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10.xml" ContentType="application/vnd.openxmlformats-officedocument.drawingml.diagramColors+xml"/>
  <Override PartName="/ppt/diagrams/colors11.xml" ContentType="application/vnd.openxmlformats-officedocument.drawingml.diagramColors+xml"/>
  <Override PartName="/ppt/diagrams/colors12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colors9.xml" ContentType="application/vnd.openxmlformats-officedocument.drawingml.diagramColors+xml"/>
  <Override PartName="/ppt/diagrams/data1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rawing1.xml" ContentType="application/vnd.ms-office.drawingml.diagramDrawing+xml"/>
  <Override PartName="/ppt/diagrams/drawing10.xml" ContentType="application/vnd.ms-office.drawingml.diagramDrawing+xml"/>
  <Override PartName="/ppt/diagrams/drawing11.xml" ContentType="application/vnd.ms-office.drawingml.diagramDrawing+xml"/>
  <Override PartName="/ppt/diagrams/drawing12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layout10.xml" ContentType="application/vnd.openxmlformats-officedocument.drawingml.diagramLayout+xml"/>
  <Override PartName="/ppt/diagrams/layout11.xml" ContentType="application/vnd.openxmlformats-officedocument.drawingml.diagramLayout+xml"/>
  <Override PartName="/ppt/diagrams/layout12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layout8.xml" ContentType="application/vnd.openxmlformats-officedocument.drawingml.diagramLayout+xml"/>
  <Override PartName="/ppt/diagrams/layout9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10.xml" ContentType="application/vnd.openxmlformats-officedocument.drawingml.diagramStyle+xml"/>
  <Override PartName="/ppt/diagrams/quickStyle11.xml" ContentType="application/vnd.openxmlformats-officedocument.drawingml.diagramStyle+xml"/>
  <Override PartName="/ppt/diagrams/quickStyle12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1" r:id="rId4"/>
    <p:sldMasterId id="2147483673" r:id="rId5"/>
    <p:sldMasterId id="2147483680" r:id="rId6"/>
    <p:sldMasterId id="2147483711" r:id="rId7"/>
    <p:sldMasterId id="2147483724" r:id="rId8"/>
  </p:sldMasterIdLst>
  <p:notesMasterIdLst>
    <p:notesMasterId r:id="rId13"/>
  </p:notesMasterIdLst>
  <p:sldIdLst>
    <p:sldId id="447" r:id="rId9"/>
    <p:sldId id="448" r:id="rId10"/>
    <p:sldId id="258" r:id="rId11"/>
    <p:sldId id="449" r:id="rId12"/>
    <p:sldId id="452" r:id="rId14"/>
    <p:sldId id="259" r:id="rId15"/>
    <p:sldId id="271" r:id="rId16"/>
    <p:sldId id="272" r:id="rId17"/>
    <p:sldId id="338" r:id="rId18"/>
    <p:sldId id="266" r:id="rId19"/>
    <p:sldId id="453" r:id="rId20"/>
    <p:sldId id="357" r:id="rId21"/>
    <p:sldId id="355" r:id="rId22"/>
    <p:sldId id="356" r:id="rId23"/>
    <p:sldId id="360" r:id="rId24"/>
    <p:sldId id="358" r:id="rId25"/>
    <p:sldId id="359" r:id="rId26"/>
    <p:sldId id="274" r:id="rId27"/>
    <p:sldId id="361" r:id="rId28"/>
    <p:sldId id="273" r:id="rId29"/>
    <p:sldId id="454" r:id="rId30"/>
    <p:sldId id="340" r:id="rId31"/>
    <p:sldId id="337" r:id="rId32"/>
    <p:sldId id="267" r:id="rId33"/>
    <p:sldId id="363" r:id="rId34"/>
    <p:sldId id="362" r:id="rId35"/>
    <p:sldId id="364" r:id="rId36"/>
    <p:sldId id="365" r:id="rId37"/>
    <p:sldId id="366" r:id="rId38"/>
    <p:sldId id="367" r:id="rId39"/>
    <p:sldId id="275" r:id="rId40"/>
    <p:sldId id="369" r:id="rId41"/>
    <p:sldId id="368" r:id="rId42"/>
    <p:sldId id="278" r:id="rId43"/>
    <p:sldId id="277" r:id="rId44"/>
    <p:sldId id="279" r:id="rId45"/>
    <p:sldId id="352" r:id="rId46"/>
    <p:sldId id="353" r:id="rId47"/>
    <p:sldId id="455" r:id="rId48"/>
    <p:sldId id="325" r:id="rId49"/>
    <p:sldId id="326" r:id="rId50"/>
    <p:sldId id="327" r:id="rId51"/>
    <p:sldId id="328" r:id="rId52"/>
    <p:sldId id="329" r:id="rId53"/>
    <p:sldId id="330" r:id="rId54"/>
    <p:sldId id="331" r:id="rId55"/>
    <p:sldId id="332" r:id="rId56"/>
    <p:sldId id="333" r:id="rId57"/>
    <p:sldId id="334" r:id="rId58"/>
    <p:sldId id="335" r:id="rId59"/>
    <p:sldId id="336" r:id="rId60"/>
    <p:sldId id="339" r:id="rId61"/>
    <p:sldId id="439" r:id="rId62"/>
    <p:sldId id="341" r:id="rId63"/>
    <p:sldId id="342" r:id="rId64"/>
    <p:sldId id="343" r:id="rId65"/>
    <p:sldId id="344" r:id="rId66"/>
    <p:sldId id="349" r:id="rId67"/>
    <p:sldId id="346" r:id="rId68"/>
    <p:sldId id="347" r:id="rId69"/>
    <p:sldId id="345" r:id="rId70"/>
    <p:sldId id="440" r:id="rId71"/>
    <p:sldId id="441" r:id="rId72"/>
    <p:sldId id="442" r:id="rId73"/>
    <p:sldId id="443" r:id="rId74"/>
    <p:sldId id="444" r:id="rId75"/>
    <p:sldId id="348" r:id="rId76"/>
    <p:sldId id="350" r:id="rId77"/>
    <p:sldId id="351" r:id="rId78"/>
    <p:sldId id="456" r:id="rId79"/>
    <p:sldId id="457" r:id="rId80"/>
    <p:sldId id="458" r:id="rId81"/>
    <p:sldId id="459" r:id="rId82"/>
    <p:sldId id="460" r:id="rId83"/>
    <p:sldId id="461" r:id="rId84"/>
    <p:sldId id="462" r:id="rId85"/>
    <p:sldId id="463" r:id="rId86"/>
    <p:sldId id="464" r:id="rId87"/>
    <p:sldId id="465" r:id="rId88"/>
    <p:sldId id="466" r:id="rId89"/>
    <p:sldId id="321" r:id="rId90"/>
    <p:sldId id="261" r:id="rId91"/>
    <p:sldId id="286" r:id="rId92"/>
    <p:sldId id="289" r:id="rId93"/>
    <p:sldId id="295" r:id="rId94"/>
    <p:sldId id="291" r:id="rId95"/>
    <p:sldId id="300" r:id="rId96"/>
    <p:sldId id="294" r:id="rId97"/>
    <p:sldId id="292" r:id="rId98"/>
    <p:sldId id="302" r:id="rId99"/>
    <p:sldId id="287" r:id="rId100"/>
    <p:sldId id="293" r:id="rId101"/>
    <p:sldId id="324" r:id="rId102"/>
    <p:sldId id="323" r:id="rId103"/>
    <p:sldId id="322" r:id="rId104"/>
    <p:sldId id="280" r:id="rId105"/>
    <p:sldId id="281" r:id="rId106"/>
    <p:sldId id="296" r:id="rId107"/>
    <p:sldId id="298" r:id="rId108"/>
    <p:sldId id="299" r:id="rId109"/>
    <p:sldId id="282" r:id="rId110"/>
    <p:sldId id="283" r:id="rId111"/>
    <p:sldId id="316" r:id="rId112"/>
    <p:sldId id="297" r:id="rId113"/>
    <p:sldId id="317" r:id="rId114"/>
    <p:sldId id="319" r:id="rId115"/>
    <p:sldId id="371" r:id="rId116"/>
    <p:sldId id="372" r:id="rId117"/>
    <p:sldId id="318" r:id="rId118"/>
    <p:sldId id="370" r:id="rId119"/>
    <p:sldId id="354" r:id="rId120"/>
    <p:sldId id="445" r:id="rId121"/>
    <p:sldId id="446" r:id="rId122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76" autoAdjust="0"/>
  </p:normalViewPr>
  <p:slideViewPr>
    <p:cSldViewPr snapToGrid="0">
      <p:cViewPr varScale="1">
        <p:scale>
          <a:sx n="84" d="100"/>
          <a:sy n="84" d="100"/>
        </p:scale>
        <p:origin x="1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0.xml"/><Relationship Id="rId98" Type="http://schemas.openxmlformats.org/officeDocument/2006/relationships/slide" Target="slides/slide89.xml"/><Relationship Id="rId97" Type="http://schemas.openxmlformats.org/officeDocument/2006/relationships/slide" Target="slides/slide88.xml"/><Relationship Id="rId96" Type="http://schemas.openxmlformats.org/officeDocument/2006/relationships/slide" Target="slides/slide87.xml"/><Relationship Id="rId95" Type="http://schemas.openxmlformats.org/officeDocument/2006/relationships/slide" Target="slides/slide86.xml"/><Relationship Id="rId94" Type="http://schemas.openxmlformats.org/officeDocument/2006/relationships/slide" Target="slides/slide85.xml"/><Relationship Id="rId93" Type="http://schemas.openxmlformats.org/officeDocument/2006/relationships/slide" Target="slides/slide84.xml"/><Relationship Id="rId92" Type="http://schemas.openxmlformats.org/officeDocument/2006/relationships/slide" Target="slides/slide83.xml"/><Relationship Id="rId91" Type="http://schemas.openxmlformats.org/officeDocument/2006/relationships/slide" Target="slides/slide82.xml"/><Relationship Id="rId90" Type="http://schemas.openxmlformats.org/officeDocument/2006/relationships/slide" Target="slides/slide81.xml"/><Relationship Id="rId9" Type="http://schemas.openxmlformats.org/officeDocument/2006/relationships/slide" Target="slides/slide1.xml"/><Relationship Id="rId89" Type="http://schemas.openxmlformats.org/officeDocument/2006/relationships/slide" Target="slides/slide80.xml"/><Relationship Id="rId88" Type="http://schemas.openxmlformats.org/officeDocument/2006/relationships/slide" Target="slides/slide79.xml"/><Relationship Id="rId87" Type="http://schemas.openxmlformats.org/officeDocument/2006/relationships/slide" Target="slides/slide78.xml"/><Relationship Id="rId86" Type="http://schemas.openxmlformats.org/officeDocument/2006/relationships/slide" Target="slides/slide77.xml"/><Relationship Id="rId85" Type="http://schemas.openxmlformats.org/officeDocument/2006/relationships/slide" Target="slides/slide76.xml"/><Relationship Id="rId84" Type="http://schemas.openxmlformats.org/officeDocument/2006/relationships/slide" Target="slides/slide75.xml"/><Relationship Id="rId83" Type="http://schemas.openxmlformats.org/officeDocument/2006/relationships/slide" Target="slides/slide74.xml"/><Relationship Id="rId82" Type="http://schemas.openxmlformats.org/officeDocument/2006/relationships/slide" Target="slides/slide73.xml"/><Relationship Id="rId81" Type="http://schemas.openxmlformats.org/officeDocument/2006/relationships/slide" Target="slides/slide72.xml"/><Relationship Id="rId80" Type="http://schemas.openxmlformats.org/officeDocument/2006/relationships/slide" Target="slides/slide71.xml"/><Relationship Id="rId8" Type="http://schemas.openxmlformats.org/officeDocument/2006/relationships/slideMaster" Target="slideMasters/slideMaster7.xml"/><Relationship Id="rId79" Type="http://schemas.openxmlformats.org/officeDocument/2006/relationships/slide" Target="slides/slide70.xml"/><Relationship Id="rId78" Type="http://schemas.openxmlformats.org/officeDocument/2006/relationships/slide" Target="slides/slide69.xml"/><Relationship Id="rId77" Type="http://schemas.openxmlformats.org/officeDocument/2006/relationships/slide" Target="slides/slide68.xml"/><Relationship Id="rId76" Type="http://schemas.openxmlformats.org/officeDocument/2006/relationships/slide" Target="slides/slide67.xml"/><Relationship Id="rId75" Type="http://schemas.openxmlformats.org/officeDocument/2006/relationships/slide" Target="slides/slide66.xml"/><Relationship Id="rId74" Type="http://schemas.openxmlformats.org/officeDocument/2006/relationships/slide" Target="slides/slide65.xml"/><Relationship Id="rId73" Type="http://schemas.openxmlformats.org/officeDocument/2006/relationships/slide" Target="slides/slide64.xml"/><Relationship Id="rId72" Type="http://schemas.openxmlformats.org/officeDocument/2006/relationships/slide" Target="slides/slide63.xml"/><Relationship Id="rId71" Type="http://schemas.openxmlformats.org/officeDocument/2006/relationships/slide" Target="slides/slide62.xml"/><Relationship Id="rId70" Type="http://schemas.openxmlformats.org/officeDocument/2006/relationships/slide" Target="slides/slide61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60.xml"/><Relationship Id="rId68" Type="http://schemas.openxmlformats.org/officeDocument/2006/relationships/slide" Target="slides/slide59.xml"/><Relationship Id="rId67" Type="http://schemas.openxmlformats.org/officeDocument/2006/relationships/slide" Target="slides/slide58.xml"/><Relationship Id="rId66" Type="http://schemas.openxmlformats.org/officeDocument/2006/relationships/slide" Target="slides/slide57.xml"/><Relationship Id="rId65" Type="http://schemas.openxmlformats.org/officeDocument/2006/relationships/slide" Target="slides/slide56.xml"/><Relationship Id="rId64" Type="http://schemas.openxmlformats.org/officeDocument/2006/relationships/slide" Target="slides/slide55.xml"/><Relationship Id="rId63" Type="http://schemas.openxmlformats.org/officeDocument/2006/relationships/slide" Target="slides/slide54.xml"/><Relationship Id="rId62" Type="http://schemas.openxmlformats.org/officeDocument/2006/relationships/slide" Target="slides/slide53.xml"/><Relationship Id="rId61" Type="http://schemas.openxmlformats.org/officeDocument/2006/relationships/slide" Target="slides/slide52.xml"/><Relationship Id="rId60" Type="http://schemas.openxmlformats.org/officeDocument/2006/relationships/slide" Target="slides/slide51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50.xml"/><Relationship Id="rId58" Type="http://schemas.openxmlformats.org/officeDocument/2006/relationships/slide" Target="slides/slide49.xml"/><Relationship Id="rId57" Type="http://schemas.openxmlformats.org/officeDocument/2006/relationships/slide" Target="slides/slide48.xml"/><Relationship Id="rId56" Type="http://schemas.openxmlformats.org/officeDocument/2006/relationships/slide" Target="slides/slide47.xml"/><Relationship Id="rId55" Type="http://schemas.openxmlformats.org/officeDocument/2006/relationships/slide" Target="slides/slide46.xml"/><Relationship Id="rId54" Type="http://schemas.openxmlformats.org/officeDocument/2006/relationships/slide" Target="slides/slide45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0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0" Type="http://schemas.openxmlformats.org/officeDocument/2006/relationships/slide" Target="slides/slide3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26" Type="http://schemas.openxmlformats.org/officeDocument/2006/relationships/commentAuthors" Target="commentAuthors.xml"/><Relationship Id="rId125" Type="http://schemas.openxmlformats.org/officeDocument/2006/relationships/tableStyles" Target="tableStyles.xml"/><Relationship Id="rId124" Type="http://schemas.openxmlformats.org/officeDocument/2006/relationships/viewProps" Target="viewProps.xml"/><Relationship Id="rId123" Type="http://schemas.openxmlformats.org/officeDocument/2006/relationships/presProps" Target="presProps.xml"/><Relationship Id="rId122" Type="http://schemas.openxmlformats.org/officeDocument/2006/relationships/slide" Target="slides/slide113.xml"/><Relationship Id="rId121" Type="http://schemas.openxmlformats.org/officeDocument/2006/relationships/slide" Target="slides/slide112.xml"/><Relationship Id="rId120" Type="http://schemas.openxmlformats.org/officeDocument/2006/relationships/slide" Target="slides/slide111.xml"/><Relationship Id="rId12" Type="http://schemas.openxmlformats.org/officeDocument/2006/relationships/slide" Target="slides/slide4.xml"/><Relationship Id="rId119" Type="http://schemas.openxmlformats.org/officeDocument/2006/relationships/slide" Target="slides/slide110.xml"/><Relationship Id="rId118" Type="http://schemas.openxmlformats.org/officeDocument/2006/relationships/slide" Target="slides/slide109.xml"/><Relationship Id="rId117" Type="http://schemas.openxmlformats.org/officeDocument/2006/relationships/slide" Target="slides/slide108.xml"/><Relationship Id="rId116" Type="http://schemas.openxmlformats.org/officeDocument/2006/relationships/slide" Target="slides/slide107.xml"/><Relationship Id="rId115" Type="http://schemas.openxmlformats.org/officeDocument/2006/relationships/slide" Target="slides/slide106.xml"/><Relationship Id="rId114" Type="http://schemas.openxmlformats.org/officeDocument/2006/relationships/slide" Target="slides/slide105.xml"/><Relationship Id="rId113" Type="http://schemas.openxmlformats.org/officeDocument/2006/relationships/slide" Target="slides/slide104.xml"/><Relationship Id="rId112" Type="http://schemas.openxmlformats.org/officeDocument/2006/relationships/slide" Target="slides/slide103.xml"/><Relationship Id="rId111" Type="http://schemas.openxmlformats.org/officeDocument/2006/relationships/slide" Target="slides/slide102.xml"/><Relationship Id="rId110" Type="http://schemas.openxmlformats.org/officeDocument/2006/relationships/slide" Target="slides/slide101.xml"/><Relationship Id="rId11" Type="http://schemas.openxmlformats.org/officeDocument/2006/relationships/slide" Target="slides/slide3.xml"/><Relationship Id="rId109" Type="http://schemas.openxmlformats.org/officeDocument/2006/relationships/slide" Target="slides/slide100.xml"/><Relationship Id="rId108" Type="http://schemas.openxmlformats.org/officeDocument/2006/relationships/slide" Target="slides/slide99.xml"/><Relationship Id="rId107" Type="http://schemas.openxmlformats.org/officeDocument/2006/relationships/slide" Target="slides/slide98.xml"/><Relationship Id="rId106" Type="http://schemas.openxmlformats.org/officeDocument/2006/relationships/slide" Target="slides/slide97.xml"/><Relationship Id="rId105" Type="http://schemas.openxmlformats.org/officeDocument/2006/relationships/slide" Target="slides/slide96.xml"/><Relationship Id="rId104" Type="http://schemas.openxmlformats.org/officeDocument/2006/relationships/slide" Target="slides/slide95.xml"/><Relationship Id="rId103" Type="http://schemas.openxmlformats.org/officeDocument/2006/relationships/slide" Target="slides/slide94.xml"/><Relationship Id="rId102" Type="http://schemas.openxmlformats.org/officeDocument/2006/relationships/slide" Target="slides/slide93.xml"/><Relationship Id="rId101" Type="http://schemas.openxmlformats.org/officeDocument/2006/relationships/slide" Target="slides/slide92.xml"/><Relationship Id="rId100" Type="http://schemas.openxmlformats.org/officeDocument/2006/relationships/slide" Target="slides/slide91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image" Target="../media/image277.png"/></Relationships>
</file>

<file path=ppt/diagrams/_rels/data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4.jpeg"/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image" Target="../media/image271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image276.wdp"/><Relationship Id="rId1" Type="http://schemas.openxmlformats.org/officeDocument/2006/relationships/image" Target="../media/image275.pn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image" Target="../media/image277.png"/></Relationships>
</file>

<file path=ppt/diagrams/_rels/drawing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4.jpeg"/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image" Target="../media/image271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../../media/hdphoto2.wdp"/><Relationship Id="rId1" Type="http://schemas.openxmlformats.org/officeDocument/2006/relationships/image" Target="../media/image27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B60752-A1B4-49FE-A02B-94D6E73BD4D6}" type="doc">
      <dgm:prSet loTypeId="urn:microsoft.com/office/officeart/2008/layout/IncreasingCircleProcess#1" loCatId="process" qsTypeId="urn:microsoft.com/office/officeart/2005/8/quickstyle/simple4#1" qsCatId="simple" csTypeId="urn:microsoft.com/office/officeart/2005/8/colors/colorful2#1" csCatId="colorful" phldr="1"/>
      <dgm:spPr/>
      <dgm:t>
        <a:bodyPr/>
        <a:lstStyle/>
        <a:p>
          <a:endParaRPr lang="zh-CN" altLang="en-US"/>
        </a:p>
      </dgm:t>
    </dgm:pt>
    <dgm:pt modelId="{B97F9332-EAD2-4200-8308-905F355D1C56}">
      <dgm:prSet phldrT="[文本]" custT="1"/>
      <dgm:spPr/>
      <dgm:t>
        <a:bodyPr/>
        <a:lstStyle/>
        <a:p>
          <a:pPr algn="ctr"/>
          <a:r>
            <a: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计划</a:t>
          </a:r>
        </a:p>
      </dgm:t>
    </dgm:pt>
    <dgm:pt modelId="{DD6FE52F-8C8E-4F65-95A4-4670A34C9CF2}" cxnId="{1C7A38CB-7837-49C8-B868-1D7CDA9F3CAD}" type="par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D023BD4-7E4F-4372-BB2E-FA6C650E8B51}" cxnId="{1C7A38CB-7837-49C8-B868-1D7CDA9F3CAD}" type="sib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9B8DAEF-2CF7-43BE-9933-6DB3FBF9BE38}">
      <dgm:prSet phldrT="[文本]" custT="1"/>
      <dgm:spPr/>
      <dgm:t>
        <a:bodyPr/>
        <a:lstStyle/>
        <a:p>
          <a:r>
            <a: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① </a:t>
          </a:r>
          <a:r>
            <a: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rPr>
            <a:t>每个业务员需要拜访的客户路线规划</a:t>
          </a:r>
        </a:p>
      </dgm:t>
    </dgm:pt>
    <dgm:pt modelId="{CA4C3781-560C-4CF8-860F-B79C7DF48165}" cxnId="{D8307033-60CA-4A0C-ABD8-BA6F46529CC7}" type="par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CCDFBDE-5B4A-4C84-9177-6891F450C6A5}" cxnId="{D8307033-60CA-4A0C-ABD8-BA6F46529CC7}" type="sib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D68EEAB-BC7E-4D88-B814-00E8DE8B4344}">
      <dgm:prSet phldrT="[文本]" custT="1"/>
      <dgm:spPr/>
      <dgm:t>
        <a:bodyPr/>
        <a:lstStyle/>
        <a:p>
          <a:pPr algn="ctr"/>
          <a:r>
            <a: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执行</a:t>
          </a:r>
        </a:p>
      </dgm:t>
    </dgm:pt>
    <dgm:pt modelId="{56A61EE5-C3EC-450E-AD6F-1518044E7676}" cxnId="{91C16100-60F9-4675-906D-3E3F001067F6}" type="par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971F1F1-ADCE-4EFC-9A75-D4490C6DF4A9}" cxnId="{91C16100-60F9-4675-906D-3E3F001067F6}" type="sib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92ABD50-CDB5-419F-8D6B-9234E400182E}">
      <dgm:prSet phldrT="[文本]" custT="1"/>
      <dgm:spPr/>
      <dgm:t>
        <a:bodyPr/>
        <a:lstStyle/>
        <a:p>
          <a:r>
            <a: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① </a:t>
          </a:r>
          <a:r>
            <a: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rPr>
            <a:t>业务员签到根据定位快速匹配客户或扫描签到</a:t>
          </a:r>
        </a:p>
      </dgm:t>
    </dgm:pt>
    <dgm:pt modelId="{0F6E7F6A-F019-4037-A6FA-EA3E06A173EE}" cxnId="{A64A8D72-DD1A-4EB9-8204-A69FE47A8DE1}" type="par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05D0BA3-BC4F-485A-B1C9-545AEFC9E674}" cxnId="{A64A8D72-DD1A-4EB9-8204-A69FE47A8DE1}" type="sib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A8496111-59B8-4DD9-9A5D-359DAA2D318B}">
      <dgm:prSet phldrT="[文本]" custT="1"/>
      <dgm:spPr/>
      <dgm:t>
        <a:bodyPr/>
        <a:lstStyle/>
        <a:p>
          <a:pPr algn="ctr"/>
          <a:r>
            <a: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监管</a:t>
          </a:r>
        </a:p>
      </dgm:t>
    </dgm:pt>
    <dgm:pt modelId="{4B6FCCAC-3723-4F09-94A2-0901A21B1827}" cxnId="{FF73CFA6-E12E-4B48-B48A-7E5F80480A34}" type="par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7CA1B5C-4587-4279-85BD-7B41E49077D0}" cxnId="{FF73CFA6-E12E-4B48-B48A-7E5F80480A34}" type="sib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A6C45D79-6939-4C5E-A270-2DAEEC071559}">
      <dgm:prSet phldrT="[文本]" custT="1"/>
      <dgm:spPr/>
      <dgm:t>
        <a:bodyPr/>
        <a:lstStyle/>
        <a:p>
          <a:r>
            <a: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① </a:t>
          </a:r>
          <a:r>
            <a: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rPr>
            <a:t>管理人员实时掌握业务员计划达成情况</a:t>
          </a:r>
        </a:p>
      </dgm:t>
    </dgm:pt>
    <dgm:pt modelId="{43A4C0F6-FD1C-4EC0-A00E-FCDA0F2794FC}" cxnId="{F77B26F6-4375-421E-BC94-EDA70F925E4C}" type="par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0F7CB9B-BDC8-42A8-B0A3-E586D18ECFA4}" cxnId="{F77B26F6-4375-421E-BC94-EDA70F925E4C}" type="sib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3D2F5A4-D4B3-481C-81B9-7D2D60541592}">
      <dgm:prSet phldrT="[文本]" custT="1"/>
      <dgm:spPr/>
      <dgm:t>
        <a:bodyPr/>
        <a:lstStyle/>
        <a:p>
          <a:endParaRPr lang="zh-CN" altLang="en-US" sz="18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407C75D-7C35-4578-AF7B-152A5787A8A4}" cxnId="{8C35A9C6-9A60-4468-A41D-EB9C47C1AB85}" type="par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1630BFF-22B1-4385-98DF-98BE5E3880F4}" cxnId="{8C35A9C6-9A60-4468-A41D-EB9C47C1AB85}" type="sib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2381081-EE39-4D74-AC2E-35721F8299A3}">
      <dgm:prSet phldrT="[文本]" custT="1"/>
      <dgm:spPr/>
      <dgm:t>
        <a:bodyPr/>
        <a:lstStyle/>
        <a:p>
          <a:r>
            <a: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② </a:t>
          </a:r>
          <a:r>
            <a: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rPr>
            <a:t>签到后方便快捷的拜访拍照、拜访总结、下单操作</a:t>
          </a:r>
        </a:p>
      </dgm:t>
    </dgm:pt>
    <dgm:pt modelId="{17A2DCDC-FD92-45B2-A042-D81F56FA0219}" cxnId="{EF1D1FA9-CD22-4C6C-8205-EDB95A911F02}" type="par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98C617B-A994-4C78-A494-8A0829044A94}" cxnId="{EF1D1FA9-CD22-4C6C-8205-EDB95A911F02}" type="sib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571742D-1BE4-49E0-9EAE-56481926EBDB}">
      <dgm:prSet phldrT="[文本]" custT="1"/>
      <dgm:spPr/>
      <dgm:t>
        <a:bodyPr/>
        <a:lstStyle/>
        <a:p>
          <a:r>
            <a: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② </a:t>
          </a:r>
          <a:r>
            <a: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rPr>
            <a:t>实时查看业务员的拜访轨迹，即时定位业务员工作状态</a:t>
          </a:r>
        </a:p>
      </dgm:t>
    </dgm:pt>
    <dgm:pt modelId="{AFC136BC-A3E2-4D29-8EC4-12227BEF937E}" cxnId="{31A98D3D-7174-4249-B85F-8F4744CC0464}" type="par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EA29D42-9A12-49EE-945A-320E7C2DFA17}" cxnId="{31A98D3D-7174-4249-B85F-8F4744CC0464}" type="sib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A5BCC2C-A3C0-4C44-9B1C-7E3FE90ECB9E}">
      <dgm:prSet phldrT="[文本]" custT="1"/>
      <dgm:spPr/>
      <dgm:t>
        <a:bodyPr/>
        <a:lstStyle/>
        <a:p>
          <a:r>
            <a: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③ </a:t>
          </a:r>
          <a:r>
            <a: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rPr>
            <a:t>设置拜访管控要求：必有签到、签到范围、拜访拍照</a:t>
          </a:r>
        </a:p>
      </dgm:t>
    </dgm:pt>
    <dgm:pt modelId="{8EF02EA8-F133-4A21-8F9C-D642523B609A}" cxnId="{89D422E9-569D-4E5E-AEA2-7C891BB8C3EB}" type="par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12F95C2-8393-45C4-80DF-A440A1A8B56D}" cxnId="{89D422E9-569D-4E5E-AEA2-7C891BB8C3EB}" type="sib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DB4679F-908B-4E0D-BC5F-0C3B0F66B58B}">
      <dgm:prSet phldrT="[文本]" custT="1"/>
      <dgm:spPr/>
      <dgm:t>
        <a:bodyPr/>
        <a:lstStyle/>
        <a:p>
          <a:r>
            <a: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② </a:t>
          </a:r>
          <a:r>
            <a: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rPr>
            <a:t>具体到每一天需要拜访的客户计划</a:t>
          </a:r>
        </a:p>
      </dgm:t>
    </dgm:pt>
    <dgm:pt modelId="{DBFB4446-0AE6-46A8-9361-6EC7144E5949}" cxnId="{6DDBE4CE-3AC3-49E0-8C81-38223A2193B2}" type="par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794F099-AD9E-47AC-98E1-85A1C473EF41}" cxnId="{6DDBE4CE-3AC3-49E0-8C81-38223A2193B2}" type="sib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D1F7B86-E724-44F9-87EB-304D711290DA}">
      <dgm:prSet phldrT="[文本]" custT="1"/>
      <dgm:spPr/>
      <dgm:t>
        <a:bodyPr/>
        <a:lstStyle/>
        <a:p>
          <a:r>
            <a: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③ </a:t>
          </a:r>
          <a:r>
            <a: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rPr>
            <a:t>拜访过程中可实时查看计划的执行情况</a:t>
          </a:r>
        </a:p>
      </dgm:t>
    </dgm:pt>
    <dgm:pt modelId="{F602478E-19FB-4F0B-965A-65085F4299CA}" cxnId="{370CAC78-1F53-4C6C-B71D-5FE9E317056F}" type="par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EC36A9C-7B63-4F85-B649-671EC44BA097}" cxnId="{370CAC78-1F53-4C6C-B71D-5FE9E317056F}" type="sib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15A91A8-A439-4CB9-BD10-76BB6AB050E2}">
      <dgm:prSet phldrT="[文本]" custT="1"/>
      <dgm:spPr/>
      <dgm:t>
        <a:bodyPr/>
        <a:lstStyle/>
        <a:p>
          <a:r>
            <a: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③ </a:t>
          </a:r>
          <a:r>
            <a:rPr lang="zh-CN" altLang="en-US" sz="1800" dirty="0">
              <a:latin typeface="Microsoft YaHei" panose="020B0503020204020204" pitchFamily="34" charset="-122"/>
              <a:ea typeface="Microsoft YaHei" panose="020B0503020204020204" pitchFamily="34" charset="-122"/>
            </a:rPr>
            <a:t>报表分析业务员拜访达成、成交达成、平均拜访量、客户拜访频率等</a:t>
          </a:r>
        </a:p>
      </dgm:t>
    </dgm:pt>
    <dgm:pt modelId="{92D6F466-509C-4BCD-9EA0-207561AAF434}" cxnId="{E5F28AE1-3982-4BDF-B4D9-D4916894C0C9}" type="par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6EF6A73-56D2-4C00-8186-DF7EF42C53A9}" cxnId="{E5F28AE1-3982-4BDF-B4D9-D4916894C0C9}" type="sibTrans">
      <dgm:prSet/>
      <dgm:spPr/>
      <dgm:t>
        <a:bodyPr/>
        <a:lstStyle/>
        <a:p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65E3CAA-C003-40D3-B02B-779CDB535C59}" type="pres">
      <dgm:prSet presAssocID="{FBB60752-A1B4-49FE-A02B-94D6E73BD4D6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40134033-F7E4-4E59-B935-E29E8A248486}" type="pres">
      <dgm:prSet presAssocID="{B97F9332-EAD2-4200-8308-905F355D1C56}" presName="composite" presStyleCnt="0"/>
      <dgm:spPr/>
    </dgm:pt>
    <dgm:pt modelId="{675CC76F-A5BD-48F1-AF39-DDE9F15ABE72}" type="pres">
      <dgm:prSet presAssocID="{B97F9332-EAD2-4200-8308-905F355D1C56}" presName="BackAccent" presStyleLbl="bgShp" presStyleIdx="0" presStyleCnt="3"/>
      <dgm:spPr/>
    </dgm:pt>
    <dgm:pt modelId="{FF0282F5-0E39-435C-B104-E584509EAF5E}" type="pres">
      <dgm:prSet presAssocID="{B97F9332-EAD2-4200-8308-905F355D1C56}" presName="Accent" presStyleLbl="alignNode1" presStyleIdx="0" presStyleCnt="3"/>
      <dgm:spPr/>
    </dgm:pt>
    <dgm:pt modelId="{C3807181-20A1-4D24-B715-CBD6677DBF05}" type="pres">
      <dgm:prSet presAssocID="{B97F9332-EAD2-4200-8308-905F355D1C56}" presName="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64477E2-F88F-45ED-AF7F-408D6ACF278A}" type="pres">
      <dgm:prSet presAssocID="{B97F9332-EAD2-4200-8308-905F355D1C56}" presName="Parent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004489-7F84-4E7D-B043-D183FCA3AB02}" type="pres">
      <dgm:prSet presAssocID="{CD023BD4-7E4F-4372-BB2E-FA6C650E8B51}" presName="sibTrans" presStyleCnt="0"/>
      <dgm:spPr/>
    </dgm:pt>
    <dgm:pt modelId="{33AD0C1C-156C-4CE5-B17D-C9AD23CAA163}" type="pres">
      <dgm:prSet presAssocID="{9D68EEAB-BC7E-4D88-B814-00E8DE8B4344}" presName="composite" presStyleCnt="0"/>
      <dgm:spPr/>
    </dgm:pt>
    <dgm:pt modelId="{A9985155-5997-40DE-BCF8-A9D52F82D373}" type="pres">
      <dgm:prSet presAssocID="{9D68EEAB-BC7E-4D88-B814-00E8DE8B4344}" presName="BackAccent" presStyleLbl="bgShp" presStyleIdx="1" presStyleCnt="3"/>
      <dgm:spPr/>
    </dgm:pt>
    <dgm:pt modelId="{D66CB486-C718-48EA-A96C-AFE5028C6705}" type="pres">
      <dgm:prSet presAssocID="{9D68EEAB-BC7E-4D88-B814-00E8DE8B4344}" presName="Accent" presStyleLbl="alignNode1" presStyleIdx="1" presStyleCnt="3"/>
      <dgm:spPr/>
    </dgm:pt>
    <dgm:pt modelId="{98439152-9B67-4EC5-8315-A6D50C6761A0}" type="pres">
      <dgm:prSet presAssocID="{9D68EEAB-BC7E-4D88-B814-00E8DE8B4344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3D732F4-B8B8-472C-AE7C-DC52A82768C7}" type="pres">
      <dgm:prSet presAssocID="{9D68EEAB-BC7E-4D88-B814-00E8DE8B4344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00683D8-9032-4A1A-AFEA-BE3AFBBDF785}" type="pres">
      <dgm:prSet presAssocID="{9971F1F1-ADCE-4EFC-9A75-D4490C6DF4A9}" presName="sibTrans" presStyleCnt="0"/>
      <dgm:spPr/>
    </dgm:pt>
    <dgm:pt modelId="{D8091FAE-0016-4565-902B-CBCCC1739802}" type="pres">
      <dgm:prSet presAssocID="{A8496111-59B8-4DD9-9A5D-359DAA2D318B}" presName="composite" presStyleCnt="0"/>
      <dgm:spPr/>
    </dgm:pt>
    <dgm:pt modelId="{B1FADE19-82CF-4032-A1A4-04A5AECD923B}" type="pres">
      <dgm:prSet presAssocID="{A8496111-59B8-4DD9-9A5D-359DAA2D318B}" presName="BackAccent" presStyleLbl="bgShp" presStyleIdx="2" presStyleCnt="3"/>
      <dgm:spPr/>
    </dgm:pt>
    <dgm:pt modelId="{EFDEDF13-F8C6-4913-9C6D-CD5436B40A38}" type="pres">
      <dgm:prSet presAssocID="{A8496111-59B8-4DD9-9A5D-359DAA2D318B}" presName="Accent" presStyleLbl="alignNode1" presStyleIdx="2" presStyleCnt="3"/>
      <dgm:spPr/>
    </dgm:pt>
    <dgm:pt modelId="{F9D58098-3F19-486F-ABC9-121D4FA617B7}" type="pres">
      <dgm:prSet presAssocID="{A8496111-59B8-4DD9-9A5D-359DAA2D318B}" presName="Child" presStyleLbl="revTx" presStyleIdx="4" presStyleCnt="6" custScaleX="112613" custScaleY="105637" custLinFactNeighborY="29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838842-98DA-40DE-9EC5-511CF97DE2F9}" type="pres">
      <dgm:prSet presAssocID="{A8496111-59B8-4DD9-9A5D-359DAA2D318B}" presName="Parent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8307033-60CA-4A0C-ABD8-BA6F46529CC7}" srcId="{B97F9332-EAD2-4200-8308-905F355D1C56}" destId="{69B8DAEF-2CF7-43BE-9933-6DB3FBF9BE38}" srcOrd="0" destOrd="0" parTransId="{CA4C3781-560C-4CF8-860F-B79C7DF48165}" sibTransId="{3CCDFBDE-5B4A-4C84-9177-6891F450C6A5}"/>
    <dgm:cxn modelId="{E5F28AE1-3982-4BDF-B4D9-D4916894C0C9}" srcId="{A8496111-59B8-4DD9-9A5D-359DAA2D318B}" destId="{915A91A8-A439-4CB9-BD10-76BB6AB050E2}" srcOrd="2" destOrd="0" parTransId="{92D6F466-509C-4BCD-9EA0-207561AAF434}" sibTransId="{76EF6A73-56D2-4C00-8186-DF7EF42C53A9}"/>
    <dgm:cxn modelId="{303DD015-1966-4B4D-A1D7-07581CD9C6D5}" type="presOf" srcId="{B97F9332-EAD2-4200-8308-905F355D1C56}" destId="{F64477E2-F88F-45ED-AF7F-408D6ACF278A}" srcOrd="0" destOrd="0" presId="urn:microsoft.com/office/officeart/2008/layout/IncreasingCircleProcess#1"/>
    <dgm:cxn modelId="{7807B625-3F40-4348-B2AD-716A5E55D42B}" type="presOf" srcId="{915A91A8-A439-4CB9-BD10-76BB6AB050E2}" destId="{F9D58098-3F19-486F-ABC9-121D4FA617B7}" srcOrd="0" destOrd="2" presId="urn:microsoft.com/office/officeart/2008/layout/IncreasingCircleProcess#1"/>
    <dgm:cxn modelId="{6EBEBDC6-4089-47C1-8D5E-0B28E149A17C}" type="presOf" srcId="{9D68EEAB-BC7E-4D88-B814-00E8DE8B4344}" destId="{03D732F4-B8B8-472C-AE7C-DC52A82768C7}" srcOrd="0" destOrd="0" presId="urn:microsoft.com/office/officeart/2008/layout/IncreasingCircleProcess#1"/>
    <dgm:cxn modelId="{6DDBE4CE-3AC3-49E0-8C81-38223A2193B2}" srcId="{B97F9332-EAD2-4200-8308-905F355D1C56}" destId="{7DB4679F-908B-4E0D-BC5F-0C3B0F66B58B}" srcOrd="1" destOrd="0" parTransId="{DBFB4446-0AE6-46A8-9361-6EC7144E5949}" sibTransId="{E794F099-AD9E-47AC-98E1-85A1C473EF41}"/>
    <dgm:cxn modelId="{370CAC78-1F53-4C6C-B71D-5FE9E317056F}" srcId="{9D68EEAB-BC7E-4D88-B814-00E8DE8B4344}" destId="{4D1F7B86-E724-44F9-87EB-304D711290DA}" srcOrd="2" destOrd="0" parTransId="{F602478E-19FB-4F0B-965A-65085F4299CA}" sibTransId="{7EC36A9C-7B63-4F85-B649-671EC44BA097}"/>
    <dgm:cxn modelId="{9FAD6619-A62C-4F8B-94EF-07DB21D154DD}" type="presOf" srcId="{0571742D-1BE4-49E0-9EAE-56481926EBDB}" destId="{F9D58098-3F19-486F-ABC9-121D4FA617B7}" srcOrd="0" destOrd="1" presId="urn:microsoft.com/office/officeart/2008/layout/IncreasingCircleProcess#1"/>
    <dgm:cxn modelId="{24C67C22-1DE0-4B19-AB59-218489AF0EF0}" type="presOf" srcId="{69B8DAEF-2CF7-43BE-9933-6DB3FBF9BE38}" destId="{C3807181-20A1-4D24-B715-CBD6677DBF05}" srcOrd="0" destOrd="0" presId="urn:microsoft.com/office/officeart/2008/layout/IncreasingCircleProcess#1"/>
    <dgm:cxn modelId="{91C16100-60F9-4675-906D-3E3F001067F6}" srcId="{FBB60752-A1B4-49FE-A02B-94D6E73BD4D6}" destId="{9D68EEAB-BC7E-4D88-B814-00E8DE8B4344}" srcOrd="1" destOrd="0" parTransId="{56A61EE5-C3EC-450E-AD6F-1518044E7676}" sibTransId="{9971F1F1-ADCE-4EFC-9A75-D4490C6DF4A9}"/>
    <dgm:cxn modelId="{B8942565-0926-4917-B016-5A4ADAF1EC64}" type="presOf" srcId="{492ABD50-CDB5-419F-8D6B-9234E400182E}" destId="{98439152-9B67-4EC5-8315-A6D50C6761A0}" srcOrd="0" destOrd="0" presId="urn:microsoft.com/office/officeart/2008/layout/IncreasingCircleProcess#1"/>
    <dgm:cxn modelId="{9CBA2769-FB37-474F-A57E-4AA50C88E3C1}" type="presOf" srcId="{A6C45D79-6939-4C5E-A270-2DAEEC071559}" destId="{F9D58098-3F19-486F-ABC9-121D4FA617B7}" srcOrd="0" destOrd="0" presId="urn:microsoft.com/office/officeart/2008/layout/IncreasingCircleProcess#1"/>
    <dgm:cxn modelId="{31A98D3D-7174-4249-B85F-8F4744CC0464}" srcId="{A8496111-59B8-4DD9-9A5D-359DAA2D318B}" destId="{0571742D-1BE4-49E0-9EAE-56481926EBDB}" srcOrd="1" destOrd="0" parTransId="{AFC136BC-A3E2-4D29-8EC4-12227BEF937E}" sibTransId="{EEA29D42-9A12-49EE-945A-320E7C2DFA17}"/>
    <dgm:cxn modelId="{F77B26F6-4375-421E-BC94-EDA70F925E4C}" srcId="{A8496111-59B8-4DD9-9A5D-359DAA2D318B}" destId="{A6C45D79-6939-4C5E-A270-2DAEEC071559}" srcOrd="0" destOrd="0" parTransId="{43A4C0F6-FD1C-4EC0-A00E-FCDA0F2794FC}" sibTransId="{E0F7CB9B-BDC8-42A8-B0A3-E586D18ECFA4}"/>
    <dgm:cxn modelId="{99C7C2B8-5D52-4049-8AB3-8D7E2668BC01}" type="presOf" srcId="{A8496111-59B8-4DD9-9A5D-359DAA2D318B}" destId="{0E838842-98DA-40DE-9EC5-511CF97DE2F9}" srcOrd="0" destOrd="0" presId="urn:microsoft.com/office/officeart/2008/layout/IncreasingCircleProcess#1"/>
    <dgm:cxn modelId="{EF1D1FA9-CD22-4C6C-8205-EDB95A911F02}" srcId="{9D68EEAB-BC7E-4D88-B814-00E8DE8B4344}" destId="{92381081-EE39-4D74-AC2E-35721F8299A3}" srcOrd="1" destOrd="0" parTransId="{17A2DCDC-FD92-45B2-A042-D81F56FA0219}" sibTransId="{098C617B-A994-4C78-A494-8A0829044A94}"/>
    <dgm:cxn modelId="{50A6E18F-6D99-41AA-839E-632B1651398E}" type="presOf" srcId="{FBB60752-A1B4-49FE-A02B-94D6E73BD4D6}" destId="{365E3CAA-C003-40D3-B02B-779CDB535C59}" srcOrd="0" destOrd="0" presId="urn:microsoft.com/office/officeart/2008/layout/IncreasingCircleProcess#1"/>
    <dgm:cxn modelId="{A64A8D72-DD1A-4EB9-8204-A69FE47A8DE1}" srcId="{9D68EEAB-BC7E-4D88-B814-00E8DE8B4344}" destId="{492ABD50-CDB5-419F-8D6B-9234E400182E}" srcOrd="0" destOrd="0" parTransId="{0F6E7F6A-F019-4037-A6FA-EA3E06A173EE}" sibTransId="{F05D0BA3-BC4F-485A-B1C9-545AEFC9E674}"/>
    <dgm:cxn modelId="{89D422E9-569D-4E5E-AEA2-7C891BB8C3EB}" srcId="{B97F9332-EAD2-4200-8308-905F355D1C56}" destId="{7A5BCC2C-A3C0-4C44-9B1C-7E3FE90ECB9E}" srcOrd="2" destOrd="0" parTransId="{8EF02EA8-F133-4A21-8F9C-D642523B609A}" sibTransId="{312F95C2-8393-45C4-80DF-A440A1A8B56D}"/>
    <dgm:cxn modelId="{8C35A9C6-9A60-4468-A41D-EB9C47C1AB85}" srcId="{9D68EEAB-BC7E-4D88-B814-00E8DE8B4344}" destId="{13D2F5A4-D4B3-481C-81B9-7D2D60541592}" srcOrd="3" destOrd="0" parTransId="{4407C75D-7C35-4578-AF7B-152A5787A8A4}" sibTransId="{51630BFF-22B1-4385-98DF-98BE5E3880F4}"/>
    <dgm:cxn modelId="{1C7A38CB-7837-49C8-B868-1D7CDA9F3CAD}" srcId="{FBB60752-A1B4-49FE-A02B-94D6E73BD4D6}" destId="{B97F9332-EAD2-4200-8308-905F355D1C56}" srcOrd="0" destOrd="0" parTransId="{DD6FE52F-8C8E-4F65-95A4-4670A34C9CF2}" sibTransId="{CD023BD4-7E4F-4372-BB2E-FA6C650E8B51}"/>
    <dgm:cxn modelId="{6A7AA3A9-922A-498E-9B87-BEA4FD78CB51}" type="presOf" srcId="{13D2F5A4-D4B3-481C-81B9-7D2D60541592}" destId="{98439152-9B67-4EC5-8315-A6D50C6761A0}" srcOrd="0" destOrd="3" presId="urn:microsoft.com/office/officeart/2008/layout/IncreasingCircleProcess#1"/>
    <dgm:cxn modelId="{FF73CFA6-E12E-4B48-B48A-7E5F80480A34}" srcId="{FBB60752-A1B4-49FE-A02B-94D6E73BD4D6}" destId="{A8496111-59B8-4DD9-9A5D-359DAA2D318B}" srcOrd="2" destOrd="0" parTransId="{4B6FCCAC-3723-4F09-94A2-0901A21B1827}" sibTransId="{27CA1B5C-4587-4279-85BD-7B41E49077D0}"/>
    <dgm:cxn modelId="{2FBCC176-8A69-44C4-89CB-B295F464B06D}" type="presOf" srcId="{7A5BCC2C-A3C0-4C44-9B1C-7E3FE90ECB9E}" destId="{C3807181-20A1-4D24-B715-CBD6677DBF05}" srcOrd="0" destOrd="2" presId="urn:microsoft.com/office/officeart/2008/layout/IncreasingCircleProcess#1"/>
    <dgm:cxn modelId="{FF312F4B-0FFF-410A-8940-73B82DC746C3}" type="presOf" srcId="{92381081-EE39-4D74-AC2E-35721F8299A3}" destId="{98439152-9B67-4EC5-8315-A6D50C6761A0}" srcOrd="0" destOrd="1" presId="urn:microsoft.com/office/officeart/2008/layout/IncreasingCircleProcess#1"/>
    <dgm:cxn modelId="{DF217143-C27D-4521-8DA6-1156A52F91FE}" type="presOf" srcId="{7DB4679F-908B-4E0D-BC5F-0C3B0F66B58B}" destId="{C3807181-20A1-4D24-B715-CBD6677DBF05}" srcOrd="0" destOrd="1" presId="urn:microsoft.com/office/officeart/2008/layout/IncreasingCircleProcess#1"/>
    <dgm:cxn modelId="{33D3BEA6-2847-4D9A-94E0-93422A694F38}" type="presOf" srcId="{4D1F7B86-E724-44F9-87EB-304D711290DA}" destId="{98439152-9B67-4EC5-8315-A6D50C6761A0}" srcOrd="0" destOrd="2" presId="urn:microsoft.com/office/officeart/2008/layout/IncreasingCircleProcess#1"/>
    <dgm:cxn modelId="{061314B7-2A77-4EF4-B1C9-5F93E69DB848}" type="presParOf" srcId="{365E3CAA-C003-40D3-B02B-779CDB535C59}" destId="{40134033-F7E4-4E59-B935-E29E8A248486}" srcOrd="0" destOrd="0" presId="urn:microsoft.com/office/officeart/2008/layout/IncreasingCircleProcess#1"/>
    <dgm:cxn modelId="{3E8D6421-5CC2-4A5B-AEF4-A53C31111898}" type="presParOf" srcId="{40134033-F7E4-4E59-B935-E29E8A248486}" destId="{675CC76F-A5BD-48F1-AF39-DDE9F15ABE72}" srcOrd="0" destOrd="0" presId="urn:microsoft.com/office/officeart/2008/layout/IncreasingCircleProcess#1"/>
    <dgm:cxn modelId="{57D71C01-7296-4A89-9E47-8BED7C2E8F0C}" type="presParOf" srcId="{40134033-F7E4-4E59-B935-E29E8A248486}" destId="{FF0282F5-0E39-435C-B104-E584509EAF5E}" srcOrd="1" destOrd="0" presId="urn:microsoft.com/office/officeart/2008/layout/IncreasingCircleProcess#1"/>
    <dgm:cxn modelId="{CED386EB-069D-4242-845B-1806D0B2BB79}" type="presParOf" srcId="{40134033-F7E4-4E59-B935-E29E8A248486}" destId="{C3807181-20A1-4D24-B715-CBD6677DBF05}" srcOrd="2" destOrd="0" presId="urn:microsoft.com/office/officeart/2008/layout/IncreasingCircleProcess#1"/>
    <dgm:cxn modelId="{3377DCB1-D843-4B76-98F0-A4C499E576DA}" type="presParOf" srcId="{40134033-F7E4-4E59-B935-E29E8A248486}" destId="{F64477E2-F88F-45ED-AF7F-408D6ACF278A}" srcOrd="3" destOrd="0" presId="urn:microsoft.com/office/officeart/2008/layout/IncreasingCircleProcess#1"/>
    <dgm:cxn modelId="{41FE3A32-F678-4549-B1A4-A5DF89C6998D}" type="presParOf" srcId="{365E3CAA-C003-40D3-B02B-779CDB535C59}" destId="{9E004489-7F84-4E7D-B043-D183FCA3AB02}" srcOrd="1" destOrd="0" presId="urn:microsoft.com/office/officeart/2008/layout/IncreasingCircleProcess#1"/>
    <dgm:cxn modelId="{A1822335-E934-4F93-ACEE-E7C77C87E784}" type="presParOf" srcId="{365E3CAA-C003-40D3-B02B-779CDB535C59}" destId="{33AD0C1C-156C-4CE5-B17D-C9AD23CAA163}" srcOrd="2" destOrd="0" presId="urn:microsoft.com/office/officeart/2008/layout/IncreasingCircleProcess#1"/>
    <dgm:cxn modelId="{2C5D495A-0442-4FF5-AE42-BC6613458D92}" type="presParOf" srcId="{33AD0C1C-156C-4CE5-B17D-C9AD23CAA163}" destId="{A9985155-5997-40DE-BCF8-A9D52F82D373}" srcOrd="0" destOrd="0" presId="urn:microsoft.com/office/officeart/2008/layout/IncreasingCircleProcess#1"/>
    <dgm:cxn modelId="{CBCA1400-0D02-4F2C-BCCA-C01F8B33C9FE}" type="presParOf" srcId="{33AD0C1C-156C-4CE5-B17D-C9AD23CAA163}" destId="{D66CB486-C718-48EA-A96C-AFE5028C6705}" srcOrd="1" destOrd="0" presId="urn:microsoft.com/office/officeart/2008/layout/IncreasingCircleProcess#1"/>
    <dgm:cxn modelId="{F3A9C8F5-3FFD-46EE-BD9C-55DAA5941D72}" type="presParOf" srcId="{33AD0C1C-156C-4CE5-B17D-C9AD23CAA163}" destId="{98439152-9B67-4EC5-8315-A6D50C6761A0}" srcOrd="2" destOrd="0" presId="urn:microsoft.com/office/officeart/2008/layout/IncreasingCircleProcess#1"/>
    <dgm:cxn modelId="{EC6EB705-8A40-49CE-919F-A91C3C68FF60}" type="presParOf" srcId="{33AD0C1C-156C-4CE5-B17D-C9AD23CAA163}" destId="{03D732F4-B8B8-472C-AE7C-DC52A82768C7}" srcOrd="3" destOrd="0" presId="urn:microsoft.com/office/officeart/2008/layout/IncreasingCircleProcess#1"/>
    <dgm:cxn modelId="{CAAF7B58-ED03-4E07-A261-D1057FC480BD}" type="presParOf" srcId="{365E3CAA-C003-40D3-B02B-779CDB535C59}" destId="{200683D8-9032-4A1A-AFEA-BE3AFBBDF785}" srcOrd="3" destOrd="0" presId="urn:microsoft.com/office/officeart/2008/layout/IncreasingCircleProcess#1"/>
    <dgm:cxn modelId="{3188129D-2E12-4FA6-AF6F-302FD23CB274}" type="presParOf" srcId="{365E3CAA-C003-40D3-B02B-779CDB535C59}" destId="{D8091FAE-0016-4565-902B-CBCCC1739802}" srcOrd="4" destOrd="0" presId="urn:microsoft.com/office/officeart/2008/layout/IncreasingCircleProcess#1"/>
    <dgm:cxn modelId="{F385A5D1-73B4-4017-A0D6-80011EF40000}" type="presParOf" srcId="{D8091FAE-0016-4565-902B-CBCCC1739802}" destId="{B1FADE19-82CF-4032-A1A4-04A5AECD923B}" srcOrd="0" destOrd="0" presId="urn:microsoft.com/office/officeart/2008/layout/IncreasingCircleProcess#1"/>
    <dgm:cxn modelId="{07764B0E-CCA4-47A1-90BD-DB0F9F143307}" type="presParOf" srcId="{D8091FAE-0016-4565-902B-CBCCC1739802}" destId="{EFDEDF13-F8C6-4913-9C6D-CD5436B40A38}" srcOrd="1" destOrd="0" presId="urn:microsoft.com/office/officeart/2008/layout/IncreasingCircleProcess#1"/>
    <dgm:cxn modelId="{C753C593-5EE8-428B-9AFA-097DFCC30017}" type="presParOf" srcId="{D8091FAE-0016-4565-902B-CBCCC1739802}" destId="{F9D58098-3F19-486F-ABC9-121D4FA617B7}" srcOrd="2" destOrd="0" presId="urn:microsoft.com/office/officeart/2008/layout/IncreasingCircleProcess#1"/>
    <dgm:cxn modelId="{16718F6E-5B14-499F-A19E-EC9A3E9ECE6F}" type="presParOf" srcId="{D8091FAE-0016-4565-902B-CBCCC1739802}" destId="{0E838842-98DA-40DE-9EC5-511CF97DE2F9}" srcOrd="3" destOrd="0" presId="urn:microsoft.com/office/officeart/2008/layout/IncreasingCircleProcess#1"/>
  </dgm:cxnLst>
  <dgm:bg/>
  <dgm:whole>
    <a:ln>
      <a:solidFill>
        <a:schemeClr val="accent1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A0C21AF-1F39-4A1A-B009-436665AE21B5}" type="doc">
      <dgm:prSet loTypeId="urn:microsoft.com/office/officeart/2008/layout/LinedList" loCatId="list" qsTypeId="urn:microsoft.com/office/officeart/2005/8/quickstyle/3d4#4" qsCatId="3D" csTypeId="urn:microsoft.com/office/officeart/2005/8/colors/accent1_2#5" csCatId="accent1" phldr="1"/>
      <dgm:spPr/>
      <dgm:t>
        <a:bodyPr/>
        <a:lstStyle/>
        <a:p>
          <a:endParaRPr lang="zh-CN" altLang="en-US"/>
        </a:p>
      </dgm:t>
    </dgm:pt>
    <dgm:pt modelId="{285871FA-02FF-49CD-97E0-A16B0286E057}">
      <dgm:prSet phldrT="[文本]" custT="1"/>
      <dgm:spPr/>
      <dgm:t>
        <a:bodyPr/>
        <a:lstStyle/>
        <a:p>
          <a:pPr>
            <a:lnSpc>
              <a:spcPct val="100000"/>
            </a:lnSpc>
          </a:pPr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当天下单，当天生产</a:t>
          </a:r>
          <a:r>
            <a: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/</a:t>
          </a:r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采购，当天配送，比如餐饮配送加盟店</a:t>
          </a:r>
          <a:endParaRPr lang="en-US" altLang="zh-CN" sz="16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>
            <a:lnSpc>
              <a:spcPct val="100000"/>
            </a:lnSpc>
          </a:pPr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有危机意识的企业，担心配送不及时，终端断货</a:t>
          </a:r>
        </a:p>
      </dgm:t>
    </dgm:pt>
    <dgm:pt modelId="{C08341CE-4C93-47B4-8693-1C7317A2F8DA}" cxnId="{505E2434-5C6F-4906-A851-8A4FB3F28ADC}" type="parTrans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3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1AA29A2-7D16-4D35-8B06-2A56B075E60D}" cxnId="{505E2434-5C6F-4906-A851-8A4FB3F28ADC}" type="sibTrans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3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8DC7CDC-95AC-4CC8-B245-6CA57713A4B3}" type="pres">
      <dgm:prSet presAssocID="{4A0C21AF-1F39-4A1A-B009-436665AE21B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9541395E-C81A-49B0-B06A-12CA3B5E0729}" type="pres">
      <dgm:prSet presAssocID="{285871FA-02FF-49CD-97E0-A16B0286E057}" presName="thickLine" presStyleLbl="alignNode1" presStyleIdx="0" presStyleCnt="1"/>
      <dgm:spPr/>
    </dgm:pt>
    <dgm:pt modelId="{F602DCD8-A772-4639-84E7-EA3720586D87}" type="pres">
      <dgm:prSet presAssocID="{285871FA-02FF-49CD-97E0-A16B0286E057}" presName="horz1" presStyleCnt="0"/>
      <dgm:spPr/>
    </dgm:pt>
    <dgm:pt modelId="{5C0322F2-AAFE-43C2-8A35-212C9AE158B1}" type="pres">
      <dgm:prSet presAssocID="{285871FA-02FF-49CD-97E0-A16B0286E057}" presName="tx1" presStyleLbl="revTx" presStyleIdx="0" presStyleCnt="1"/>
      <dgm:spPr/>
      <dgm:t>
        <a:bodyPr/>
        <a:lstStyle/>
        <a:p>
          <a:endParaRPr lang="zh-CN" altLang="en-US"/>
        </a:p>
      </dgm:t>
    </dgm:pt>
    <dgm:pt modelId="{25792104-46C7-42ED-9965-618E630FD6D7}" type="pres">
      <dgm:prSet presAssocID="{285871FA-02FF-49CD-97E0-A16B0286E057}" presName="vert1" presStyleCnt="0"/>
      <dgm:spPr/>
    </dgm:pt>
  </dgm:ptLst>
  <dgm:cxnLst>
    <dgm:cxn modelId="{505E2434-5C6F-4906-A851-8A4FB3F28ADC}" srcId="{4A0C21AF-1F39-4A1A-B009-436665AE21B5}" destId="{285871FA-02FF-49CD-97E0-A16B0286E057}" srcOrd="0" destOrd="0" parTransId="{C08341CE-4C93-47B4-8693-1C7317A2F8DA}" sibTransId="{11AA29A2-7D16-4D35-8B06-2A56B075E60D}"/>
    <dgm:cxn modelId="{05FBE8D4-8960-40DF-8223-7DAA7AF89A6C}" type="presOf" srcId="{285871FA-02FF-49CD-97E0-A16B0286E057}" destId="{5C0322F2-AAFE-43C2-8A35-212C9AE158B1}" srcOrd="0" destOrd="0" presId="urn:microsoft.com/office/officeart/2008/layout/LinedList"/>
    <dgm:cxn modelId="{ED7F32F9-41DD-4AC9-B103-3B66ADBEE41B}" type="presOf" srcId="{4A0C21AF-1F39-4A1A-B009-436665AE21B5}" destId="{D8DC7CDC-95AC-4CC8-B245-6CA57713A4B3}" srcOrd="0" destOrd="0" presId="urn:microsoft.com/office/officeart/2008/layout/LinedList"/>
    <dgm:cxn modelId="{25577F23-A320-47AC-8D71-D0CF4DD441C7}" type="presParOf" srcId="{D8DC7CDC-95AC-4CC8-B245-6CA57713A4B3}" destId="{9541395E-C81A-49B0-B06A-12CA3B5E0729}" srcOrd="0" destOrd="0" presId="urn:microsoft.com/office/officeart/2008/layout/LinedList"/>
    <dgm:cxn modelId="{BD9EEEEA-9EB5-4A8A-B3A5-F23D04061738}" type="presParOf" srcId="{D8DC7CDC-95AC-4CC8-B245-6CA57713A4B3}" destId="{F602DCD8-A772-4639-84E7-EA3720586D87}" srcOrd="1" destOrd="0" presId="urn:microsoft.com/office/officeart/2008/layout/LinedList"/>
    <dgm:cxn modelId="{591AD638-47A9-43B9-BD45-0BDDD89A28AE}" type="presParOf" srcId="{F602DCD8-A772-4639-84E7-EA3720586D87}" destId="{5C0322F2-AAFE-43C2-8A35-212C9AE158B1}" srcOrd="0" destOrd="0" presId="urn:microsoft.com/office/officeart/2008/layout/LinedList"/>
    <dgm:cxn modelId="{8F852180-58CE-42FB-9AC0-2CCEF0137EDF}" type="presParOf" srcId="{F602DCD8-A772-4639-84E7-EA3720586D87}" destId="{25792104-46C7-42ED-9965-618E630FD6D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0F0046D-DD2E-444F-AF44-C819EC1CC685}" type="doc">
      <dgm:prSet loTypeId="urn:microsoft.com/office/officeart/2008/layout/PictureStrips" loCatId="list" qsTypeId="urn:microsoft.com/office/officeart/2005/8/quickstyle/simple3#1" qsCatId="simple" csTypeId="urn:microsoft.com/office/officeart/2005/8/colors/colorful1#2" csCatId="colorful" phldr="1"/>
      <dgm:spPr/>
      <dgm:t>
        <a:bodyPr/>
        <a:lstStyle/>
        <a:p>
          <a:endParaRPr lang="zh-CN" altLang="en-US"/>
        </a:p>
      </dgm:t>
    </dgm:pt>
    <dgm:pt modelId="{DCC80DBB-DF64-45AC-BA86-4EF13ED1B7DD}">
      <dgm:prSet phldrT="[文本]" custT="1"/>
      <dgm:spPr/>
      <dgm:t>
        <a:bodyPr/>
        <a:lstStyle/>
        <a:p>
          <a:r>
            <a:rPr lang="zh-CN" altLang="en-US" sz="1800" b="1" dirty="0">
              <a:latin typeface="华文楷体" panose="02010600040101010101" pitchFamily="2" charset="-122"/>
              <a:ea typeface="华文楷体" panose="02010600040101010101" pitchFamily="2" charset="-122"/>
            </a:rPr>
            <a:t>灵活的订货端库存管控配置</a:t>
          </a:r>
        </a:p>
      </dgm:t>
    </dgm:pt>
    <dgm:pt modelId="{AAA3B75E-C107-4713-921F-40C48811A343}" cxnId="{A88C60C7-0CCB-41E8-82BB-0BA78F399448}" type="par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20FAAB15-1C8A-49D4-BF35-8074239A4EE1}" cxnId="{A88C60C7-0CCB-41E8-82BB-0BA78F399448}" type="sib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45865CE8-5FAE-436B-B60B-52CEF0A1A5D4}">
      <dgm:prSet phldrT="[文本]" custT="1"/>
      <dgm:spPr/>
      <dgm:t>
        <a:bodyPr/>
        <a:lstStyle/>
        <a:p>
          <a:r>
            <a:rPr lang="zh-CN" altLang="en-US" sz="1800" b="1" dirty="0">
              <a:latin typeface="华文楷体" panose="02010600040101010101" pitchFamily="2" charset="-122"/>
              <a:ea typeface="华文楷体" panose="02010600040101010101" pitchFamily="2" charset="-122"/>
            </a:rPr>
            <a:t>便捷的订单交期确认</a:t>
          </a:r>
        </a:p>
      </dgm:t>
    </dgm:pt>
    <dgm:pt modelId="{CCC4E82D-861E-487F-8F6E-216F98C9D26C}" cxnId="{A31D957C-55B6-4F19-A262-836F76D8166E}" type="par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7C90AE43-5D91-48E9-9297-3E6B9C0C4B0B}" cxnId="{A31D957C-55B6-4F19-A262-836F76D8166E}" type="sib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DCF94A9A-0CD8-4D44-82A6-5D0B76A4EB11}">
      <dgm:prSet phldrT="[文本]" custT="1"/>
      <dgm:spPr/>
      <dgm:t>
        <a:bodyPr/>
        <a:lstStyle/>
        <a:p>
          <a:r>
            <a:rPr lang="zh-CN" altLang="en-US" sz="1800" b="1" dirty="0">
              <a:latin typeface="华文楷体" panose="02010600040101010101" pitchFamily="2" charset="-122"/>
              <a:ea typeface="华文楷体" panose="02010600040101010101" pitchFamily="2" charset="-122"/>
            </a:rPr>
            <a:t>订货端在线查询信用余额，轻松掌控资金状况</a:t>
          </a:r>
        </a:p>
      </dgm:t>
    </dgm:pt>
    <dgm:pt modelId="{30D77669-F476-46AD-A30C-DFA4BD2EF973}" cxnId="{2A0A1E9B-10F4-442E-9AC9-7E15F7F68B7B}" type="par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361F57D7-B1A0-4F85-9C28-430984490D41}" cxnId="{2A0A1E9B-10F4-442E-9AC9-7E15F7F68B7B}" type="sib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F233BD7A-83DF-4478-9ADA-BAC53F27423C}">
      <dgm:prSet phldrT="[文本]" custT="1"/>
      <dgm:spPr/>
      <dgm:t>
        <a:bodyPr/>
        <a:lstStyle/>
        <a:p>
          <a:r>
            <a:rPr lang="zh-CN" altLang="en-US" sz="1800" b="1" dirty="0">
              <a:latin typeface="华文楷体" panose="02010600040101010101" pitchFamily="2" charset="-122"/>
              <a:ea typeface="华文楷体" panose="02010600040101010101" pitchFamily="2" charset="-122"/>
            </a:rPr>
            <a:t>订单全程实时同步，避免漏单错单</a:t>
          </a:r>
        </a:p>
      </dgm:t>
    </dgm:pt>
    <dgm:pt modelId="{9344D997-CB67-4A58-BCDD-75F878A677B5}" cxnId="{F6DC5698-4853-45E5-BB53-0A72BB4DB6FB}" type="par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89E8F398-7A4C-4F49-8162-AF44B2361439}" cxnId="{F6DC5698-4853-45E5-BB53-0A72BB4DB6FB}" type="sib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864ED162-CD63-458A-B6A7-97DB4D4DA96E}">
      <dgm:prSet phldrT="[文本]" custT="1"/>
      <dgm:spPr/>
      <dgm:t>
        <a:bodyPr/>
        <a:lstStyle/>
        <a:p>
          <a:r>
            <a:rPr lang="zh-CN" altLang="en-US" sz="1800" b="1" dirty="0">
              <a:latin typeface="华文楷体" panose="02010600040101010101" pitchFamily="2" charset="-122"/>
              <a:ea typeface="华文楷体" panose="02010600040101010101" pitchFamily="2" charset="-122"/>
            </a:rPr>
            <a:t>支持微信支付宝线上支付</a:t>
          </a:r>
        </a:p>
      </dgm:t>
    </dgm:pt>
    <dgm:pt modelId="{EE93FBBB-13EA-488C-AF74-B2024FA82FB5}" cxnId="{E0B42F5F-25C9-4DA4-A8A9-634C122EF9A7}" type="par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C5356739-ED3D-4AE3-B9DD-CFA89818C24F}" cxnId="{E0B42F5F-25C9-4DA4-A8A9-634C122EF9A7}" type="sib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2FF26B25-DF1B-49B7-BFF2-C186B7068458}">
      <dgm:prSet phldrT="[文本]" custT="1"/>
      <dgm:spPr/>
      <dgm:t>
        <a:bodyPr/>
        <a:lstStyle/>
        <a:p>
          <a:r>
            <a:rPr lang="zh-CN" altLang="en-US" sz="1800" b="1" dirty="0">
              <a:latin typeface="华文楷体" panose="02010600040101010101" pitchFamily="2" charset="-122"/>
              <a:ea typeface="华文楷体" panose="02010600040101010101" pitchFamily="2" charset="-122"/>
            </a:rPr>
            <a:t>支持订货端查看物流信息</a:t>
          </a:r>
        </a:p>
      </dgm:t>
    </dgm:pt>
    <dgm:pt modelId="{DDDC02A4-F736-4B68-B80E-6C9160354831}" cxnId="{EF627254-8DED-46B8-A933-6B7032853AEE}" type="par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F7C0B97D-1A64-4D6A-B858-300811C0F308}" cxnId="{EF627254-8DED-46B8-A933-6B7032853AEE}" type="sib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E6E3DAB8-D7B0-43E8-AB83-9FA2CBC7BB45}">
      <dgm:prSet phldrT="[文本]" custT="1"/>
      <dgm:spPr/>
      <dgm:t>
        <a:bodyPr/>
        <a:lstStyle/>
        <a:p>
          <a:r>
            <a:rPr lang="zh-CN" altLang="en-US" sz="1800" b="1" dirty="0">
              <a:latin typeface="华文楷体" panose="02010600040101010101" pitchFamily="2" charset="-122"/>
              <a:ea typeface="华文楷体" panose="02010600040101010101" pitchFamily="2" charset="-122"/>
            </a:rPr>
            <a:t>满足同一个经销商多人下单的子账号管理</a:t>
          </a:r>
        </a:p>
      </dgm:t>
    </dgm:pt>
    <dgm:pt modelId="{354F3E20-FF8C-4130-8907-B01B22D638BD}" cxnId="{26884C5B-F7DB-4140-B149-C8C6DB5ABB5E}" type="par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06B4F9E3-C040-42D5-830C-7AC4E69DD61D}" cxnId="{26884C5B-F7DB-4140-B149-C8C6DB5ABB5E}" type="sib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A8318568-6EA8-4064-AFF6-9822CB0390D5}">
      <dgm:prSet phldrT="[文本]" custT="1"/>
      <dgm:spPr/>
      <dgm:t>
        <a:bodyPr/>
        <a:lstStyle/>
        <a:p>
          <a:r>
            <a:rPr lang="zh-CN" altLang="en-US" sz="1800" b="1" dirty="0">
              <a:latin typeface="华文楷体" panose="02010600040101010101" pitchFamily="2" charset="-122"/>
              <a:ea typeface="华文楷体" panose="02010600040101010101" pitchFamily="2" charset="-122"/>
            </a:rPr>
            <a:t>支持商品按照不同计量单位定价</a:t>
          </a:r>
        </a:p>
      </dgm:t>
    </dgm:pt>
    <dgm:pt modelId="{AAB13C3A-5507-49CD-995D-3A4056C840FC}" cxnId="{F8AF2F12-87E8-48B2-87D3-95C32A79AC52}" type="par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37A1752A-5292-4264-8A95-B5515F06E8C9}" cxnId="{F8AF2F12-87E8-48B2-87D3-95C32A79AC52}" type="sib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F198DFB7-DF75-4D56-AF7A-838BCAA2CA5F}">
      <dgm:prSet phldrT="[文本]" custT="1"/>
      <dgm:spPr/>
      <dgm:t>
        <a:bodyPr/>
        <a:lstStyle/>
        <a:p>
          <a:r>
            <a:rPr lang="zh-CN" altLang="en-US" sz="1800" b="1" dirty="0">
              <a:latin typeface="华文楷体" panose="02010600040101010101" pitchFamily="2" charset="-122"/>
              <a:ea typeface="华文楷体" panose="02010600040101010101" pitchFamily="2" charset="-122"/>
            </a:rPr>
            <a:t>支持先款后货、先货后款多种业务方式</a:t>
          </a:r>
        </a:p>
      </dgm:t>
    </dgm:pt>
    <dgm:pt modelId="{2BD5D00F-BE23-49AF-A01E-1D793B48B620}" cxnId="{E171524C-D431-4107-96A1-3892B350F170}" type="par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102B69CF-A95B-492C-BE18-9D3D6EBB1404}" cxnId="{E171524C-D431-4107-96A1-3892B350F170}" type="sibTrans">
      <dgm:prSet/>
      <dgm:spPr/>
      <dgm:t>
        <a:bodyPr/>
        <a:lstStyle/>
        <a:p>
          <a:endParaRPr lang="zh-CN" altLang="en-US" sz="6600" b="1">
            <a:latin typeface="华文楷体" panose="02010600040101010101" pitchFamily="2" charset="-122"/>
            <a:ea typeface="华文楷体" panose="02010600040101010101" pitchFamily="2" charset="-122"/>
          </a:endParaRPr>
        </a:p>
      </dgm:t>
    </dgm:pt>
    <dgm:pt modelId="{4A0CB76B-C2C0-4B57-ABFC-3F6580417C4A}">
      <dgm:prSet phldrT="[文本]" custT="1"/>
      <dgm:spPr/>
      <dgm:t>
        <a:bodyPr/>
        <a:lstStyle/>
        <a:p>
          <a:r>
            <a:rPr lang="zh-CN" altLang="en-US" sz="1800" b="1" dirty="0">
              <a:latin typeface="华文楷体" panose="02010600040101010101" pitchFamily="2" charset="-122"/>
              <a:ea typeface="华文楷体" panose="02010600040101010101" pitchFamily="2" charset="-122"/>
            </a:rPr>
            <a:t>开放注册，帮助企业拓展市场</a:t>
          </a:r>
        </a:p>
      </dgm:t>
    </dgm:pt>
    <dgm:pt modelId="{EF7B813A-6AF5-47E6-9BE5-AEEB1362A4A9}" cxnId="{D57CA3D6-A6BE-423A-B8E0-C78BF4930951}" type="parTrans">
      <dgm:prSet/>
      <dgm:spPr/>
      <dgm:t>
        <a:bodyPr/>
        <a:lstStyle/>
        <a:p>
          <a:endParaRPr lang="zh-CN" altLang="en-US"/>
        </a:p>
      </dgm:t>
    </dgm:pt>
    <dgm:pt modelId="{569B3A6B-B7C1-456B-8DE9-2FE3067F0D7D}" cxnId="{D57CA3D6-A6BE-423A-B8E0-C78BF4930951}" type="sibTrans">
      <dgm:prSet/>
      <dgm:spPr/>
      <dgm:t>
        <a:bodyPr/>
        <a:lstStyle/>
        <a:p>
          <a:endParaRPr lang="zh-CN" altLang="en-US"/>
        </a:p>
      </dgm:t>
    </dgm:pt>
    <dgm:pt modelId="{ED4C8871-AAF3-44D4-B53D-0490A94EC5CD}">
      <dgm:prSet phldrT="[文本]" custT="1"/>
      <dgm:spPr/>
      <dgm:t>
        <a:bodyPr/>
        <a:lstStyle/>
        <a:p>
          <a:r>
            <a:rPr lang="zh-CN" altLang="en-US" sz="1800" b="1" dirty="0">
              <a:latin typeface="华文楷体" panose="02010600040101010101" pitchFamily="2" charset="-122"/>
              <a:ea typeface="华文楷体" panose="02010600040101010101" pitchFamily="2" charset="-122"/>
            </a:rPr>
            <a:t>整单、单品促销促进企业销售额</a:t>
          </a:r>
        </a:p>
      </dgm:t>
    </dgm:pt>
    <dgm:pt modelId="{4BC5756C-A323-459A-A758-D94FC94F5DF6}" cxnId="{23BB1300-4EA3-4AA1-B63C-2CFDE31D31E7}" type="parTrans">
      <dgm:prSet/>
      <dgm:spPr/>
      <dgm:t>
        <a:bodyPr/>
        <a:lstStyle/>
        <a:p>
          <a:endParaRPr lang="zh-CN" altLang="en-US"/>
        </a:p>
      </dgm:t>
    </dgm:pt>
    <dgm:pt modelId="{4A9257E5-0188-4A78-B581-6079C6302C58}" cxnId="{23BB1300-4EA3-4AA1-B63C-2CFDE31D31E7}" type="sibTrans">
      <dgm:prSet/>
      <dgm:spPr/>
      <dgm:t>
        <a:bodyPr/>
        <a:lstStyle/>
        <a:p>
          <a:endParaRPr lang="zh-CN" altLang="en-US"/>
        </a:p>
      </dgm:t>
    </dgm:pt>
    <dgm:pt modelId="{E4002B3B-BAAD-4966-BD05-97DF79434B2E}">
      <dgm:prSet phldrT="[文本]" custT="1"/>
      <dgm:spPr/>
      <dgm:t>
        <a:bodyPr/>
        <a:lstStyle/>
        <a:p>
          <a:r>
            <a:rPr lang="zh-CN" altLang="en-US" sz="1800" b="1" dirty="0">
              <a:latin typeface="华文楷体" panose="02010600040101010101" pitchFamily="2" charset="-122"/>
              <a:ea typeface="华文楷体" panose="02010600040101010101" pitchFamily="2" charset="-122"/>
            </a:rPr>
            <a:t>经销商在订货端自助查询对账</a:t>
          </a:r>
        </a:p>
      </dgm:t>
    </dgm:pt>
    <dgm:pt modelId="{A50494F7-8CB3-4350-AF5D-D872657C1B36}" cxnId="{A9D0A273-9388-4A17-AB0E-207F0C483F37}" type="parTrans">
      <dgm:prSet/>
      <dgm:spPr/>
      <dgm:t>
        <a:bodyPr/>
        <a:lstStyle/>
        <a:p>
          <a:endParaRPr lang="zh-CN" altLang="en-US"/>
        </a:p>
      </dgm:t>
    </dgm:pt>
    <dgm:pt modelId="{23F85067-2CF2-4739-BB73-5804E893A268}" cxnId="{A9D0A273-9388-4A17-AB0E-207F0C483F37}" type="sibTrans">
      <dgm:prSet/>
      <dgm:spPr/>
      <dgm:t>
        <a:bodyPr/>
        <a:lstStyle/>
        <a:p>
          <a:endParaRPr lang="zh-CN" altLang="en-US"/>
        </a:p>
      </dgm:t>
    </dgm:pt>
    <dgm:pt modelId="{2BFE1239-CA1B-4B80-A93C-FA80DC709C2E}" type="pres">
      <dgm:prSet presAssocID="{30F0046D-DD2E-444F-AF44-C819EC1CC68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1B223E6-C7A4-4748-882C-FF015761EE2C}" type="pres">
      <dgm:prSet presAssocID="{F198DFB7-DF75-4D56-AF7A-838BCAA2CA5F}" presName="composite" presStyleCnt="0"/>
      <dgm:spPr/>
    </dgm:pt>
    <dgm:pt modelId="{C25E15E6-AE9F-4C1F-A8CD-92E0353BDF95}" type="pres">
      <dgm:prSet presAssocID="{F198DFB7-DF75-4D56-AF7A-838BCAA2CA5F}" presName="rect1" presStyleLbl="trAlignAcc1" presStyleIdx="0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5BF7EA8-D848-4476-B652-24B1C1459EAA}" type="pres">
      <dgm:prSet presAssocID="{F198DFB7-DF75-4D56-AF7A-838BCAA2CA5F}" presName="rect2" presStyleLbl="fgImgPlace1" presStyleIdx="0" presStyleCnt="1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BFB77BB3-0F8E-44DA-A24C-1796972E026A}" type="pres">
      <dgm:prSet presAssocID="{102B69CF-A95B-492C-BE18-9D3D6EBB1404}" presName="sibTrans" presStyleCnt="0"/>
      <dgm:spPr/>
    </dgm:pt>
    <dgm:pt modelId="{68E80949-A6D6-424D-85EF-9F6B704CC7C9}" type="pres">
      <dgm:prSet presAssocID="{F233BD7A-83DF-4478-9ADA-BAC53F27423C}" presName="composite" presStyleCnt="0"/>
      <dgm:spPr/>
    </dgm:pt>
    <dgm:pt modelId="{03D45472-8E0B-415C-9C4A-51ABE2D51179}" type="pres">
      <dgm:prSet presAssocID="{F233BD7A-83DF-4478-9ADA-BAC53F27423C}" presName="rect1" presStyleLbl="trAlignAcc1" presStyleIdx="1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1FE7EBE-02CB-4247-AFF4-032F081E1DB1}" type="pres">
      <dgm:prSet presAssocID="{F233BD7A-83DF-4478-9ADA-BAC53F27423C}" presName="rect2" presStyleLbl="fgImgPlace1" presStyleIdx="1" presStyleCnt="1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BA170717-E73A-46E5-B718-F8CE978BE833}" type="pres">
      <dgm:prSet presAssocID="{89E8F398-7A4C-4F49-8162-AF44B2361439}" presName="sibTrans" presStyleCnt="0"/>
      <dgm:spPr/>
    </dgm:pt>
    <dgm:pt modelId="{6228E497-A37C-4909-A5FE-6A54CCDB36D9}" type="pres">
      <dgm:prSet presAssocID="{DCC80DBB-DF64-45AC-BA86-4EF13ED1B7DD}" presName="composite" presStyleCnt="0"/>
      <dgm:spPr/>
    </dgm:pt>
    <dgm:pt modelId="{7E21B997-5E17-40DC-9B9A-50D821D22EE1}" type="pres">
      <dgm:prSet presAssocID="{DCC80DBB-DF64-45AC-BA86-4EF13ED1B7DD}" presName="rect1" presStyleLbl="trAlignAcc1" presStyleIdx="2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EE93BA9-33DF-4E3E-91EC-DAF1DCC938A3}" type="pres">
      <dgm:prSet presAssocID="{DCC80DBB-DF64-45AC-BA86-4EF13ED1B7DD}" presName="rect2" presStyleLbl="fgImgPlace1" presStyleIdx="2" presStyleCnt="1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74B7190D-CD18-4C0C-ABFB-4BF7C09452DB}" type="pres">
      <dgm:prSet presAssocID="{20FAAB15-1C8A-49D4-BF35-8074239A4EE1}" presName="sibTrans" presStyleCnt="0"/>
      <dgm:spPr/>
    </dgm:pt>
    <dgm:pt modelId="{0FA2C234-BE75-4DDB-A258-D3807F4C3BF7}" type="pres">
      <dgm:prSet presAssocID="{45865CE8-5FAE-436B-B60B-52CEF0A1A5D4}" presName="composite" presStyleCnt="0"/>
      <dgm:spPr/>
    </dgm:pt>
    <dgm:pt modelId="{B8F0D120-E48E-4FF3-8BFD-9D07AB8A75D3}" type="pres">
      <dgm:prSet presAssocID="{45865CE8-5FAE-436B-B60B-52CEF0A1A5D4}" presName="rect1" presStyleLbl="trAlignAcc1" presStyleIdx="3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84D0E6C-6A3E-45E6-A801-BC0D9748D67B}" type="pres">
      <dgm:prSet presAssocID="{45865CE8-5FAE-436B-B60B-52CEF0A1A5D4}" presName="rect2" presStyleLbl="fgImgPlace1" presStyleIdx="3" presStyleCnt="1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7E2F72CB-CCB5-406C-9CF2-395C87543A41}" type="pres">
      <dgm:prSet presAssocID="{7C90AE43-5D91-48E9-9297-3E6B9C0C4B0B}" presName="sibTrans" presStyleCnt="0"/>
      <dgm:spPr/>
    </dgm:pt>
    <dgm:pt modelId="{E677E472-CBE8-42B9-99E6-F89EB2BB070B}" type="pres">
      <dgm:prSet presAssocID="{864ED162-CD63-458A-B6A7-97DB4D4DA96E}" presName="composite" presStyleCnt="0"/>
      <dgm:spPr/>
    </dgm:pt>
    <dgm:pt modelId="{4B0B2281-2452-4C65-8B2C-2370795A7AD4}" type="pres">
      <dgm:prSet presAssocID="{864ED162-CD63-458A-B6A7-97DB4D4DA96E}" presName="rect1" presStyleLbl="trAlignAcc1" presStyleIdx="4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9644CC7-6941-4755-9866-CACDDBC1D79A}" type="pres">
      <dgm:prSet presAssocID="{864ED162-CD63-458A-B6A7-97DB4D4DA96E}" presName="rect2" presStyleLbl="fgImgPlace1" presStyleIdx="4" presStyleCnt="1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85BA25E2-7DBD-44AA-91EE-B00A1D054145}" type="pres">
      <dgm:prSet presAssocID="{C5356739-ED3D-4AE3-B9DD-CFA89818C24F}" presName="sibTrans" presStyleCnt="0"/>
      <dgm:spPr/>
    </dgm:pt>
    <dgm:pt modelId="{F28A8E87-4AC2-407B-903A-5F7B405D3A8A}" type="pres">
      <dgm:prSet presAssocID="{DCF94A9A-0CD8-4D44-82A6-5D0B76A4EB11}" presName="composite" presStyleCnt="0"/>
      <dgm:spPr/>
    </dgm:pt>
    <dgm:pt modelId="{B2FA3B7F-B1D2-4B89-9C4C-2ED5DD577210}" type="pres">
      <dgm:prSet presAssocID="{DCF94A9A-0CD8-4D44-82A6-5D0B76A4EB11}" presName="rect1" presStyleLbl="trAlignAcc1" presStyleIdx="5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613923F-5864-4BE2-A3EB-9F74861C3653}" type="pres">
      <dgm:prSet presAssocID="{DCF94A9A-0CD8-4D44-82A6-5D0B76A4EB11}" presName="rect2" presStyleLbl="fgImgPlace1" presStyleIdx="5" presStyleCnt="1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1E454758-C9C8-43CE-A0A1-7E253384D91E}" type="pres">
      <dgm:prSet presAssocID="{361F57D7-B1A0-4F85-9C28-430984490D41}" presName="sibTrans" presStyleCnt="0"/>
      <dgm:spPr/>
    </dgm:pt>
    <dgm:pt modelId="{59E16A61-7E22-4B0C-97F0-63B0B411E1D7}" type="pres">
      <dgm:prSet presAssocID="{2FF26B25-DF1B-49B7-BFF2-C186B7068458}" presName="composite" presStyleCnt="0"/>
      <dgm:spPr/>
    </dgm:pt>
    <dgm:pt modelId="{C15F7E91-895D-44DD-83A2-9F4D8EA32087}" type="pres">
      <dgm:prSet presAssocID="{2FF26B25-DF1B-49B7-BFF2-C186B7068458}" presName="rect1" presStyleLbl="trAlignAcc1" presStyleIdx="6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065AA07-2A7C-441F-928D-1CE7F607B892}" type="pres">
      <dgm:prSet presAssocID="{2FF26B25-DF1B-49B7-BFF2-C186B7068458}" presName="rect2" presStyleLbl="fgImgPlace1" presStyleIdx="6" presStyleCnt="1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680BCFEE-2532-499F-8B87-5E8A33ECA99F}" type="pres">
      <dgm:prSet presAssocID="{F7C0B97D-1A64-4D6A-B858-300811C0F308}" presName="sibTrans" presStyleCnt="0"/>
      <dgm:spPr/>
    </dgm:pt>
    <dgm:pt modelId="{6D35D71C-738B-47C9-ABA9-1D00EA59E277}" type="pres">
      <dgm:prSet presAssocID="{E6E3DAB8-D7B0-43E8-AB83-9FA2CBC7BB45}" presName="composite" presStyleCnt="0"/>
      <dgm:spPr/>
    </dgm:pt>
    <dgm:pt modelId="{0BCCBFDA-AE1D-4075-A967-21EEC40888E3}" type="pres">
      <dgm:prSet presAssocID="{E6E3DAB8-D7B0-43E8-AB83-9FA2CBC7BB45}" presName="rect1" presStyleLbl="trAlignAcc1" presStyleIdx="7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D963016-3C45-4081-AF1C-ECFACE98363A}" type="pres">
      <dgm:prSet presAssocID="{E6E3DAB8-D7B0-43E8-AB83-9FA2CBC7BB45}" presName="rect2" presStyleLbl="fgImgPlace1" presStyleIdx="7" presStyleCnt="1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6129368D-6F30-4173-A717-1DC79E1F1509}" type="pres">
      <dgm:prSet presAssocID="{06B4F9E3-C040-42D5-830C-7AC4E69DD61D}" presName="sibTrans" presStyleCnt="0"/>
      <dgm:spPr/>
    </dgm:pt>
    <dgm:pt modelId="{E16CD3FC-44ED-43BE-96D2-A7A96BB7851C}" type="pres">
      <dgm:prSet presAssocID="{A8318568-6EA8-4064-AFF6-9822CB0390D5}" presName="composite" presStyleCnt="0"/>
      <dgm:spPr/>
    </dgm:pt>
    <dgm:pt modelId="{F2DB70FD-A960-4FF3-AF3A-5F9C4DC49A55}" type="pres">
      <dgm:prSet presAssocID="{A8318568-6EA8-4064-AFF6-9822CB0390D5}" presName="rect1" presStyleLbl="trAlignAcc1" presStyleIdx="8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A8064DB-B290-4513-984C-97974D365647}" type="pres">
      <dgm:prSet presAssocID="{A8318568-6EA8-4064-AFF6-9822CB0390D5}" presName="rect2" presStyleLbl="fgImgPlace1" presStyleIdx="8" presStyleCnt="1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E4E47E43-8A3D-4BC9-838F-6003C97FEE07}" type="pres">
      <dgm:prSet presAssocID="{37A1752A-5292-4264-8A95-B5515F06E8C9}" presName="sibTrans" presStyleCnt="0"/>
      <dgm:spPr/>
    </dgm:pt>
    <dgm:pt modelId="{18DDF4E2-136B-4BD9-9B0A-6882B43D72A7}" type="pres">
      <dgm:prSet presAssocID="{4A0CB76B-C2C0-4B57-ABFC-3F6580417C4A}" presName="composite" presStyleCnt="0"/>
      <dgm:spPr/>
    </dgm:pt>
    <dgm:pt modelId="{F38BCE77-5BF0-488F-9DF5-25C23FA5035E}" type="pres">
      <dgm:prSet presAssocID="{4A0CB76B-C2C0-4B57-ABFC-3F6580417C4A}" presName="rect1" presStyleLbl="trAlignAcc1" presStyleIdx="9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0073B2F-B982-4CD1-B872-FF2C302B0E0B}" type="pres">
      <dgm:prSet presAssocID="{4A0CB76B-C2C0-4B57-ABFC-3F6580417C4A}" presName="rect2" presStyleLbl="fgImgPlace1" presStyleIdx="9" presStyleCnt="1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2487717-8E07-41BC-AC80-023DADB97472}" type="pres">
      <dgm:prSet presAssocID="{569B3A6B-B7C1-456B-8DE9-2FE3067F0D7D}" presName="sibTrans" presStyleCnt="0"/>
      <dgm:spPr/>
    </dgm:pt>
    <dgm:pt modelId="{383014E1-F5D6-41A5-BBE5-9F0B4132B1F7}" type="pres">
      <dgm:prSet presAssocID="{ED4C8871-AAF3-44D4-B53D-0490A94EC5CD}" presName="composite" presStyleCnt="0"/>
      <dgm:spPr/>
    </dgm:pt>
    <dgm:pt modelId="{C42A9A28-5127-4A77-A07A-07CA5491273E}" type="pres">
      <dgm:prSet presAssocID="{ED4C8871-AAF3-44D4-B53D-0490A94EC5CD}" presName="rect1" presStyleLbl="trAlignAcc1" presStyleIdx="10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DAAF9FB-1858-4B87-A3BE-7FF0A282468F}" type="pres">
      <dgm:prSet presAssocID="{ED4C8871-AAF3-44D4-B53D-0490A94EC5CD}" presName="rect2" presStyleLbl="fgImgPlace1" presStyleIdx="10" presStyleCnt="1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32EBBC6-5530-4B6F-8838-EA68403F6039}" type="pres">
      <dgm:prSet presAssocID="{4A9257E5-0188-4A78-B581-6079C6302C58}" presName="sibTrans" presStyleCnt="0"/>
      <dgm:spPr/>
    </dgm:pt>
    <dgm:pt modelId="{7C074B8A-2662-4CDA-8CE6-3ABEC45051DB}" type="pres">
      <dgm:prSet presAssocID="{E4002B3B-BAAD-4966-BD05-97DF79434B2E}" presName="composite" presStyleCnt="0"/>
      <dgm:spPr/>
    </dgm:pt>
    <dgm:pt modelId="{75A75A04-83B7-4B74-A659-02A7EF4286A1}" type="pres">
      <dgm:prSet presAssocID="{E4002B3B-BAAD-4966-BD05-97DF79434B2E}" presName="rect1" presStyleLbl="trAlignAcc1" presStyleIdx="11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4CA1E47-B00D-473C-BEC1-000BEE4714BD}" type="pres">
      <dgm:prSet presAssocID="{E4002B3B-BAAD-4966-BD05-97DF79434B2E}" presName="rect2" presStyleLbl="fgImgPlace1" presStyleIdx="11" presStyleCnt="1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92FAE3BB-ED0E-4EAB-9C40-F34EE6B32816}" type="presOf" srcId="{E4002B3B-BAAD-4966-BD05-97DF79434B2E}" destId="{75A75A04-83B7-4B74-A659-02A7EF4286A1}" srcOrd="0" destOrd="0" presId="urn:microsoft.com/office/officeart/2008/layout/PictureStrips"/>
    <dgm:cxn modelId="{76A826F9-9F58-442E-A1C3-7ACAD02AF3C1}" type="presOf" srcId="{A8318568-6EA8-4064-AFF6-9822CB0390D5}" destId="{F2DB70FD-A960-4FF3-AF3A-5F9C4DC49A55}" srcOrd="0" destOrd="0" presId="urn:microsoft.com/office/officeart/2008/layout/PictureStrips"/>
    <dgm:cxn modelId="{E0B42F5F-25C9-4DA4-A8A9-634C122EF9A7}" srcId="{30F0046D-DD2E-444F-AF44-C819EC1CC685}" destId="{864ED162-CD63-458A-B6A7-97DB4D4DA96E}" srcOrd="4" destOrd="0" parTransId="{EE93FBBB-13EA-488C-AF74-B2024FA82FB5}" sibTransId="{C5356739-ED3D-4AE3-B9DD-CFA89818C24F}"/>
    <dgm:cxn modelId="{F8AF2F12-87E8-48B2-87D3-95C32A79AC52}" srcId="{30F0046D-DD2E-444F-AF44-C819EC1CC685}" destId="{A8318568-6EA8-4064-AFF6-9822CB0390D5}" srcOrd="8" destOrd="0" parTransId="{AAB13C3A-5507-49CD-995D-3A4056C840FC}" sibTransId="{37A1752A-5292-4264-8A95-B5515F06E8C9}"/>
    <dgm:cxn modelId="{4674DA4A-6F5F-4662-8C98-C5F256366D6F}" type="presOf" srcId="{F198DFB7-DF75-4D56-AF7A-838BCAA2CA5F}" destId="{C25E15E6-AE9F-4C1F-A8CD-92E0353BDF95}" srcOrd="0" destOrd="0" presId="urn:microsoft.com/office/officeart/2008/layout/PictureStrips"/>
    <dgm:cxn modelId="{68ECA6D0-EF36-4886-84AF-F6332CB49B19}" type="presOf" srcId="{45865CE8-5FAE-436B-B60B-52CEF0A1A5D4}" destId="{B8F0D120-E48E-4FF3-8BFD-9D07AB8A75D3}" srcOrd="0" destOrd="0" presId="urn:microsoft.com/office/officeart/2008/layout/PictureStrips"/>
    <dgm:cxn modelId="{F6DC5698-4853-45E5-BB53-0A72BB4DB6FB}" srcId="{30F0046D-DD2E-444F-AF44-C819EC1CC685}" destId="{F233BD7A-83DF-4478-9ADA-BAC53F27423C}" srcOrd="1" destOrd="0" parTransId="{9344D997-CB67-4A58-BCDD-75F878A677B5}" sibTransId="{89E8F398-7A4C-4F49-8162-AF44B2361439}"/>
    <dgm:cxn modelId="{A9D0A273-9388-4A17-AB0E-207F0C483F37}" srcId="{30F0046D-DD2E-444F-AF44-C819EC1CC685}" destId="{E4002B3B-BAAD-4966-BD05-97DF79434B2E}" srcOrd="11" destOrd="0" parTransId="{A50494F7-8CB3-4350-AF5D-D872657C1B36}" sibTransId="{23F85067-2CF2-4739-BB73-5804E893A268}"/>
    <dgm:cxn modelId="{B3470A12-821F-48B9-860B-96FF4F6B4BF0}" type="presOf" srcId="{30F0046D-DD2E-444F-AF44-C819EC1CC685}" destId="{2BFE1239-CA1B-4B80-A93C-FA80DC709C2E}" srcOrd="0" destOrd="0" presId="urn:microsoft.com/office/officeart/2008/layout/PictureStrips"/>
    <dgm:cxn modelId="{23BB1300-4EA3-4AA1-B63C-2CFDE31D31E7}" srcId="{30F0046D-DD2E-444F-AF44-C819EC1CC685}" destId="{ED4C8871-AAF3-44D4-B53D-0490A94EC5CD}" srcOrd="10" destOrd="0" parTransId="{4BC5756C-A323-459A-A758-D94FC94F5DF6}" sibTransId="{4A9257E5-0188-4A78-B581-6079C6302C58}"/>
    <dgm:cxn modelId="{182FA943-2F7F-42A7-BB6D-81D808C2F71D}" type="presOf" srcId="{4A0CB76B-C2C0-4B57-ABFC-3F6580417C4A}" destId="{F38BCE77-5BF0-488F-9DF5-25C23FA5035E}" srcOrd="0" destOrd="0" presId="urn:microsoft.com/office/officeart/2008/layout/PictureStrips"/>
    <dgm:cxn modelId="{9C4E8EE6-A475-42C7-BD23-88DDCF53336D}" type="presOf" srcId="{E6E3DAB8-D7B0-43E8-AB83-9FA2CBC7BB45}" destId="{0BCCBFDA-AE1D-4075-A967-21EEC40888E3}" srcOrd="0" destOrd="0" presId="urn:microsoft.com/office/officeart/2008/layout/PictureStrips"/>
    <dgm:cxn modelId="{2A0A1E9B-10F4-442E-9AC9-7E15F7F68B7B}" srcId="{30F0046D-DD2E-444F-AF44-C819EC1CC685}" destId="{DCF94A9A-0CD8-4D44-82A6-5D0B76A4EB11}" srcOrd="5" destOrd="0" parTransId="{30D77669-F476-46AD-A30C-DFA4BD2EF973}" sibTransId="{361F57D7-B1A0-4F85-9C28-430984490D41}"/>
    <dgm:cxn modelId="{03B8EB56-B377-4D7A-88E7-B1B37785F789}" type="presOf" srcId="{DCC80DBB-DF64-45AC-BA86-4EF13ED1B7DD}" destId="{7E21B997-5E17-40DC-9B9A-50D821D22EE1}" srcOrd="0" destOrd="0" presId="urn:microsoft.com/office/officeart/2008/layout/PictureStrips"/>
    <dgm:cxn modelId="{4DEDF30B-72FF-45E3-9A8E-9E17EE6683C9}" type="presOf" srcId="{DCF94A9A-0CD8-4D44-82A6-5D0B76A4EB11}" destId="{B2FA3B7F-B1D2-4B89-9C4C-2ED5DD577210}" srcOrd="0" destOrd="0" presId="urn:microsoft.com/office/officeart/2008/layout/PictureStrips"/>
    <dgm:cxn modelId="{E171524C-D431-4107-96A1-3892B350F170}" srcId="{30F0046D-DD2E-444F-AF44-C819EC1CC685}" destId="{F198DFB7-DF75-4D56-AF7A-838BCAA2CA5F}" srcOrd="0" destOrd="0" parTransId="{2BD5D00F-BE23-49AF-A01E-1D793B48B620}" sibTransId="{102B69CF-A95B-492C-BE18-9D3D6EBB1404}"/>
    <dgm:cxn modelId="{A31D957C-55B6-4F19-A262-836F76D8166E}" srcId="{30F0046D-DD2E-444F-AF44-C819EC1CC685}" destId="{45865CE8-5FAE-436B-B60B-52CEF0A1A5D4}" srcOrd="3" destOrd="0" parTransId="{CCC4E82D-861E-487F-8F6E-216F98C9D26C}" sibTransId="{7C90AE43-5D91-48E9-9297-3E6B9C0C4B0B}"/>
    <dgm:cxn modelId="{91F2FFA1-5964-45DF-B355-43B33FCDB452}" type="presOf" srcId="{ED4C8871-AAF3-44D4-B53D-0490A94EC5CD}" destId="{C42A9A28-5127-4A77-A07A-07CA5491273E}" srcOrd="0" destOrd="0" presId="urn:microsoft.com/office/officeart/2008/layout/PictureStrips"/>
    <dgm:cxn modelId="{D57CA3D6-A6BE-423A-B8E0-C78BF4930951}" srcId="{30F0046D-DD2E-444F-AF44-C819EC1CC685}" destId="{4A0CB76B-C2C0-4B57-ABFC-3F6580417C4A}" srcOrd="9" destOrd="0" parTransId="{EF7B813A-6AF5-47E6-9BE5-AEEB1362A4A9}" sibTransId="{569B3A6B-B7C1-456B-8DE9-2FE3067F0D7D}"/>
    <dgm:cxn modelId="{EF627254-8DED-46B8-A933-6B7032853AEE}" srcId="{30F0046D-DD2E-444F-AF44-C819EC1CC685}" destId="{2FF26B25-DF1B-49B7-BFF2-C186B7068458}" srcOrd="6" destOrd="0" parTransId="{DDDC02A4-F736-4B68-B80E-6C9160354831}" sibTransId="{F7C0B97D-1A64-4D6A-B858-300811C0F308}"/>
    <dgm:cxn modelId="{26884C5B-F7DB-4140-B149-C8C6DB5ABB5E}" srcId="{30F0046D-DD2E-444F-AF44-C819EC1CC685}" destId="{E6E3DAB8-D7B0-43E8-AB83-9FA2CBC7BB45}" srcOrd="7" destOrd="0" parTransId="{354F3E20-FF8C-4130-8907-B01B22D638BD}" sibTransId="{06B4F9E3-C040-42D5-830C-7AC4E69DD61D}"/>
    <dgm:cxn modelId="{F07A4F78-F609-4DE1-BB80-6547DBFC9FE1}" type="presOf" srcId="{864ED162-CD63-458A-B6A7-97DB4D4DA96E}" destId="{4B0B2281-2452-4C65-8B2C-2370795A7AD4}" srcOrd="0" destOrd="0" presId="urn:microsoft.com/office/officeart/2008/layout/PictureStrips"/>
    <dgm:cxn modelId="{A4F9C061-BDA3-4191-A69B-A96B49CFD793}" type="presOf" srcId="{F233BD7A-83DF-4478-9ADA-BAC53F27423C}" destId="{03D45472-8E0B-415C-9C4A-51ABE2D51179}" srcOrd="0" destOrd="0" presId="urn:microsoft.com/office/officeart/2008/layout/PictureStrips"/>
    <dgm:cxn modelId="{A88C60C7-0CCB-41E8-82BB-0BA78F399448}" srcId="{30F0046D-DD2E-444F-AF44-C819EC1CC685}" destId="{DCC80DBB-DF64-45AC-BA86-4EF13ED1B7DD}" srcOrd="2" destOrd="0" parTransId="{AAA3B75E-C107-4713-921F-40C48811A343}" sibTransId="{20FAAB15-1C8A-49D4-BF35-8074239A4EE1}"/>
    <dgm:cxn modelId="{F803A2A4-DB08-4105-ABB0-F6B913B4C46A}" type="presOf" srcId="{2FF26B25-DF1B-49B7-BFF2-C186B7068458}" destId="{C15F7E91-895D-44DD-83A2-9F4D8EA32087}" srcOrd="0" destOrd="0" presId="urn:microsoft.com/office/officeart/2008/layout/PictureStrips"/>
    <dgm:cxn modelId="{3F6EE6C8-9E9C-4DE2-BF32-56AF29B8D55B}" type="presParOf" srcId="{2BFE1239-CA1B-4B80-A93C-FA80DC709C2E}" destId="{51B223E6-C7A4-4748-882C-FF015761EE2C}" srcOrd="0" destOrd="0" presId="urn:microsoft.com/office/officeart/2008/layout/PictureStrips"/>
    <dgm:cxn modelId="{2D456211-7AB4-40BA-A143-005EE4110BB7}" type="presParOf" srcId="{51B223E6-C7A4-4748-882C-FF015761EE2C}" destId="{C25E15E6-AE9F-4C1F-A8CD-92E0353BDF95}" srcOrd="0" destOrd="0" presId="urn:microsoft.com/office/officeart/2008/layout/PictureStrips"/>
    <dgm:cxn modelId="{A7465BE4-A69D-4D2D-8812-15DE9FD36E0C}" type="presParOf" srcId="{51B223E6-C7A4-4748-882C-FF015761EE2C}" destId="{35BF7EA8-D848-4476-B652-24B1C1459EAA}" srcOrd="1" destOrd="0" presId="urn:microsoft.com/office/officeart/2008/layout/PictureStrips"/>
    <dgm:cxn modelId="{4D68DF2A-8D90-4C87-803C-0EBC8BA82147}" type="presParOf" srcId="{2BFE1239-CA1B-4B80-A93C-FA80DC709C2E}" destId="{BFB77BB3-0F8E-44DA-A24C-1796972E026A}" srcOrd="1" destOrd="0" presId="urn:microsoft.com/office/officeart/2008/layout/PictureStrips"/>
    <dgm:cxn modelId="{E29B1A5C-F627-412D-B3A7-42A8FFFF0B1C}" type="presParOf" srcId="{2BFE1239-CA1B-4B80-A93C-FA80DC709C2E}" destId="{68E80949-A6D6-424D-85EF-9F6B704CC7C9}" srcOrd="2" destOrd="0" presId="urn:microsoft.com/office/officeart/2008/layout/PictureStrips"/>
    <dgm:cxn modelId="{6255C9D7-FD86-432A-8C50-9ED003AF7DA5}" type="presParOf" srcId="{68E80949-A6D6-424D-85EF-9F6B704CC7C9}" destId="{03D45472-8E0B-415C-9C4A-51ABE2D51179}" srcOrd="0" destOrd="0" presId="urn:microsoft.com/office/officeart/2008/layout/PictureStrips"/>
    <dgm:cxn modelId="{6A6F74DE-A881-4494-8E3F-EFE1E76AC377}" type="presParOf" srcId="{68E80949-A6D6-424D-85EF-9F6B704CC7C9}" destId="{71FE7EBE-02CB-4247-AFF4-032F081E1DB1}" srcOrd="1" destOrd="0" presId="urn:microsoft.com/office/officeart/2008/layout/PictureStrips"/>
    <dgm:cxn modelId="{729BECCC-9DA8-4B4C-831A-7686AE0AC45B}" type="presParOf" srcId="{2BFE1239-CA1B-4B80-A93C-FA80DC709C2E}" destId="{BA170717-E73A-46E5-B718-F8CE978BE833}" srcOrd="3" destOrd="0" presId="urn:microsoft.com/office/officeart/2008/layout/PictureStrips"/>
    <dgm:cxn modelId="{8CB655E3-D1CF-4345-B906-D4475A9602C8}" type="presParOf" srcId="{2BFE1239-CA1B-4B80-A93C-FA80DC709C2E}" destId="{6228E497-A37C-4909-A5FE-6A54CCDB36D9}" srcOrd="4" destOrd="0" presId="urn:microsoft.com/office/officeart/2008/layout/PictureStrips"/>
    <dgm:cxn modelId="{1EF78DAB-99B7-4DA1-8245-D22311324AC6}" type="presParOf" srcId="{6228E497-A37C-4909-A5FE-6A54CCDB36D9}" destId="{7E21B997-5E17-40DC-9B9A-50D821D22EE1}" srcOrd="0" destOrd="0" presId="urn:microsoft.com/office/officeart/2008/layout/PictureStrips"/>
    <dgm:cxn modelId="{E1C5C65D-7217-40A4-8D25-7FF2DEF6BBD0}" type="presParOf" srcId="{6228E497-A37C-4909-A5FE-6A54CCDB36D9}" destId="{8EE93BA9-33DF-4E3E-91EC-DAF1DCC938A3}" srcOrd="1" destOrd="0" presId="urn:microsoft.com/office/officeart/2008/layout/PictureStrips"/>
    <dgm:cxn modelId="{836F0AA6-DC60-4019-BD1C-21567DA69CBC}" type="presParOf" srcId="{2BFE1239-CA1B-4B80-A93C-FA80DC709C2E}" destId="{74B7190D-CD18-4C0C-ABFB-4BF7C09452DB}" srcOrd="5" destOrd="0" presId="urn:microsoft.com/office/officeart/2008/layout/PictureStrips"/>
    <dgm:cxn modelId="{839FDC66-A2CC-40A9-A977-9EFCB608D214}" type="presParOf" srcId="{2BFE1239-CA1B-4B80-A93C-FA80DC709C2E}" destId="{0FA2C234-BE75-4DDB-A258-D3807F4C3BF7}" srcOrd="6" destOrd="0" presId="urn:microsoft.com/office/officeart/2008/layout/PictureStrips"/>
    <dgm:cxn modelId="{9AD53B06-F583-4294-8781-DA7147667173}" type="presParOf" srcId="{0FA2C234-BE75-4DDB-A258-D3807F4C3BF7}" destId="{B8F0D120-E48E-4FF3-8BFD-9D07AB8A75D3}" srcOrd="0" destOrd="0" presId="urn:microsoft.com/office/officeart/2008/layout/PictureStrips"/>
    <dgm:cxn modelId="{E76231CE-CBD2-4AFB-BDF6-15F1A8FF6EBA}" type="presParOf" srcId="{0FA2C234-BE75-4DDB-A258-D3807F4C3BF7}" destId="{F84D0E6C-6A3E-45E6-A801-BC0D9748D67B}" srcOrd="1" destOrd="0" presId="urn:microsoft.com/office/officeart/2008/layout/PictureStrips"/>
    <dgm:cxn modelId="{49E5F4FC-57D2-45B9-8D92-7C31D0682694}" type="presParOf" srcId="{2BFE1239-CA1B-4B80-A93C-FA80DC709C2E}" destId="{7E2F72CB-CCB5-406C-9CF2-395C87543A41}" srcOrd="7" destOrd="0" presId="urn:microsoft.com/office/officeart/2008/layout/PictureStrips"/>
    <dgm:cxn modelId="{B5511056-B267-4B9D-ADCC-010A24D62156}" type="presParOf" srcId="{2BFE1239-CA1B-4B80-A93C-FA80DC709C2E}" destId="{E677E472-CBE8-42B9-99E6-F89EB2BB070B}" srcOrd="8" destOrd="0" presId="urn:microsoft.com/office/officeart/2008/layout/PictureStrips"/>
    <dgm:cxn modelId="{BF0045B5-84B4-4358-B2F5-E04D15B36FD9}" type="presParOf" srcId="{E677E472-CBE8-42B9-99E6-F89EB2BB070B}" destId="{4B0B2281-2452-4C65-8B2C-2370795A7AD4}" srcOrd="0" destOrd="0" presId="urn:microsoft.com/office/officeart/2008/layout/PictureStrips"/>
    <dgm:cxn modelId="{28461E54-4747-43CE-8067-F4F4147E8ED5}" type="presParOf" srcId="{E677E472-CBE8-42B9-99E6-F89EB2BB070B}" destId="{A9644CC7-6941-4755-9866-CACDDBC1D79A}" srcOrd="1" destOrd="0" presId="urn:microsoft.com/office/officeart/2008/layout/PictureStrips"/>
    <dgm:cxn modelId="{5B5457A1-6C63-4989-8E1F-FC15381F392A}" type="presParOf" srcId="{2BFE1239-CA1B-4B80-A93C-FA80DC709C2E}" destId="{85BA25E2-7DBD-44AA-91EE-B00A1D054145}" srcOrd="9" destOrd="0" presId="urn:microsoft.com/office/officeart/2008/layout/PictureStrips"/>
    <dgm:cxn modelId="{BA81BB54-CF33-4762-8620-1F6AF59F05A9}" type="presParOf" srcId="{2BFE1239-CA1B-4B80-A93C-FA80DC709C2E}" destId="{F28A8E87-4AC2-407B-903A-5F7B405D3A8A}" srcOrd="10" destOrd="0" presId="urn:microsoft.com/office/officeart/2008/layout/PictureStrips"/>
    <dgm:cxn modelId="{B1BB8005-2EEC-4012-850B-18911458CEDA}" type="presParOf" srcId="{F28A8E87-4AC2-407B-903A-5F7B405D3A8A}" destId="{B2FA3B7F-B1D2-4B89-9C4C-2ED5DD577210}" srcOrd="0" destOrd="0" presId="urn:microsoft.com/office/officeart/2008/layout/PictureStrips"/>
    <dgm:cxn modelId="{A42F3AFD-3F30-4DE2-941D-4B9A97C9F724}" type="presParOf" srcId="{F28A8E87-4AC2-407B-903A-5F7B405D3A8A}" destId="{0613923F-5864-4BE2-A3EB-9F74861C3653}" srcOrd="1" destOrd="0" presId="urn:microsoft.com/office/officeart/2008/layout/PictureStrips"/>
    <dgm:cxn modelId="{0EBF1DF7-B485-47DA-9286-24AA8C05D825}" type="presParOf" srcId="{2BFE1239-CA1B-4B80-A93C-FA80DC709C2E}" destId="{1E454758-C9C8-43CE-A0A1-7E253384D91E}" srcOrd="11" destOrd="0" presId="urn:microsoft.com/office/officeart/2008/layout/PictureStrips"/>
    <dgm:cxn modelId="{2BA71DBB-7DE0-452D-9875-101BCC3AAB9D}" type="presParOf" srcId="{2BFE1239-CA1B-4B80-A93C-FA80DC709C2E}" destId="{59E16A61-7E22-4B0C-97F0-63B0B411E1D7}" srcOrd="12" destOrd="0" presId="urn:microsoft.com/office/officeart/2008/layout/PictureStrips"/>
    <dgm:cxn modelId="{0355E745-CE64-4DBE-AC1C-32FAC98404EC}" type="presParOf" srcId="{59E16A61-7E22-4B0C-97F0-63B0B411E1D7}" destId="{C15F7E91-895D-44DD-83A2-9F4D8EA32087}" srcOrd="0" destOrd="0" presId="urn:microsoft.com/office/officeart/2008/layout/PictureStrips"/>
    <dgm:cxn modelId="{1A6CCA93-915F-4583-B5C0-3805942002A0}" type="presParOf" srcId="{59E16A61-7E22-4B0C-97F0-63B0B411E1D7}" destId="{A065AA07-2A7C-441F-928D-1CE7F607B892}" srcOrd="1" destOrd="0" presId="urn:microsoft.com/office/officeart/2008/layout/PictureStrips"/>
    <dgm:cxn modelId="{D5E269AF-775F-4C7E-A60A-A0017D27D4A8}" type="presParOf" srcId="{2BFE1239-CA1B-4B80-A93C-FA80DC709C2E}" destId="{680BCFEE-2532-499F-8B87-5E8A33ECA99F}" srcOrd="13" destOrd="0" presId="urn:microsoft.com/office/officeart/2008/layout/PictureStrips"/>
    <dgm:cxn modelId="{D36D9E40-6245-4A4A-8C39-7C18007C8BE8}" type="presParOf" srcId="{2BFE1239-CA1B-4B80-A93C-FA80DC709C2E}" destId="{6D35D71C-738B-47C9-ABA9-1D00EA59E277}" srcOrd="14" destOrd="0" presId="urn:microsoft.com/office/officeart/2008/layout/PictureStrips"/>
    <dgm:cxn modelId="{F75A70C7-976D-4937-A227-54E742BEBCB0}" type="presParOf" srcId="{6D35D71C-738B-47C9-ABA9-1D00EA59E277}" destId="{0BCCBFDA-AE1D-4075-A967-21EEC40888E3}" srcOrd="0" destOrd="0" presId="urn:microsoft.com/office/officeart/2008/layout/PictureStrips"/>
    <dgm:cxn modelId="{9F256F4A-1CD6-490A-8677-68B0501F1DED}" type="presParOf" srcId="{6D35D71C-738B-47C9-ABA9-1D00EA59E277}" destId="{AD963016-3C45-4081-AF1C-ECFACE98363A}" srcOrd="1" destOrd="0" presId="urn:microsoft.com/office/officeart/2008/layout/PictureStrips"/>
    <dgm:cxn modelId="{76114A52-C833-4CAA-A5FC-74EEB2FA0D48}" type="presParOf" srcId="{2BFE1239-CA1B-4B80-A93C-FA80DC709C2E}" destId="{6129368D-6F30-4173-A717-1DC79E1F1509}" srcOrd="15" destOrd="0" presId="urn:microsoft.com/office/officeart/2008/layout/PictureStrips"/>
    <dgm:cxn modelId="{6B6CB1C5-76E4-4DED-A5E6-08A2EFE7E3B9}" type="presParOf" srcId="{2BFE1239-CA1B-4B80-A93C-FA80DC709C2E}" destId="{E16CD3FC-44ED-43BE-96D2-A7A96BB7851C}" srcOrd="16" destOrd="0" presId="urn:microsoft.com/office/officeart/2008/layout/PictureStrips"/>
    <dgm:cxn modelId="{2E5EBD95-4D19-451F-98AA-8E82816E4BCD}" type="presParOf" srcId="{E16CD3FC-44ED-43BE-96D2-A7A96BB7851C}" destId="{F2DB70FD-A960-4FF3-AF3A-5F9C4DC49A55}" srcOrd="0" destOrd="0" presId="urn:microsoft.com/office/officeart/2008/layout/PictureStrips"/>
    <dgm:cxn modelId="{2928C6C3-7506-4353-BBB6-D67E2E664D95}" type="presParOf" srcId="{E16CD3FC-44ED-43BE-96D2-A7A96BB7851C}" destId="{1A8064DB-B290-4513-984C-97974D365647}" srcOrd="1" destOrd="0" presId="urn:microsoft.com/office/officeart/2008/layout/PictureStrips"/>
    <dgm:cxn modelId="{0918B9C0-A41D-4BB2-A69A-1125A32C496B}" type="presParOf" srcId="{2BFE1239-CA1B-4B80-A93C-FA80DC709C2E}" destId="{E4E47E43-8A3D-4BC9-838F-6003C97FEE07}" srcOrd="17" destOrd="0" presId="urn:microsoft.com/office/officeart/2008/layout/PictureStrips"/>
    <dgm:cxn modelId="{96217539-6EB4-47B0-A8AC-1F3D2A7BAFE8}" type="presParOf" srcId="{2BFE1239-CA1B-4B80-A93C-FA80DC709C2E}" destId="{18DDF4E2-136B-4BD9-9B0A-6882B43D72A7}" srcOrd="18" destOrd="0" presId="urn:microsoft.com/office/officeart/2008/layout/PictureStrips"/>
    <dgm:cxn modelId="{3872B073-47AA-4A15-9388-A2A3244E6412}" type="presParOf" srcId="{18DDF4E2-136B-4BD9-9B0A-6882B43D72A7}" destId="{F38BCE77-5BF0-488F-9DF5-25C23FA5035E}" srcOrd="0" destOrd="0" presId="urn:microsoft.com/office/officeart/2008/layout/PictureStrips"/>
    <dgm:cxn modelId="{CCB4EAF7-AE0B-4FE8-93AD-F5A41E028E86}" type="presParOf" srcId="{18DDF4E2-136B-4BD9-9B0A-6882B43D72A7}" destId="{60073B2F-B982-4CD1-B872-FF2C302B0E0B}" srcOrd="1" destOrd="0" presId="urn:microsoft.com/office/officeart/2008/layout/PictureStrips"/>
    <dgm:cxn modelId="{D1E176F8-3E5E-4C25-8F8E-811F70D2C3AA}" type="presParOf" srcId="{2BFE1239-CA1B-4B80-A93C-FA80DC709C2E}" destId="{D2487717-8E07-41BC-AC80-023DADB97472}" srcOrd="19" destOrd="0" presId="urn:microsoft.com/office/officeart/2008/layout/PictureStrips"/>
    <dgm:cxn modelId="{6B8E765B-D844-465A-B1C8-979BA6C67611}" type="presParOf" srcId="{2BFE1239-CA1B-4B80-A93C-FA80DC709C2E}" destId="{383014E1-F5D6-41A5-BBE5-9F0B4132B1F7}" srcOrd="20" destOrd="0" presId="urn:microsoft.com/office/officeart/2008/layout/PictureStrips"/>
    <dgm:cxn modelId="{ADEFA893-E352-481C-BDEC-3AF6E0787A42}" type="presParOf" srcId="{383014E1-F5D6-41A5-BBE5-9F0B4132B1F7}" destId="{C42A9A28-5127-4A77-A07A-07CA5491273E}" srcOrd="0" destOrd="0" presId="urn:microsoft.com/office/officeart/2008/layout/PictureStrips"/>
    <dgm:cxn modelId="{429C5A7D-EEFD-46B0-BD66-DFADEE02E9D0}" type="presParOf" srcId="{383014E1-F5D6-41A5-BBE5-9F0B4132B1F7}" destId="{EDAAF9FB-1858-4B87-A3BE-7FF0A282468F}" srcOrd="1" destOrd="0" presId="urn:microsoft.com/office/officeart/2008/layout/PictureStrips"/>
    <dgm:cxn modelId="{EC02F196-9335-426F-BA12-656336BAAA10}" type="presParOf" srcId="{2BFE1239-CA1B-4B80-A93C-FA80DC709C2E}" destId="{F32EBBC6-5530-4B6F-8838-EA68403F6039}" srcOrd="21" destOrd="0" presId="urn:microsoft.com/office/officeart/2008/layout/PictureStrips"/>
    <dgm:cxn modelId="{6DE98C3D-E9FF-43BE-86A0-F767A973443B}" type="presParOf" srcId="{2BFE1239-CA1B-4B80-A93C-FA80DC709C2E}" destId="{7C074B8A-2662-4CDA-8CE6-3ABEC45051DB}" srcOrd="22" destOrd="0" presId="urn:microsoft.com/office/officeart/2008/layout/PictureStrips"/>
    <dgm:cxn modelId="{9129B88F-C4D4-4C97-9082-2742644A3D32}" type="presParOf" srcId="{7C074B8A-2662-4CDA-8CE6-3ABEC45051DB}" destId="{75A75A04-83B7-4B74-A659-02A7EF4286A1}" srcOrd="0" destOrd="0" presId="urn:microsoft.com/office/officeart/2008/layout/PictureStrips"/>
    <dgm:cxn modelId="{413497B2-0DD0-4E7F-9C7B-3AF6CD74AC0D}" type="presParOf" srcId="{7C074B8A-2662-4CDA-8CE6-3ABEC45051DB}" destId="{B4CA1E47-B00D-473C-BEC1-000BEE4714B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5EE1C7A-F2F9-4F27-AA53-5A33E1EC4BE7}" type="doc">
      <dgm:prSet loTypeId="urn:microsoft.com/office/officeart/2008/layout/AlternatingHexagons" loCatId="list" qsTypeId="urn:microsoft.com/office/officeart/2005/8/quickstyle/simple1#2" qsCatId="simple" csTypeId="urn:microsoft.com/office/officeart/2005/8/colors/colorful1#3" csCatId="colorful" phldr="1"/>
      <dgm:spPr/>
      <dgm:t>
        <a:bodyPr/>
        <a:lstStyle/>
        <a:p>
          <a:endParaRPr lang="zh-CN" altLang="en-US"/>
        </a:p>
      </dgm:t>
    </dgm:pt>
    <dgm:pt modelId="{D1B80957-DEF1-4A5B-8276-FABC61354DF6}">
      <dgm:prSet phldrT="[文本]" custT="1"/>
      <dgm:spPr/>
      <dgm:t>
        <a:bodyPr/>
        <a:lstStyle/>
        <a:p>
          <a:r>
            <a:rPr lang="zh-CN" altLang="en-US" sz="2000" dirty="0">
              <a:latin typeface="KaiTi" panose="02010609060101010101" pitchFamily="49" charset="-122"/>
              <a:ea typeface="KaiTi" panose="02010609060101010101" pitchFamily="49" charset="-122"/>
            </a:rPr>
            <a:t>店铺运营</a:t>
          </a:r>
        </a:p>
      </dgm:t>
    </dgm:pt>
    <dgm:pt modelId="{85E31837-502D-48A6-9201-0CC27D011C1C}" cxnId="{E6928EE1-99FD-4081-A8EB-BF0652E05D0A}" type="parTrans">
      <dgm:prSet/>
      <dgm:spPr/>
      <dgm:t>
        <a:bodyPr/>
        <a:lstStyle/>
        <a:p>
          <a:endParaRPr lang="zh-CN" altLang="en-US" sz="2000"/>
        </a:p>
      </dgm:t>
    </dgm:pt>
    <dgm:pt modelId="{46035FB3-A96B-487D-B388-C2568B6E8C67}" cxnId="{E6928EE1-99FD-4081-A8EB-BF0652E05D0A}" type="sibTrans">
      <dgm:prSet custT="1"/>
      <dgm:spPr/>
      <dgm:t>
        <a:bodyPr/>
        <a:lstStyle/>
        <a:p>
          <a:endParaRPr lang="zh-CN" altLang="en-US" sz="2000"/>
        </a:p>
      </dgm:t>
    </dgm:pt>
    <dgm:pt modelId="{22F5555E-21DF-47EE-93A3-F65A185CEA0C}">
      <dgm:prSet phldrT="[文本]" custT="1"/>
      <dgm:spPr/>
      <dgm:t>
        <a:bodyPr/>
        <a:lstStyle/>
        <a:p>
          <a:r>
            <a:rPr lang="zh-CN" altLang="en-US" sz="2000" dirty="0">
              <a:latin typeface="KaiTi" panose="02010609060101010101" pitchFamily="49" charset="-122"/>
              <a:ea typeface="KaiTi" panose="02010609060101010101" pitchFamily="49" charset="-122"/>
            </a:rPr>
            <a:t>商品设置</a:t>
          </a:r>
        </a:p>
      </dgm:t>
    </dgm:pt>
    <dgm:pt modelId="{17E78A54-84DE-4AAF-9F4E-97BCCAD72D80}" cxnId="{C487911F-152B-4694-83E2-3AAE578EA7B0}" type="parTrans">
      <dgm:prSet/>
      <dgm:spPr/>
      <dgm:t>
        <a:bodyPr/>
        <a:lstStyle/>
        <a:p>
          <a:endParaRPr lang="zh-CN" altLang="en-US" sz="2000"/>
        </a:p>
      </dgm:t>
    </dgm:pt>
    <dgm:pt modelId="{46C69CF0-8B08-4FFD-A84A-E3810CE97E85}" cxnId="{C487911F-152B-4694-83E2-3AAE578EA7B0}" type="sibTrans">
      <dgm:prSet custT="1"/>
      <dgm:spPr/>
      <dgm:t>
        <a:bodyPr/>
        <a:lstStyle/>
        <a:p>
          <a:endParaRPr lang="zh-CN" altLang="en-US" sz="2000"/>
        </a:p>
      </dgm:t>
    </dgm:pt>
    <dgm:pt modelId="{82F0FC0D-D61E-4243-AD02-BC5D455C54C9}">
      <dgm:prSet phldrT="[文本]" custT="1"/>
      <dgm:spPr/>
      <dgm:t>
        <a:bodyPr/>
        <a:lstStyle/>
        <a:p>
          <a:r>
            <a:rPr lang="zh-CN" altLang="en-US" sz="2000" dirty="0">
              <a:latin typeface="KaiTi" panose="02010609060101010101" pitchFamily="49" charset="-122"/>
              <a:ea typeface="KaiTi" panose="02010609060101010101" pitchFamily="49" charset="-122"/>
            </a:rPr>
            <a:t>运营分析</a:t>
          </a:r>
        </a:p>
      </dgm:t>
    </dgm:pt>
    <dgm:pt modelId="{696A0B4F-6F91-4499-B41B-0C248330FB2E}" cxnId="{EFC250D8-F9E1-423E-9B4F-5EDC942AC1E8}" type="parTrans">
      <dgm:prSet/>
      <dgm:spPr/>
      <dgm:t>
        <a:bodyPr/>
        <a:lstStyle/>
        <a:p>
          <a:endParaRPr lang="zh-CN" altLang="en-US" sz="2000"/>
        </a:p>
      </dgm:t>
    </dgm:pt>
    <dgm:pt modelId="{2BB52242-286A-4B3F-AE55-82A4C756E89B}" cxnId="{EFC250D8-F9E1-423E-9B4F-5EDC942AC1E8}" type="sibTrans">
      <dgm:prSet custT="1"/>
      <dgm:spPr/>
      <dgm:t>
        <a:bodyPr/>
        <a:lstStyle/>
        <a:p>
          <a:endParaRPr lang="zh-CN" altLang="en-US" sz="2000"/>
        </a:p>
      </dgm:t>
    </dgm:pt>
    <dgm:pt modelId="{C2AC7EC5-B365-4F5F-8769-DDC40DB5E341}" type="pres">
      <dgm:prSet presAssocID="{A5EE1C7A-F2F9-4F27-AA53-5A33E1EC4BE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5951027D-1B13-4B0F-B784-E40942C1F896}" type="pres">
      <dgm:prSet presAssocID="{D1B80957-DEF1-4A5B-8276-FABC61354DF6}" presName="composite" presStyleCnt="0"/>
      <dgm:spPr/>
    </dgm:pt>
    <dgm:pt modelId="{60FD8A1F-B5F9-4D01-984E-065CCAB92C87}" type="pres">
      <dgm:prSet presAssocID="{D1B80957-DEF1-4A5B-8276-FABC61354DF6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C450164-05C2-44CA-9037-E0A6E7E39DF1}" type="pres">
      <dgm:prSet presAssocID="{D1B80957-DEF1-4A5B-8276-FABC61354DF6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86F7D8D-EFFC-4C91-A909-3214E23DCD21}" type="pres">
      <dgm:prSet presAssocID="{D1B80957-DEF1-4A5B-8276-FABC61354DF6}" presName="BalanceSpacing" presStyleCnt="0"/>
      <dgm:spPr/>
    </dgm:pt>
    <dgm:pt modelId="{4E000083-90EC-4DE2-B772-EEB43C322855}" type="pres">
      <dgm:prSet presAssocID="{D1B80957-DEF1-4A5B-8276-FABC61354DF6}" presName="BalanceSpacing1" presStyleCnt="0"/>
      <dgm:spPr/>
    </dgm:pt>
    <dgm:pt modelId="{020DC7B8-8EE5-4305-AEA6-907F2021E88D}" type="pres">
      <dgm:prSet presAssocID="{46035FB3-A96B-487D-B388-C2568B6E8C67}" presName="Accent1Text" presStyleLbl="node1" presStyleIdx="1" presStyleCnt="6"/>
      <dgm:spPr/>
      <dgm:t>
        <a:bodyPr/>
        <a:lstStyle/>
        <a:p>
          <a:endParaRPr lang="zh-CN" altLang="en-US"/>
        </a:p>
      </dgm:t>
    </dgm:pt>
    <dgm:pt modelId="{318ACA8D-E719-4794-8BC7-F816BC3749D2}" type="pres">
      <dgm:prSet presAssocID="{46035FB3-A96B-487D-B388-C2568B6E8C67}" presName="spaceBetweenRectangles" presStyleCnt="0"/>
      <dgm:spPr/>
    </dgm:pt>
    <dgm:pt modelId="{259876F5-6D5A-43C1-88EC-15515F856D21}" type="pres">
      <dgm:prSet presAssocID="{22F5555E-21DF-47EE-93A3-F65A185CEA0C}" presName="composite" presStyleCnt="0"/>
      <dgm:spPr/>
    </dgm:pt>
    <dgm:pt modelId="{CB103F74-920E-4BF3-9CDC-6496CAE5D3C7}" type="pres">
      <dgm:prSet presAssocID="{22F5555E-21DF-47EE-93A3-F65A185CEA0C}" presName="Parent1" presStyleLbl="node1" presStyleIdx="2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07B7E26-A1F0-4E30-8B4E-0D59287E7772}" type="pres">
      <dgm:prSet presAssocID="{22F5555E-21DF-47EE-93A3-F65A185CEA0C}" presName="Childtext1" presStyleLbl="revTx" presStyleIdx="1" presStyleCnt="3" custLinFactY="-42526" custLinFactNeighborX="18756" custLinFactNeighborY="-100000">
        <dgm:presLayoutVars>
          <dgm:chMax val="0"/>
          <dgm:chPref val="0"/>
          <dgm:bulletEnabled val="1"/>
        </dgm:presLayoutVars>
      </dgm:prSet>
      <dgm:spPr/>
    </dgm:pt>
    <dgm:pt modelId="{C851B9D9-8C5B-40BB-930E-7DE13B1B82D2}" type="pres">
      <dgm:prSet presAssocID="{22F5555E-21DF-47EE-93A3-F65A185CEA0C}" presName="BalanceSpacing" presStyleCnt="0"/>
      <dgm:spPr/>
    </dgm:pt>
    <dgm:pt modelId="{890E4A97-195F-44AA-A3E6-4208632EFB74}" type="pres">
      <dgm:prSet presAssocID="{22F5555E-21DF-47EE-93A3-F65A185CEA0C}" presName="BalanceSpacing1" presStyleCnt="0"/>
      <dgm:spPr/>
    </dgm:pt>
    <dgm:pt modelId="{A022D039-C152-4F5D-A994-4ED4F36676A0}" type="pres">
      <dgm:prSet presAssocID="{46C69CF0-8B08-4FFD-A84A-E3810CE97E85}" presName="Accent1Text" presStyleLbl="node1" presStyleIdx="3" presStyleCnt="6"/>
      <dgm:spPr/>
      <dgm:t>
        <a:bodyPr/>
        <a:lstStyle/>
        <a:p>
          <a:endParaRPr lang="zh-CN" altLang="en-US"/>
        </a:p>
      </dgm:t>
    </dgm:pt>
    <dgm:pt modelId="{8E282227-B614-454B-8C45-5A86633CA3D8}" type="pres">
      <dgm:prSet presAssocID="{46C69CF0-8B08-4FFD-A84A-E3810CE97E85}" presName="spaceBetweenRectangles" presStyleCnt="0"/>
      <dgm:spPr/>
    </dgm:pt>
    <dgm:pt modelId="{90305831-7A08-447C-A50F-FE3CAB30F76C}" type="pres">
      <dgm:prSet presAssocID="{82F0FC0D-D61E-4243-AD02-BC5D455C54C9}" presName="composite" presStyleCnt="0"/>
      <dgm:spPr/>
    </dgm:pt>
    <dgm:pt modelId="{0440472E-0A62-443C-AC06-280E52A00856}" type="pres">
      <dgm:prSet presAssocID="{82F0FC0D-D61E-4243-AD02-BC5D455C54C9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D2CB063-A1B1-451B-8344-62EBF1CBD512}" type="pres">
      <dgm:prSet presAssocID="{82F0FC0D-D61E-4243-AD02-BC5D455C54C9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50135FC-E3F4-4E71-8ED4-45DEFB86C438}" type="pres">
      <dgm:prSet presAssocID="{82F0FC0D-D61E-4243-AD02-BC5D455C54C9}" presName="BalanceSpacing" presStyleCnt="0"/>
      <dgm:spPr/>
    </dgm:pt>
    <dgm:pt modelId="{3F02BD9E-BA2C-4B06-8133-684B70AF810D}" type="pres">
      <dgm:prSet presAssocID="{82F0FC0D-D61E-4243-AD02-BC5D455C54C9}" presName="BalanceSpacing1" presStyleCnt="0"/>
      <dgm:spPr/>
    </dgm:pt>
    <dgm:pt modelId="{21CFBBE8-A462-4A6C-91E6-0BD3008D890B}" type="pres">
      <dgm:prSet presAssocID="{2BB52242-286A-4B3F-AE55-82A4C756E89B}" presName="Accent1Text" presStyleLbl="node1" presStyleIdx="5" presStyleCnt="6"/>
      <dgm:spPr/>
      <dgm:t>
        <a:bodyPr/>
        <a:lstStyle/>
        <a:p>
          <a:endParaRPr lang="zh-CN" altLang="en-US"/>
        </a:p>
      </dgm:t>
    </dgm:pt>
  </dgm:ptLst>
  <dgm:cxnLst>
    <dgm:cxn modelId="{C487911F-152B-4694-83E2-3AAE578EA7B0}" srcId="{A5EE1C7A-F2F9-4F27-AA53-5A33E1EC4BE7}" destId="{22F5555E-21DF-47EE-93A3-F65A185CEA0C}" srcOrd="1" destOrd="0" parTransId="{17E78A54-84DE-4AAF-9F4E-97BCCAD72D80}" sibTransId="{46C69CF0-8B08-4FFD-A84A-E3810CE97E85}"/>
    <dgm:cxn modelId="{E9938408-AA2E-41F5-B861-5BF82FF89243}" type="presOf" srcId="{82F0FC0D-D61E-4243-AD02-BC5D455C54C9}" destId="{0440472E-0A62-443C-AC06-280E52A00856}" srcOrd="0" destOrd="0" presId="urn:microsoft.com/office/officeart/2008/layout/AlternatingHexagons"/>
    <dgm:cxn modelId="{E6928EE1-99FD-4081-A8EB-BF0652E05D0A}" srcId="{A5EE1C7A-F2F9-4F27-AA53-5A33E1EC4BE7}" destId="{D1B80957-DEF1-4A5B-8276-FABC61354DF6}" srcOrd="0" destOrd="0" parTransId="{85E31837-502D-48A6-9201-0CC27D011C1C}" sibTransId="{46035FB3-A96B-487D-B388-C2568B6E8C67}"/>
    <dgm:cxn modelId="{B82B81CA-FFF9-4565-A82C-512CAC927B2E}" type="presOf" srcId="{22F5555E-21DF-47EE-93A3-F65A185CEA0C}" destId="{CB103F74-920E-4BF3-9CDC-6496CAE5D3C7}" srcOrd="0" destOrd="0" presId="urn:microsoft.com/office/officeart/2008/layout/AlternatingHexagons"/>
    <dgm:cxn modelId="{138855BA-E597-42F6-B41C-6CD464BF0A3B}" type="presOf" srcId="{46035FB3-A96B-487D-B388-C2568B6E8C67}" destId="{020DC7B8-8EE5-4305-AEA6-907F2021E88D}" srcOrd="0" destOrd="0" presId="urn:microsoft.com/office/officeart/2008/layout/AlternatingHexagons"/>
    <dgm:cxn modelId="{95AC1F4A-B4AF-4417-98BF-E9600154EC77}" type="presOf" srcId="{46C69CF0-8B08-4FFD-A84A-E3810CE97E85}" destId="{A022D039-C152-4F5D-A994-4ED4F36676A0}" srcOrd="0" destOrd="0" presId="urn:microsoft.com/office/officeart/2008/layout/AlternatingHexagons"/>
    <dgm:cxn modelId="{9265183F-AE29-4213-BBC2-BEAE02D8330F}" type="presOf" srcId="{A5EE1C7A-F2F9-4F27-AA53-5A33E1EC4BE7}" destId="{C2AC7EC5-B365-4F5F-8769-DDC40DB5E341}" srcOrd="0" destOrd="0" presId="urn:microsoft.com/office/officeart/2008/layout/AlternatingHexagons"/>
    <dgm:cxn modelId="{4A9E8DE0-A3F5-447C-94F7-E1E217A11E4F}" type="presOf" srcId="{D1B80957-DEF1-4A5B-8276-FABC61354DF6}" destId="{60FD8A1F-B5F9-4D01-984E-065CCAB92C87}" srcOrd="0" destOrd="0" presId="urn:microsoft.com/office/officeart/2008/layout/AlternatingHexagons"/>
    <dgm:cxn modelId="{EFC250D8-F9E1-423E-9B4F-5EDC942AC1E8}" srcId="{A5EE1C7A-F2F9-4F27-AA53-5A33E1EC4BE7}" destId="{82F0FC0D-D61E-4243-AD02-BC5D455C54C9}" srcOrd="2" destOrd="0" parTransId="{696A0B4F-6F91-4499-B41B-0C248330FB2E}" sibTransId="{2BB52242-286A-4B3F-AE55-82A4C756E89B}"/>
    <dgm:cxn modelId="{DAAE03E8-DE65-4A05-B602-C109761845DC}" type="presOf" srcId="{2BB52242-286A-4B3F-AE55-82A4C756E89B}" destId="{21CFBBE8-A462-4A6C-91E6-0BD3008D890B}" srcOrd="0" destOrd="0" presId="urn:microsoft.com/office/officeart/2008/layout/AlternatingHexagons"/>
    <dgm:cxn modelId="{AD8913B1-01A8-4264-BC54-D5B86175EECF}" type="presParOf" srcId="{C2AC7EC5-B365-4F5F-8769-DDC40DB5E341}" destId="{5951027D-1B13-4B0F-B784-E40942C1F896}" srcOrd="0" destOrd="0" presId="urn:microsoft.com/office/officeart/2008/layout/AlternatingHexagons"/>
    <dgm:cxn modelId="{E05939CE-B8C5-4238-9866-FC0E9BFA5B20}" type="presParOf" srcId="{5951027D-1B13-4B0F-B784-E40942C1F896}" destId="{60FD8A1F-B5F9-4D01-984E-065CCAB92C87}" srcOrd="0" destOrd="0" presId="urn:microsoft.com/office/officeart/2008/layout/AlternatingHexagons"/>
    <dgm:cxn modelId="{82DBF6CB-DAB9-48FD-94E8-2826D8D4DAA8}" type="presParOf" srcId="{5951027D-1B13-4B0F-B784-E40942C1F896}" destId="{9C450164-05C2-44CA-9037-E0A6E7E39DF1}" srcOrd="1" destOrd="0" presId="urn:microsoft.com/office/officeart/2008/layout/AlternatingHexagons"/>
    <dgm:cxn modelId="{98C0D6CB-94BA-4F15-9248-0A854A6606F9}" type="presParOf" srcId="{5951027D-1B13-4B0F-B784-E40942C1F896}" destId="{886F7D8D-EFFC-4C91-A909-3214E23DCD21}" srcOrd="2" destOrd="0" presId="urn:microsoft.com/office/officeart/2008/layout/AlternatingHexagons"/>
    <dgm:cxn modelId="{9278AE62-D328-42B9-AEED-D074FAAA5AB7}" type="presParOf" srcId="{5951027D-1B13-4B0F-B784-E40942C1F896}" destId="{4E000083-90EC-4DE2-B772-EEB43C322855}" srcOrd="3" destOrd="0" presId="urn:microsoft.com/office/officeart/2008/layout/AlternatingHexagons"/>
    <dgm:cxn modelId="{7B71BFE8-F73B-40FE-B592-4B3BBF8553B4}" type="presParOf" srcId="{5951027D-1B13-4B0F-B784-E40942C1F896}" destId="{020DC7B8-8EE5-4305-AEA6-907F2021E88D}" srcOrd="4" destOrd="0" presId="urn:microsoft.com/office/officeart/2008/layout/AlternatingHexagons"/>
    <dgm:cxn modelId="{0FCD58B1-EA2E-423A-BACB-2F73DF915854}" type="presParOf" srcId="{C2AC7EC5-B365-4F5F-8769-DDC40DB5E341}" destId="{318ACA8D-E719-4794-8BC7-F816BC3749D2}" srcOrd="1" destOrd="0" presId="urn:microsoft.com/office/officeart/2008/layout/AlternatingHexagons"/>
    <dgm:cxn modelId="{8BDB0D73-911E-42F4-8E81-CEBCD1E51662}" type="presParOf" srcId="{C2AC7EC5-B365-4F5F-8769-DDC40DB5E341}" destId="{259876F5-6D5A-43C1-88EC-15515F856D21}" srcOrd="2" destOrd="0" presId="urn:microsoft.com/office/officeart/2008/layout/AlternatingHexagons"/>
    <dgm:cxn modelId="{52DEB67A-E8F5-4738-9B1E-F65ECE8A8AA7}" type="presParOf" srcId="{259876F5-6D5A-43C1-88EC-15515F856D21}" destId="{CB103F74-920E-4BF3-9CDC-6496CAE5D3C7}" srcOrd="0" destOrd="0" presId="urn:microsoft.com/office/officeart/2008/layout/AlternatingHexagons"/>
    <dgm:cxn modelId="{F58203F7-DE25-4865-AC3B-8CE2A15CE00A}" type="presParOf" srcId="{259876F5-6D5A-43C1-88EC-15515F856D21}" destId="{207B7E26-A1F0-4E30-8B4E-0D59287E7772}" srcOrd="1" destOrd="0" presId="urn:microsoft.com/office/officeart/2008/layout/AlternatingHexagons"/>
    <dgm:cxn modelId="{E419A141-BB2B-4416-BF0B-2CF7222E5B85}" type="presParOf" srcId="{259876F5-6D5A-43C1-88EC-15515F856D21}" destId="{C851B9D9-8C5B-40BB-930E-7DE13B1B82D2}" srcOrd="2" destOrd="0" presId="urn:microsoft.com/office/officeart/2008/layout/AlternatingHexagons"/>
    <dgm:cxn modelId="{4D8FD002-1F56-4358-A457-E41187E58803}" type="presParOf" srcId="{259876F5-6D5A-43C1-88EC-15515F856D21}" destId="{890E4A97-195F-44AA-A3E6-4208632EFB74}" srcOrd="3" destOrd="0" presId="urn:microsoft.com/office/officeart/2008/layout/AlternatingHexagons"/>
    <dgm:cxn modelId="{D5237EAB-4AB8-4998-819E-C57C15BBA98C}" type="presParOf" srcId="{259876F5-6D5A-43C1-88EC-15515F856D21}" destId="{A022D039-C152-4F5D-A994-4ED4F36676A0}" srcOrd="4" destOrd="0" presId="urn:microsoft.com/office/officeart/2008/layout/AlternatingHexagons"/>
    <dgm:cxn modelId="{F3B65C7C-1B3A-4351-83C1-8318F7300514}" type="presParOf" srcId="{C2AC7EC5-B365-4F5F-8769-DDC40DB5E341}" destId="{8E282227-B614-454B-8C45-5A86633CA3D8}" srcOrd="3" destOrd="0" presId="urn:microsoft.com/office/officeart/2008/layout/AlternatingHexagons"/>
    <dgm:cxn modelId="{E0CD12BF-D910-4315-A8F9-C0B68A60BF61}" type="presParOf" srcId="{C2AC7EC5-B365-4F5F-8769-DDC40DB5E341}" destId="{90305831-7A08-447C-A50F-FE3CAB30F76C}" srcOrd="4" destOrd="0" presId="urn:microsoft.com/office/officeart/2008/layout/AlternatingHexagons"/>
    <dgm:cxn modelId="{1BA9B5C4-8F25-493E-8117-3BDF1294118E}" type="presParOf" srcId="{90305831-7A08-447C-A50F-FE3CAB30F76C}" destId="{0440472E-0A62-443C-AC06-280E52A00856}" srcOrd="0" destOrd="0" presId="urn:microsoft.com/office/officeart/2008/layout/AlternatingHexagons"/>
    <dgm:cxn modelId="{6CCB140E-1E6F-4E5D-A188-44562DCBACDA}" type="presParOf" srcId="{90305831-7A08-447C-A50F-FE3CAB30F76C}" destId="{2D2CB063-A1B1-451B-8344-62EBF1CBD512}" srcOrd="1" destOrd="0" presId="urn:microsoft.com/office/officeart/2008/layout/AlternatingHexagons"/>
    <dgm:cxn modelId="{AE8F63D8-51C7-4C5E-9259-C48FACDA3FFB}" type="presParOf" srcId="{90305831-7A08-447C-A50F-FE3CAB30F76C}" destId="{650135FC-E3F4-4E71-8ED4-45DEFB86C438}" srcOrd="2" destOrd="0" presId="urn:microsoft.com/office/officeart/2008/layout/AlternatingHexagons"/>
    <dgm:cxn modelId="{FFC80A3F-B88E-4830-AE22-87FEFFFF2DD0}" type="presParOf" srcId="{90305831-7A08-447C-A50F-FE3CAB30F76C}" destId="{3F02BD9E-BA2C-4B06-8133-684B70AF810D}" srcOrd="3" destOrd="0" presId="urn:microsoft.com/office/officeart/2008/layout/AlternatingHexagons"/>
    <dgm:cxn modelId="{F773B43D-3229-4008-9D2D-739F6A50B74E}" type="presParOf" srcId="{90305831-7A08-447C-A50F-FE3CAB30F76C}" destId="{21CFBBE8-A462-4A6C-91E6-0BD3008D890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EEDE96-3287-4A86-B989-5380A15744D6}" type="doc">
      <dgm:prSet loTypeId="urn:microsoft.com/office/officeart/2005/8/layout/vList3" loCatId="list" qsTypeId="urn:microsoft.com/office/officeart/2005/8/quickstyle/simple2#1" qsCatId="simple" csTypeId="urn:microsoft.com/office/officeart/2005/8/colors/colorful1#1" csCatId="colorful" phldr="1"/>
      <dgm:spPr/>
    </dgm:pt>
    <dgm:pt modelId="{D4C7D848-0CFF-40C6-BAC3-825070750D2E}">
      <dgm:prSet phldrT="[文本]"/>
      <dgm:spPr/>
      <dgm:t>
        <a:bodyPr/>
        <a:lstStyle/>
        <a:p>
          <a:r>
            <a:rPr lang="zh-CN" altLang="en-US" dirty="0"/>
            <a:t>客户资源归档管理，避免人员变动造成客户信息流失</a:t>
          </a:r>
        </a:p>
      </dgm:t>
    </dgm:pt>
    <dgm:pt modelId="{A70E9EFB-577F-4ABD-935D-0B64D7B9B094}" cxnId="{1003E756-CA3F-4B47-B1FE-B29B59B007B6}" type="parTrans">
      <dgm:prSet/>
      <dgm:spPr/>
      <dgm:t>
        <a:bodyPr/>
        <a:lstStyle/>
        <a:p>
          <a:endParaRPr lang="zh-CN" altLang="en-US"/>
        </a:p>
      </dgm:t>
    </dgm:pt>
    <dgm:pt modelId="{BEFF2BB0-8A1E-4E38-BFDD-E3772A77E80D}" cxnId="{1003E756-CA3F-4B47-B1FE-B29B59B007B6}" type="sibTrans">
      <dgm:prSet/>
      <dgm:spPr/>
      <dgm:t>
        <a:bodyPr/>
        <a:lstStyle/>
        <a:p>
          <a:endParaRPr lang="zh-CN" altLang="en-US"/>
        </a:p>
      </dgm:t>
    </dgm:pt>
    <dgm:pt modelId="{BD7F97E2-8FD4-49B5-9D4C-6D637C779407}">
      <dgm:prSet phldrT="[文本]"/>
      <dgm:spPr/>
      <dgm:t>
        <a:bodyPr/>
        <a:lstStyle/>
        <a:p>
          <a:r>
            <a:rPr lang="zh-CN" altLang="en-US" dirty="0"/>
            <a:t>实时掌握业务员工作状态，快速响应客户</a:t>
          </a:r>
        </a:p>
      </dgm:t>
    </dgm:pt>
    <dgm:pt modelId="{165A706C-6527-43C0-B996-B1ABB2EBB23B}" cxnId="{7AC81CF1-154A-472A-9716-3D5541978888}" type="parTrans">
      <dgm:prSet/>
      <dgm:spPr/>
      <dgm:t>
        <a:bodyPr/>
        <a:lstStyle/>
        <a:p>
          <a:endParaRPr lang="zh-CN" altLang="en-US"/>
        </a:p>
      </dgm:t>
    </dgm:pt>
    <dgm:pt modelId="{8DDD390C-973D-4040-922F-D169E98B208D}" cxnId="{7AC81CF1-154A-472A-9716-3D5541978888}" type="sibTrans">
      <dgm:prSet/>
      <dgm:spPr/>
      <dgm:t>
        <a:bodyPr/>
        <a:lstStyle/>
        <a:p>
          <a:endParaRPr lang="zh-CN" altLang="en-US"/>
        </a:p>
      </dgm:t>
    </dgm:pt>
    <dgm:pt modelId="{BE2E7944-91B7-49CD-B917-01761534356C}">
      <dgm:prSet phldrT="[文本]"/>
      <dgm:spPr/>
      <dgm:t>
        <a:bodyPr/>
        <a:lstStyle/>
        <a:p>
          <a:r>
            <a:rPr lang="zh-CN" altLang="en-US" dirty="0"/>
            <a:t>分析业务员计划执行情况，合理优化销售布局</a:t>
          </a:r>
        </a:p>
      </dgm:t>
    </dgm:pt>
    <dgm:pt modelId="{D71C414B-3C3E-4E9C-B02C-BBB5A2C56BE4}" cxnId="{59C81DFD-1433-4708-84C6-D4DD1AAB6D02}" type="parTrans">
      <dgm:prSet/>
      <dgm:spPr/>
      <dgm:t>
        <a:bodyPr/>
        <a:lstStyle/>
        <a:p>
          <a:endParaRPr lang="zh-CN" altLang="en-US"/>
        </a:p>
      </dgm:t>
    </dgm:pt>
    <dgm:pt modelId="{BA9F493B-FCD6-4691-B1B3-C71FF9556CB9}" cxnId="{59C81DFD-1433-4708-84C6-D4DD1AAB6D02}" type="sibTrans">
      <dgm:prSet/>
      <dgm:spPr/>
      <dgm:t>
        <a:bodyPr/>
        <a:lstStyle/>
        <a:p>
          <a:endParaRPr lang="zh-CN" altLang="en-US"/>
        </a:p>
      </dgm:t>
    </dgm:pt>
    <dgm:pt modelId="{3C7AA380-357F-47CD-B439-793092384E30}">
      <dgm:prSet phldrT="[文本]"/>
      <dgm:spPr/>
      <dgm:t>
        <a:bodyPr/>
        <a:lstStyle/>
        <a:p>
          <a:r>
            <a:rPr lang="zh-CN" altLang="en-US" dirty="0"/>
            <a:t>规范业务员工作内容，提高工作效率</a:t>
          </a:r>
        </a:p>
      </dgm:t>
    </dgm:pt>
    <dgm:pt modelId="{4993CD54-14DF-496F-8652-264070E0E905}" cxnId="{6F85BB34-80CF-41E1-B333-A5D85FE0FD61}" type="parTrans">
      <dgm:prSet/>
      <dgm:spPr/>
      <dgm:t>
        <a:bodyPr/>
        <a:lstStyle/>
        <a:p>
          <a:endParaRPr lang="zh-CN" altLang="en-US"/>
        </a:p>
      </dgm:t>
    </dgm:pt>
    <dgm:pt modelId="{370D5391-DE04-42A3-9C94-B007DC29063A}" cxnId="{6F85BB34-80CF-41E1-B333-A5D85FE0FD61}" type="sibTrans">
      <dgm:prSet/>
      <dgm:spPr/>
      <dgm:t>
        <a:bodyPr/>
        <a:lstStyle/>
        <a:p>
          <a:endParaRPr lang="zh-CN" altLang="en-US"/>
        </a:p>
      </dgm:t>
    </dgm:pt>
    <dgm:pt modelId="{3FEC8D52-9B59-4788-9279-2069003915C5}" type="pres">
      <dgm:prSet presAssocID="{BAEEDE96-3287-4A86-B989-5380A15744D6}" presName="linearFlow" presStyleCnt="0">
        <dgm:presLayoutVars>
          <dgm:dir/>
          <dgm:resizeHandles val="exact"/>
        </dgm:presLayoutVars>
      </dgm:prSet>
      <dgm:spPr/>
    </dgm:pt>
    <dgm:pt modelId="{7CD2A03A-3EC2-4AA6-8E26-627395F78DDF}" type="pres">
      <dgm:prSet presAssocID="{D4C7D848-0CFF-40C6-BAC3-825070750D2E}" presName="composite" presStyleCnt="0"/>
      <dgm:spPr/>
    </dgm:pt>
    <dgm:pt modelId="{569C756D-1620-4396-BF39-053EABD35182}" type="pres">
      <dgm:prSet presAssocID="{D4C7D848-0CFF-40C6-BAC3-825070750D2E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14B1B42A-4847-4908-A28C-C73DFF2B37AC}" type="pres">
      <dgm:prSet presAssocID="{D4C7D848-0CFF-40C6-BAC3-825070750D2E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46C39FE-D7D6-4759-915A-716957B7307F}" type="pres">
      <dgm:prSet presAssocID="{BEFF2BB0-8A1E-4E38-BFDD-E3772A77E80D}" presName="spacing" presStyleCnt="0"/>
      <dgm:spPr/>
    </dgm:pt>
    <dgm:pt modelId="{ED9E94C5-1A10-439B-AC2C-42A1C4C94F28}" type="pres">
      <dgm:prSet presAssocID="{3C7AA380-357F-47CD-B439-793092384E30}" presName="composite" presStyleCnt="0"/>
      <dgm:spPr/>
    </dgm:pt>
    <dgm:pt modelId="{184E5937-A890-4CCF-96B4-48D13B3744DC}" type="pres">
      <dgm:prSet presAssocID="{3C7AA380-357F-47CD-B439-793092384E30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87E9E36F-16F1-4840-AB0C-C18E2FD4F4D5}" type="pres">
      <dgm:prSet presAssocID="{3C7AA380-357F-47CD-B439-793092384E30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4F88D6-1CB6-489A-A424-748DC3DA0D75}" type="pres">
      <dgm:prSet presAssocID="{370D5391-DE04-42A3-9C94-B007DC29063A}" presName="spacing" presStyleCnt="0"/>
      <dgm:spPr/>
    </dgm:pt>
    <dgm:pt modelId="{9FD99D77-C2EA-44B6-89D4-DACE312848B9}" type="pres">
      <dgm:prSet presAssocID="{BD7F97E2-8FD4-49B5-9D4C-6D637C779407}" presName="composite" presStyleCnt="0"/>
      <dgm:spPr/>
    </dgm:pt>
    <dgm:pt modelId="{CCE32727-E91D-4145-9500-753A1D25C10E}" type="pres">
      <dgm:prSet presAssocID="{BD7F97E2-8FD4-49B5-9D4C-6D637C779407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A54E2FA7-0127-412F-BDAC-1AB9458B085A}" type="pres">
      <dgm:prSet presAssocID="{BD7F97E2-8FD4-49B5-9D4C-6D637C779407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BD909BA-300F-46E7-87A6-14AA565D7C8F}" type="pres">
      <dgm:prSet presAssocID="{8DDD390C-973D-4040-922F-D169E98B208D}" presName="spacing" presStyleCnt="0"/>
      <dgm:spPr/>
    </dgm:pt>
    <dgm:pt modelId="{47BE84A3-921A-4E2F-8587-648DC3BBA366}" type="pres">
      <dgm:prSet presAssocID="{BE2E7944-91B7-49CD-B917-01761534356C}" presName="composite" presStyleCnt="0"/>
      <dgm:spPr/>
    </dgm:pt>
    <dgm:pt modelId="{22003D73-9470-442E-9A24-876FB8D6F446}" type="pres">
      <dgm:prSet presAssocID="{BE2E7944-91B7-49CD-B917-01761534356C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</dgm:spPr>
    </dgm:pt>
    <dgm:pt modelId="{B21426B1-B26C-489D-B9A4-2F7336CBEEFC}" type="pres">
      <dgm:prSet presAssocID="{BE2E7944-91B7-49CD-B917-01761534356C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329170F-1B51-471C-840B-291319E960BC}" type="presOf" srcId="{D4C7D848-0CFF-40C6-BAC3-825070750D2E}" destId="{14B1B42A-4847-4908-A28C-C73DFF2B37AC}" srcOrd="0" destOrd="0" presId="urn:microsoft.com/office/officeart/2005/8/layout/vList3"/>
    <dgm:cxn modelId="{B4B4B8E0-E8FC-4F9D-B0F1-ED565ABD58B6}" type="presOf" srcId="{BD7F97E2-8FD4-49B5-9D4C-6D637C779407}" destId="{A54E2FA7-0127-412F-BDAC-1AB9458B085A}" srcOrd="0" destOrd="0" presId="urn:microsoft.com/office/officeart/2005/8/layout/vList3"/>
    <dgm:cxn modelId="{59C81DFD-1433-4708-84C6-D4DD1AAB6D02}" srcId="{BAEEDE96-3287-4A86-B989-5380A15744D6}" destId="{BE2E7944-91B7-49CD-B917-01761534356C}" srcOrd="3" destOrd="0" parTransId="{D71C414B-3C3E-4E9C-B02C-BBB5A2C56BE4}" sibTransId="{BA9F493B-FCD6-4691-B1B3-C71FF9556CB9}"/>
    <dgm:cxn modelId="{7AC81CF1-154A-472A-9716-3D5541978888}" srcId="{BAEEDE96-3287-4A86-B989-5380A15744D6}" destId="{BD7F97E2-8FD4-49B5-9D4C-6D637C779407}" srcOrd="2" destOrd="0" parTransId="{165A706C-6527-43C0-B996-B1ABB2EBB23B}" sibTransId="{8DDD390C-973D-4040-922F-D169E98B208D}"/>
    <dgm:cxn modelId="{29B857A7-586C-4186-9DFA-608B19DA2E87}" type="presOf" srcId="{BAEEDE96-3287-4A86-B989-5380A15744D6}" destId="{3FEC8D52-9B59-4788-9279-2069003915C5}" srcOrd="0" destOrd="0" presId="urn:microsoft.com/office/officeart/2005/8/layout/vList3"/>
    <dgm:cxn modelId="{6F85BB34-80CF-41E1-B333-A5D85FE0FD61}" srcId="{BAEEDE96-3287-4A86-B989-5380A15744D6}" destId="{3C7AA380-357F-47CD-B439-793092384E30}" srcOrd="1" destOrd="0" parTransId="{4993CD54-14DF-496F-8652-264070E0E905}" sibTransId="{370D5391-DE04-42A3-9C94-B007DC29063A}"/>
    <dgm:cxn modelId="{C55DB1E7-AEEC-4AAF-B8F5-153A65AF2080}" type="presOf" srcId="{3C7AA380-357F-47CD-B439-793092384E30}" destId="{87E9E36F-16F1-4840-AB0C-C18E2FD4F4D5}" srcOrd="0" destOrd="0" presId="urn:microsoft.com/office/officeart/2005/8/layout/vList3"/>
    <dgm:cxn modelId="{D180833E-D7F5-4ED2-A84A-D527165F5B13}" type="presOf" srcId="{BE2E7944-91B7-49CD-B917-01761534356C}" destId="{B21426B1-B26C-489D-B9A4-2F7336CBEEFC}" srcOrd="0" destOrd="0" presId="urn:microsoft.com/office/officeart/2005/8/layout/vList3"/>
    <dgm:cxn modelId="{1003E756-CA3F-4B47-B1FE-B29B59B007B6}" srcId="{BAEEDE96-3287-4A86-B989-5380A15744D6}" destId="{D4C7D848-0CFF-40C6-BAC3-825070750D2E}" srcOrd="0" destOrd="0" parTransId="{A70E9EFB-577F-4ABD-935D-0B64D7B9B094}" sibTransId="{BEFF2BB0-8A1E-4E38-BFDD-E3772A77E80D}"/>
    <dgm:cxn modelId="{9F95DE11-BA47-40F0-B0DA-5207BFF2D28B}" type="presParOf" srcId="{3FEC8D52-9B59-4788-9279-2069003915C5}" destId="{7CD2A03A-3EC2-4AA6-8E26-627395F78DDF}" srcOrd="0" destOrd="0" presId="urn:microsoft.com/office/officeart/2005/8/layout/vList3"/>
    <dgm:cxn modelId="{60BC4E66-24DF-4884-A166-BE7B09B7CA04}" type="presParOf" srcId="{7CD2A03A-3EC2-4AA6-8E26-627395F78DDF}" destId="{569C756D-1620-4396-BF39-053EABD35182}" srcOrd="0" destOrd="0" presId="urn:microsoft.com/office/officeart/2005/8/layout/vList3"/>
    <dgm:cxn modelId="{3FDF0F92-56DA-4831-9F14-AB719C3B595E}" type="presParOf" srcId="{7CD2A03A-3EC2-4AA6-8E26-627395F78DDF}" destId="{14B1B42A-4847-4908-A28C-C73DFF2B37AC}" srcOrd="1" destOrd="0" presId="urn:microsoft.com/office/officeart/2005/8/layout/vList3"/>
    <dgm:cxn modelId="{B709240C-A4A5-411D-B10C-6FEC780AF4CE}" type="presParOf" srcId="{3FEC8D52-9B59-4788-9279-2069003915C5}" destId="{846C39FE-D7D6-4759-915A-716957B7307F}" srcOrd="1" destOrd="0" presId="urn:microsoft.com/office/officeart/2005/8/layout/vList3"/>
    <dgm:cxn modelId="{F54C64FF-4636-45A5-87A5-7BBFB5E8A7CA}" type="presParOf" srcId="{3FEC8D52-9B59-4788-9279-2069003915C5}" destId="{ED9E94C5-1A10-439B-AC2C-42A1C4C94F28}" srcOrd="2" destOrd="0" presId="urn:microsoft.com/office/officeart/2005/8/layout/vList3"/>
    <dgm:cxn modelId="{6C135B7C-D034-4086-8ACD-1F7BF99E4171}" type="presParOf" srcId="{ED9E94C5-1A10-439B-AC2C-42A1C4C94F28}" destId="{184E5937-A890-4CCF-96B4-48D13B3744DC}" srcOrd="0" destOrd="0" presId="urn:microsoft.com/office/officeart/2005/8/layout/vList3"/>
    <dgm:cxn modelId="{295423E2-FF60-46A4-A857-411C804D2FB6}" type="presParOf" srcId="{ED9E94C5-1A10-439B-AC2C-42A1C4C94F28}" destId="{87E9E36F-16F1-4840-AB0C-C18E2FD4F4D5}" srcOrd="1" destOrd="0" presId="urn:microsoft.com/office/officeart/2005/8/layout/vList3"/>
    <dgm:cxn modelId="{56DC742B-75FD-4EB5-A467-4DC6BD9ECC5E}" type="presParOf" srcId="{3FEC8D52-9B59-4788-9279-2069003915C5}" destId="{184F88D6-1CB6-489A-A424-748DC3DA0D75}" srcOrd="3" destOrd="0" presId="urn:microsoft.com/office/officeart/2005/8/layout/vList3"/>
    <dgm:cxn modelId="{FAF7011B-D20C-4D5C-A789-0ABBFB12B980}" type="presParOf" srcId="{3FEC8D52-9B59-4788-9279-2069003915C5}" destId="{9FD99D77-C2EA-44B6-89D4-DACE312848B9}" srcOrd="4" destOrd="0" presId="urn:microsoft.com/office/officeart/2005/8/layout/vList3"/>
    <dgm:cxn modelId="{D9A4561A-A305-4B0C-90A0-32892B5F9817}" type="presParOf" srcId="{9FD99D77-C2EA-44B6-89D4-DACE312848B9}" destId="{CCE32727-E91D-4145-9500-753A1D25C10E}" srcOrd="0" destOrd="0" presId="urn:microsoft.com/office/officeart/2005/8/layout/vList3"/>
    <dgm:cxn modelId="{6436D1C0-26BF-486E-B181-E407717739A0}" type="presParOf" srcId="{9FD99D77-C2EA-44B6-89D4-DACE312848B9}" destId="{A54E2FA7-0127-412F-BDAC-1AB9458B085A}" srcOrd="1" destOrd="0" presId="urn:microsoft.com/office/officeart/2005/8/layout/vList3"/>
    <dgm:cxn modelId="{660B56C4-4F92-41DC-A266-216ADCAB7977}" type="presParOf" srcId="{3FEC8D52-9B59-4788-9279-2069003915C5}" destId="{8BD909BA-300F-46E7-87A6-14AA565D7C8F}" srcOrd="5" destOrd="0" presId="urn:microsoft.com/office/officeart/2005/8/layout/vList3"/>
    <dgm:cxn modelId="{BDE49645-BAEB-40E3-97EE-FCE36D3884FD}" type="presParOf" srcId="{3FEC8D52-9B59-4788-9279-2069003915C5}" destId="{47BE84A3-921A-4E2F-8587-648DC3BBA366}" srcOrd="6" destOrd="0" presId="urn:microsoft.com/office/officeart/2005/8/layout/vList3"/>
    <dgm:cxn modelId="{32865B95-394F-469E-AF89-1F5B89FD4017}" type="presParOf" srcId="{47BE84A3-921A-4E2F-8587-648DC3BBA366}" destId="{22003D73-9470-442E-9A24-876FB8D6F446}" srcOrd="0" destOrd="0" presId="urn:microsoft.com/office/officeart/2005/8/layout/vList3"/>
    <dgm:cxn modelId="{4F061A98-9581-4235-9814-62C84FD164BD}" type="presParOf" srcId="{47BE84A3-921A-4E2F-8587-648DC3BBA366}" destId="{B21426B1-B26C-489D-B9A4-2F7336CBEEF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02D349-D9F1-465F-AB69-B81B859F24E6}" type="doc">
      <dgm:prSet loTypeId="urn:microsoft.com/office/officeart/2005/8/layout/vList2#1" loCatId="list" qsTypeId="urn:microsoft.com/office/officeart/2005/8/quickstyle/3d1#1" qsCatId="3D" csTypeId="urn:microsoft.com/office/officeart/2005/8/colors/colorful5#1" csCatId="colorful" phldr="1"/>
      <dgm:spPr/>
      <dgm:t>
        <a:bodyPr/>
        <a:lstStyle/>
        <a:p>
          <a:endParaRPr lang="zh-CN" altLang="en-US"/>
        </a:p>
      </dgm:t>
    </dgm:pt>
    <dgm:pt modelId="{E96FA9CD-33C6-49E5-801B-EAC740977CCE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 rot="10800000" flipV="1">
          <a:off x="0" y="263"/>
          <a:ext cx="6552728" cy="538539"/>
        </a:xfrm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algn="ctr" rtl="0"/>
          <a:r>
            <a:rPr lang="zh-CN" altLang="en-US" sz="28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“六统一”标准化管理实现规模化扩张</a:t>
          </a:r>
          <a:endParaRPr lang="zh-CN" altLang="en-US" sz="2800" b="1" cap="none" spc="0" dirty="0">
            <a:ln w="1905"/>
            <a:solidFill>
              <a:srgbClr val="FF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Franklin Gothic Book"/>
            <a:ea typeface="SimHei" panose="02010609060101010101" pitchFamily="49" charset="-122"/>
            <a:cs typeface="+mn-cs"/>
          </a:endParaRPr>
        </a:p>
      </dgm:t>
    </dgm:pt>
    <dgm:pt modelId="{575B40FE-1009-4C5F-9E0F-8923CDA18171}" cxnId="{B7722BB2-7DA5-4EED-BBC0-B3F546218DCB}" type="parTrans">
      <dgm:prSet/>
      <dgm:spPr/>
      <dgm:t>
        <a:bodyPr/>
        <a:lstStyle/>
        <a:p>
          <a:pPr algn="ctr"/>
          <a:endParaRPr lang="zh-CN" altLang="en-US"/>
        </a:p>
      </dgm:t>
    </dgm:pt>
    <dgm:pt modelId="{2D52E687-B47D-4D3C-BCAF-150E6D6A5D76}" cxnId="{B7722BB2-7DA5-4EED-BBC0-B3F546218DCB}" type="sibTrans">
      <dgm:prSet/>
      <dgm:spPr/>
      <dgm:t>
        <a:bodyPr/>
        <a:lstStyle/>
        <a:p>
          <a:pPr algn="ctr"/>
          <a:endParaRPr lang="zh-CN" altLang="en-US"/>
        </a:p>
      </dgm:t>
    </dgm:pt>
    <dgm:pt modelId="{9612F120-908A-4B0A-9583-09E10240F1DC}" type="pres">
      <dgm:prSet presAssocID="{C602D349-D9F1-465F-AB69-B81B859F24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1AC4D89-AFFF-481C-B54C-A7E7C058BE7C}" type="pres">
      <dgm:prSet presAssocID="{E96FA9CD-33C6-49E5-801B-EAC740977CCE}" presName="parentText" presStyleLbl="node1" presStyleIdx="0" presStyleCnt="1" custAng="10800000" custFlipVert="1" custScaleY="208448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CN" altLang="en-US"/>
        </a:p>
      </dgm:t>
    </dgm:pt>
  </dgm:ptLst>
  <dgm:cxnLst>
    <dgm:cxn modelId="{9A4AD35B-397F-4799-BF8D-F651187F1A43}" type="presOf" srcId="{C602D349-D9F1-465F-AB69-B81B859F24E6}" destId="{9612F120-908A-4B0A-9583-09E10240F1DC}" srcOrd="0" destOrd="0" presId="urn:microsoft.com/office/officeart/2005/8/layout/vList2#1"/>
    <dgm:cxn modelId="{B7722BB2-7DA5-4EED-BBC0-B3F546218DCB}" srcId="{C602D349-D9F1-465F-AB69-B81B859F24E6}" destId="{E96FA9CD-33C6-49E5-801B-EAC740977CCE}" srcOrd="0" destOrd="0" parTransId="{575B40FE-1009-4C5F-9E0F-8923CDA18171}" sibTransId="{2D52E687-B47D-4D3C-BCAF-150E6D6A5D76}"/>
    <dgm:cxn modelId="{B48FF1CE-C88D-49FA-A50F-A0D61B0CA1FF}" type="presOf" srcId="{E96FA9CD-33C6-49E5-801B-EAC740977CCE}" destId="{81AC4D89-AFFF-481C-B54C-A7E7C058BE7C}" srcOrd="0" destOrd="0" presId="urn:microsoft.com/office/officeart/2005/8/layout/vList2#1"/>
    <dgm:cxn modelId="{CC1CE101-2A83-482D-B527-AE418FDB9CE0}" type="presParOf" srcId="{9612F120-908A-4B0A-9583-09E10240F1DC}" destId="{81AC4D89-AFFF-481C-B54C-A7E7C058BE7C}" srcOrd="0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78DCEB-80FF-9B42-A265-C0947E62A734}" type="doc">
      <dgm:prSet loTypeId="urn:microsoft.com/office/officeart/2005/8/layout/cycle1" loCatId="cycle" qsTypeId="urn:microsoft.com/office/officeart/2005/8/quickstyle/simple4#1" qsCatId="simple" csTypeId="urn:microsoft.com/office/officeart/2005/8/colors/colorful2#1" csCatId="colorful" phldr="1"/>
      <dgm:spPr/>
      <dgm:t>
        <a:bodyPr/>
        <a:lstStyle/>
        <a:p>
          <a:endParaRPr lang="zh-CN" altLang="en-US"/>
        </a:p>
      </dgm:t>
    </dgm:pt>
    <dgm:pt modelId="{8B58E33D-573A-FD4E-A936-7FCCF5C37A44}">
      <dgm:prSet phldrT="[文本]"/>
      <dgm:spPr>
        <a:xfrm>
          <a:off x="1957273" y="17241"/>
          <a:ext cx="594586" cy="59458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zh-CN" alt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SimSun" panose="02010600030101010101" pitchFamily="2" charset="-122"/>
              <a:cs typeface="+mn-cs"/>
            </a:rPr>
            <a:t>推广拉新</a:t>
          </a:r>
        </a:p>
      </dgm:t>
    </dgm:pt>
    <dgm:pt modelId="{29078EEF-A653-D440-A45D-DA75B4C608E8}" cxnId="{A95E6C9A-C34D-8D4D-BA31-B5E61AEFFECE}" type="parTrans">
      <dgm:prSet/>
      <dgm:spPr/>
      <dgm:t>
        <a:bodyPr/>
        <a:lstStyle/>
        <a:p>
          <a:endParaRPr lang="zh-CN" altLang="en-US"/>
        </a:p>
      </dgm:t>
    </dgm:pt>
    <dgm:pt modelId="{2A89004E-B431-0147-95AF-97DE02DEEED5}" cxnId="{A95E6C9A-C34D-8D4D-BA31-B5E61AEFFECE}" type="sibTrans">
      <dgm:prSet/>
      <dgm:spPr>
        <a:xfrm>
          <a:off x="557117" y="-136"/>
          <a:ext cx="2231130" cy="2231130"/>
        </a:xfrm>
        <a:prstGeom prst="circularArrow">
          <a:avLst>
            <a:gd name="adj1" fmla="val 5197"/>
            <a:gd name="adj2" fmla="val 335658"/>
            <a:gd name="adj3" fmla="val 21294279"/>
            <a:gd name="adj4" fmla="val 19765330"/>
            <a:gd name="adj5" fmla="val 6063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/>
        </a:p>
      </dgm:t>
    </dgm:pt>
    <dgm:pt modelId="{4F6B750A-4803-6A4D-8478-40F748329D4B}">
      <dgm:prSet phldrT="[文本]"/>
      <dgm:spPr>
        <a:xfrm>
          <a:off x="2316896" y="1124049"/>
          <a:ext cx="594586" cy="59458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zh-CN" alt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SimSun" panose="02010600030101010101" pitchFamily="2" charset="-122"/>
              <a:cs typeface="+mn-cs"/>
            </a:rPr>
            <a:t>运营促活</a:t>
          </a:r>
        </a:p>
      </dgm:t>
    </dgm:pt>
    <dgm:pt modelId="{1371C25D-BA7A-6542-9A80-293F7CA7ED6D}" cxnId="{E91B62C0-10B4-294C-A81B-D7CF0556A64B}" type="parTrans">
      <dgm:prSet/>
      <dgm:spPr/>
      <dgm:t>
        <a:bodyPr/>
        <a:lstStyle/>
        <a:p>
          <a:endParaRPr lang="zh-CN" altLang="en-US"/>
        </a:p>
      </dgm:t>
    </dgm:pt>
    <dgm:pt modelId="{D551DE99-1E60-A241-B8C1-C5B663056272}" cxnId="{E91B62C0-10B4-294C-A81B-D7CF0556A64B}" type="sibTrans">
      <dgm:prSet/>
      <dgm:spPr>
        <a:xfrm>
          <a:off x="557117" y="-136"/>
          <a:ext cx="2231130" cy="2231130"/>
        </a:xfrm>
        <a:prstGeom prst="circularArrow">
          <a:avLst>
            <a:gd name="adj1" fmla="val 5197"/>
            <a:gd name="adj2" fmla="val 335658"/>
            <a:gd name="adj3" fmla="val 4015773"/>
            <a:gd name="adj4" fmla="val 2252446"/>
            <a:gd name="adj5" fmla="val 6063"/>
          </a:avLst>
        </a:prstGeom>
        <a:gradFill rotWithShape="0">
          <a:gsLst>
            <a:gs pos="0">
              <a:srgbClr val="C0504D">
                <a:hueOff val="1170380"/>
                <a:satOff val="-1457"/>
                <a:lumOff val="343"/>
                <a:alphaOff val="0"/>
                <a:shade val="51000"/>
                <a:satMod val="130000"/>
              </a:srgbClr>
            </a:gs>
            <a:gs pos="80000">
              <a:srgbClr val="C0504D">
                <a:hueOff val="1170380"/>
                <a:satOff val="-1457"/>
                <a:lumOff val="343"/>
                <a:alphaOff val="0"/>
                <a:shade val="93000"/>
                <a:satMod val="130000"/>
              </a:srgbClr>
            </a:gs>
            <a:gs pos="100000">
              <a:srgbClr val="C0504D">
                <a:hueOff val="1170380"/>
                <a:satOff val="-1457"/>
                <a:lumOff val="34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/>
        </a:p>
      </dgm:t>
    </dgm:pt>
    <dgm:pt modelId="{7BEE00DC-C7BA-8044-BEDE-FFFA1CD29684}">
      <dgm:prSet phldrT="[文本]"/>
      <dgm:spPr>
        <a:xfrm>
          <a:off x="1375389" y="1808094"/>
          <a:ext cx="594586" cy="59458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zh-CN" alt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SimSun" panose="02010600030101010101" pitchFamily="2" charset="-122"/>
              <a:cs typeface="+mn-cs"/>
            </a:rPr>
            <a:t>消费转化</a:t>
          </a:r>
        </a:p>
      </dgm:t>
    </dgm:pt>
    <dgm:pt modelId="{71A877B2-5587-6C46-81DF-1F5F138C1287}" cxnId="{38235033-347E-504C-A4B2-672CF494131F}" type="parTrans">
      <dgm:prSet/>
      <dgm:spPr/>
      <dgm:t>
        <a:bodyPr/>
        <a:lstStyle/>
        <a:p>
          <a:endParaRPr lang="zh-CN" altLang="en-US"/>
        </a:p>
      </dgm:t>
    </dgm:pt>
    <dgm:pt modelId="{29DC1D3C-FFC4-AE46-A6B1-58F53231933B}" cxnId="{38235033-347E-504C-A4B2-672CF494131F}" type="sibTrans">
      <dgm:prSet/>
      <dgm:spPr>
        <a:xfrm>
          <a:off x="557117" y="-136"/>
          <a:ext cx="2231130" cy="2231130"/>
        </a:xfrm>
        <a:prstGeom prst="circularArrow">
          <a:avLst>
            <a:gd name="adj1" fmla="val 5197"/>
            <a:gd name="adj2" fmla="val 335658"/>
            <a:gd name="adj3" fmla="val 8211896"/>
            <a:gd name="adj4" fmla="val 6448569"/>
            <a:gd name="adj5" fmla="val 6063"/>
          </a:avLst>
        </a:prstGeom>
        <a:gradFill rotWithShape="0">
          <a:gsLst>
            <a:gs pos="0">
              <a:srgbClr val="C0504D">
                <a:hueOff val="2340759"/>
                <a:satOff val="-2916"/>
                <a:lumOff val="686"/>
                <a:alphaOff val="0"/>
                <a:shade val="51000"/>
                <a:satMod val="130000"/>
              </a:srgbClr>
            </a:gs>
            <a:gs pos="80000">
              <a:srgbClr val="C0504D">
                <a:hueOff val="2340759"/>
                <a:satOff val="-2916"/>
                <a:lumOff val="686"/>
                <a:alphaOff val="0"/>
                <a:shade val="93000"/>
                <a:satMod val="130000"/>
              </a:srgbClr>
            </a:gs>
            <a:gs pos="100000">
              <a:srgbClr val="C0504D">
                <a:hueOff val="2340759"/>
                <a:satOff val="-2916"/>
                <a:lumOff val="68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/>
        </a:p>
      </dgm:t>
    </dgm:pt>
    <dgm:pt modelId="{7F174141-B342-F248-8739-ABFACA1FA7F2}">
      <dgm:prSet phldrT="[文本]"/>
      <dgm:spPr>
        <a:xfrm>
          <a:off x="433882" y="1124049"/>
          <a:ext cx="594586" cy="59458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zh-CN" alt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SimSun" panose="02010600030101010101" pitchFamily="2" charset="-122"/>
              <a:cs typeface="+mn-cs"/>
            </a:rPr>
            <a:t>服务留存</a:t>
          </a:r>
        </a:p>
      </dgm:t>
    </dgm:pt>
    <dgm:pt modelId="{136DAE4E-6626-E540-BCB4-CFDABE7C5E8E}" cxnId="{A38B8568-3D66-CF42-BBEB-D8370D650F97}" type="parTrans">
      <dgm:prSet/>
      <dgm:spPr/>
      <dgm:t>
        <a:bodyPr/>
        <a:lstStyle/>
        <a:p>
          <a:endParaRPr lang="zh-CN" altLang="en-US"/>
        </a:p>
      </dgm:t>
    </dgm:pt>
    <dgm:pt modelId="{52EE2608-37FA-6542-8E37-3DFB22B09C4F}" cxnId="{A38B8568-3D66-CF42-BBEB-D8370D650F97}" type="sibTrans">
      <dgm:prSet/>
      <dgm:spPr>
        <a:xfrm>
          <a:off x="557117" y="-136"/>
          <a:ext cx="2231130" cy="2231130"/>
        </a:xfrm>
        <a:prstGeom prst="circularArrow">
          <a:avLst>
            <a:gd name="adj1" fmla="val 5197"/>
            <a:gd name="adj2" fmla="val 335658"/>
            <a:gd name="adj3" fmla="val 12299011"/>
            <a:gd name="adj4" fmla="val 10770063"/>
            <a:gd name="adj5" fmla="val 6063"/>
          </a:avLst>
        </a:prstGeom>
        <a:gradFill rotWithShape="0">
          <a:gsLst>
            <a:gs pos="0">
              <a:srgbClr val="C0504D">
                <a:hueOff val="3511139"/>
                <a:satOff val="-4376"/>
                <a:lumOff val="1030"/>
                <a:alphaOff val="0"/>
                <a:shade val="51000"/>
                <a:satMod val="130000"/>
              </a:srgbClr>
            </a:gs>
            <a:gs pos="80000">
              <a:srgbClr val="C0504D">
                <a:hueOff val="3511139"/>
                <a:satOff val="-4376"/>
                <a:lumOff val="1030"/>
                <a:alphaOff val="0"/>
                <a:shade val="93000"/>
                <a:satMod val="130000"/>
              </a:srgbClr>
            </a:gs>
            <a:gs pos="100000">
              <a:srgbClr val="C0504D">
                <a:hueOff val="3511139"/>
                <a:satOff val="-4376"/>
                <a:lumOff val="103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/>
        </a:p>
      </dgm:t>
    </dgm:pt>
    <dgm:pt modelId="{67BB85F1-8968-7843-991F-0273E10A66FC}">
      <dgm:prSet phldrT="[文本]"/>
      <dgm:spPr>
        <a:xfrm>
          <a:off x="793506" y="17241"/>
          <a:ext cx="594586" cy="59458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zh-CN" alt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SimSun" panose="02010600030101010101" pitchFamily="2" charset="-122"/>
              <a:cs typeface="+mn-cs"/>
            </a:rPr>
            <a:t>营销分析</a:t>
          </a:r>
        </a:p>
      </dgm:t>
    </dgm:pt>
    <dgm:pt modelId="{72F449C2-D1B6-F948-8AA9-23B0CE38CCB5}" cxnId="{594F57C9-A24A-3D45-AC35-48390C9F53BF}" type="parTrans">
      <dgm:prSet/>
      <dgm:spPr/>
      <dgm:t>
        <a:bodyPr/>
        <a:lstStyle/>
        <a:p>
          <a:endParaRPr lang="zh-CN" altLang="en-US"/>
        </a:p>
      </dgm:t>
    </dgm:pt>
    <dgm:pt modelId="{DE27459B-71C2-434A-9850-82CD86F4B11C}" cxnId="{594F57C9-A24A-3D45-AC35-48390C9F53BF}" type="sibTrans">
      <dgm:prSet/>
      <dgm:spPr>
        <a:xfrm>
          <a:off x="557117" y="-136"/>
          <a:ext cx="2231130" cy="2231130"/>
        </a:xfrm>
        <a:prstGeom prst="circularArrow">
          <a:avLst>
            <a:gd name="adj1" fmla="val 5197"/>
            <a:gd name="adj2" fmla="val 335658"/>
            <a:gd name="adj3" fmla="val 16866758"/>
            <a:gd name="adj4" fmla="val 15197583"/>
            <a:gd name="adj5" fmla="val 6063"/>
          </a:avLst>
        </a:prstGeom>
        <a:gradFill rotWithShape="0">
          <a:gsLst>
            <a:gs pos="0">
              <a:srgbClr val="C0504D">
                <a:hueOff val="4681519"/>
                <a:satOff val="-5836"/>
                <a:lumOff val="1373"/>
                <a:alphaOff val="0"/>
                <a:shade val="51000"/>
                <a:satMod val="130000"/>
              </a:srgbClr>
            </a:gs>
            <a:gs pos="80000">
              <a:srgbClr val="C0504D">
                <a:hueOff val="4681519"/>
                <a:satOff val="-5836"/>
                <a:lumOff val="1373"/>
                <a:alphaOff val="0"/>
                <a:shade val="93000"/>
                <a:satMod val="130000"/>
              </a:srgbClr>
            </a:gs>
            <a:gs pos="100000">
              <a:srgbClr val="C0504D">
                <a:hueOff val="4681519"/>
                <a:satOff val="-5836"/>
                <a:lumOff val="137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zh-CN" altLang="en-US"/>
        </a:p>
      </dgm:t>
    </dgm:pt>
    <dgm:pt modelId="{61E1C9AE-3A40-B84B-8699-A093612E36E6}" type="pres">
      <dgm:prSet presAssocID="{8478DCEB-80FF-9B42-A265-C0947E62A73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5585914-85FC-8D43-B84A-C21A05728A24}" type="pres">
      <dgm:prSet presAssocID="{8B58E33D-573A-FD4E-A936-7FCCF5C37A44}" presName="dummy" presStyleCnt="0"/>
      <dgm:spPr/>
    </dgm:pt>
    <dgm:pt modelId="{51124F30-7866-0949-BBC2-50DEF351824A}" type="pres">
      <dgm:prSet presAssocID="{8B58E33D-573A-FD4E-A936-7FCCF5C37A44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1E527F6-7AC1-874D-ABCA-6640DF121D78}" type="pres">
      <dgm:prSet presAssocID="{2A89004E-B431-0147-95AF-97DE02DEEED5}" presName="sibTrans" presStyleLbl="node1" presStyleIdx="0" presStyleCnt="5"/>
      <dgm:spPr/>
      <dgm:t>
        <a:bodyPr/>
        <a:lstStyle/>
        <a:p>
          <a:endParaRPr lang="zh-CN" altLang="en-US"/>
        </a:p>
      </dgm:t>
    </dgm:pt>
    <dgm:pt modelId="{21938D92-B534-E141-9518-AA38E639626A}" type="pres">
      <dgm:prSet presAssocID="{4F6B750A-4803-6A4D-8478-40F748329D4B}" presName="dummy" presStyleCnt="0"/>
      <dgm:spPr/>
    </dgm:pt>
    <dgm:pt modelId="{F9F8CAD3-7DC2-EC48-916C-A5EB9BFA72D1}" type="pres">
      <dgm:prSet presAssocID="{4F6B750A-4803-6A4D-8478-40F748329D4B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2CCEF8A-F332-D744-A44B-F8286D7AB3BA}" type="pres">
      <dgm:prSet presAssocID="{D551DE99-1E60-A241-B8C1-C5B663056272}" presName="sibTrans" presStyleLbl="node1" presStyleIdx="1" presStyleCnt="5"/>
      <dgm:spPr/>
      <dgm:t>
        <a:bodyPr/>
        <a:lstStyle/>
        <a:p>
          <a:endParaRPr lang="zh-CN" altLang="en-US"/>
        </a:p>
      </dgm:t>
    </dgm:pt>
    <dgm:pt modelId="{70833677-179C-564B-9FB8-4883C632747F}" type="pres">
      <dgm:prSet presAssocID="{7BEE00DC-C7BA-8044-BEDE-FFFA1CD29684}" presName="dummy" presStyleCnt="0"/>
      <dgm:spPr/>
    </dgm:pt>
    <dgm:pt modelId="{67A4CEBD-E9DD-A449-B1DD-205E3FCB8B75}" type="pres">
      <dgm:prSet presAssocID="{7BEE00DC-C7BA-8044-BEDE-FFFA1CD29684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E2A98E-F88F-5544-93D3-0ED1D7F9EAEB}" type="pres">
      <dgm:prSet presAssocID="{29DC1D3C-FFC4-AE46-A6B1-58F53231933B}" presName="sibTrans" presStyleLbl="node1" presStyleIdx="2" presStyleCnt="5"/>
      <dgm:spPr/>
      <dgm:t>
        <a:bodyPr/>
        <a:lstStyle/>
        <a:p>
          <a:endParaRPr lang="zh-CN" altLang="en-US"/>
        </a:p>
      </dgm:t>
    </dgm:pt>
    <dgm:pt modelId="{6D5C1654-F44E-C648-957F-9EC7200D5450}" type="pres">
      <dgm:prSet presAssocID="{7F174141-B342-F248-8739-ABFACA1FA7F2}" presName="dummy" presStyleCnt="0"/>
      <dgm:spPr/>
    </dgm:pt>
    <dgm:pt modelId="{7B3C41A4-CED2-0A48-A90F-BCB0631B7F7D}" type="pres">
      <dgm:prSet presAssocID="{7F174141-B342-F248-8739-ABFACA1FA7F2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4610D0-7AD8-FB43-B33C-08578E92F8E8}" type="pres">
      <dgm:prSet presAssocID="{52EE2608-37FA-6542-8E37-3DFB22B09C4F}" presName="sibTrans" presStyleLbl="node1" presStyleIdx="3" presStyleCnt="5"/>
      <dgm:spPr/>
      <dgm:t>
        <a:bodyPr/>
        <a:lstStyle/>
        <a:p>
          <a:endParaRPr lang="zh-CN" altLang="en-US"/>
        </a:p>
      </dgm:t>
    </dgm:pt>
    <dgm:pt modelId="{61534A92-3645-B648-AB11-05EA809C94F0}" type="pres">
      <dgm:prSet presAssocID="{67BB85F1-8968-7843-991F-0273E10A66FC}" presName="dummy" presStyleCnt="0"/>
      <dgm:spPr/>
    </dgm:pt>
    <dgm:pt modelId="{C1470FA6-B8BB-CC4D-8B4A-DAE12E0E71E6}" type="pres">
      <dgm:prSet presAssocID="{67BB85F1-8968-7843-991F-0273E10A66FC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FDA594-7A55-0741-A553-383800D3E765}" type="pres">
      <dgm:prSet presAssocID="{DE27459B-71C2-434A-9850-82CD86F4B11C}" presName="sibTrans" presStyleLbl="node1" presStyleIdx="4" presStyleCnt="5"/>
      <dgm:spPr/>
      <dgm:t>
        <a:bodyPr/>
        <a:lstStyle/>
        <a:p>
          <a:endParaRPr lang="zh-CN" altLang="en-US"/>
        </a:p>
      </dgm:t>
    </dgm:pt>
  </dgm:ptLst>
  <dgm:cxnLst>
    <dgm:cxn modelId="{E91B62C0-10B4-294C-A81B-D7CF0556A64B}" srcId="{8478DCEB-80FF-9B42-A265-C0947E62A734}" destId="{4F6B750A-4803-6A4D-8478-40F748329D4B}" srcOrd="1" destOrd="0" parTransId="{1371C25D-BA7A-6542-9A80-293F7CA7ED6D}" sibTransId="{D551DE99-1E60-A241-B8C1-C5B663056272}"/>
    <dgm:cxn modelId="{D2892129-6D71-1A44-AB72-29F5F779071E}" type="presOf" srcId="{67BB85F1-8968-7843-991F-0273E10A66FC}" destId="{C1470FA6-B8BB-CC4D-8B4A-DAE12E0E71E6}" srcOrd="0" destOrd="0" presId="urn:microsoft.com/office/officeart/2005/8/layout/cycle1"/>
    <dgm:cxn modelId="{F25ED58E-7796-CC4B-8FE4-D00EDFDA2843}" type="presOf" srcId="{8478DCEB-80FF-9B42-A265-C0947E62A734}" destId="{61E1C9AE-3A40-B84B-8699-A093612E36E6}" srcOrd="0" destOrd="0" presId="urn:microsoft.com/office/officeart/2005/8/layout/cycle1"/>
    <dgm:cxn modelId="{057814A8-0A29-2B47-BE18-115904503E57}" type="presOf" srcId="{7BEE00DC-C7BA-8044-BEDE-FFFA1CD29684}" destId="{67A4CEBD-E9DD-A449-B1DD-205E3FCB8B75}" srcOrd="0" destOrd="0" presId="urn:microsoft.com/office/officeart/2005/8/layout/cycle1"/>
    <dgm:cxn modelId="{38235033-347E-504C-A4B2-672CF494131F}" srcId="{8478DCEB-80FF-9B42-A265-C0947E62A734}" destId="{7BEE00DC-C7BA-8044-BEDE-FFFA1CD29684}" srcOrd="2" destOrd="0" parTransId="{71A877B2-5587-6C46-81DF-1F5F138C1287}" sibTransId="{29DC1D3C-FFC4-AE46-A6B1-58F53231933B}"/>
    <dgm:cxn modelId="{DE5301D5-26D4-B745-94D2-3531CF20483B}" type="presOf" srcId="{7F174141-B342-F248-8739-ABFACA1FA7F2}" destId="{7B3C41A4-CED2-0A48-A90F-BCB0631B7F7D}" srcOrd="0" destOrd="0" presId="urn:microsoft.com/office/officeart/2005/8/layout/cycle1"/>
    <dgm:cxn modelId="{594F57C9-A24A-3D45-AC35-48390C9F53BF}" srcId="{8478DCEB-80FF-9B42-A265-C0947E62A734}" destId="{67BB85F1-8968-7843-991F-0273E10A66FC}" srcOrd="4" destOrd="0" parTransId="{72F449C2-D1B6-F948-8AA9-23B0CE38CCB5}" sibTransId="{DE27459B-71C2-434A-9850-82CD86F4B11C}"/>
    <dgm:cxn modelId="{CD1DB7C0-9C9A-FB4B-AED9-EE9C14205EF9}" type="presOf" srcId="{52EE2608-37FA-6542-8E37-3DFB22B09C4F}" destId="{394610D0-7AD8-FB43-B33C-08578E92F8E8}" srcOrd="0" destOrd="0" presId="urn:microsoft.com/office/officeart/2005/8/layout/cycle1"/>
    <dgm:cxn modelId="{729808D7-E2BE-E94F-9111-C63EB810D6B7}" type="presOf" srcId="{8B58E33D-573A-FD4E-A936-7FCCF5C37A44}" destId="{51124F30-7866-0949-BBC2-50DEF351824A}" srcOrd="0" destOrd="0" presId="urn:microsoft.com/office/officeart/2005/8/layout/cycle1"/>
    <dgm:cxn modelId="{1A11AC51-0B7E-F745-9B1B-30AE1B31E1D4}" type="presOf" srcId="{4F6B750A-4803-6A4D-8478-40F748329D4B}" destId="{F9F8CAD3-7DC2-EC48-916C-A5EB9BFA72D1}" srcOrd="0" destOrd="0" presId="urn:microsoft.com/office/officeart/2005/8/layout/cycle1"/>
    <dgm:cxn modelId="{D1C7DADE-5135-4C4F-98CD-2166CAD46E1D}" type="presOf" srcId="{DE27459B-71C2-434A-9850-82CD86F4B11C}" destId="{2CFDA594-7A55-0741-A553-383800D3E765}" srcOrd="0" destOrd="0" presId="urn:microsoft.com/office/officeart/2005/8/layout/cycle1"/>
    <dgm:cxn modelId="{016FDED1-0D6D-A548-A93F-41B638497E26}" type="presOf" srcId="{D551DE99-1E60-A241-B8C1-C5B663056272}" destId="{62CCEF8A-F332-D744-A44B-F8286D7AB3BA}" srcOrd="0" destOrd="0" presId="urn:microsoft.com/office/officeart/2005/8/layout/cycle1"/>
    <dgm:cxn modelId="{6F35E029-8A00-374A-A63B-520DCC79CD2A}" type="presOf" srcId="{29DC1D3C-FFC4-AE46-A6B1-58F53231933B}" destId="{18E2A98E-F88F-5544-93D3-0ED1D7F9EAEB}" srcOrd="0" destOrd="0" presId="urn:microsoft.com/office/officeart/2005/8/layout/cycle1"/>
    <dgm:cxn modelId="{A38B8568-3D66-CF42-BBEB-D8370D650F97}" srcId="{8478DCEB-80FF-9B42-A265-C0947E62A734}" destId="{7F174141-B342-F248-8739-ABFACA1FA7F2}" srcOrd="3" destOrd="0" parTransId="{136DAE4E-6626-E540-BCB4-CFDABE7C5E8E}" sibTransId="{52EE2608-37FA-6542-8E37-3DFB22B09C4F}"/>
    <dgm:cxn modelId="{A95E6C9A-C34D-8D4D-BA31-B5E61AEFFECE}" srcId="{8478DCEB-80FF-9B42-A265-C0947E62A734}" destId="{8B58E33D-573A-FD4E-A936-7FCCF5C37A44}" srcOrd="0" destOrd="0" parTransId="{29078EEF-A653-D440-A45D-DA75B4C608E8}" sibTransId="{2A89004E-B431-0147-95AF-97DE02DEEED5}"/>
    <dgm:cxn modelId="{72C326A1-0F03-B345-AB6C-15A4C4276A57}" type="presOf" srcId="{2A89004E-B431-0147-95AF-97DE02DEEED5}" destId="{31E527F6-7AC1-874D-ABCA-6640DF121D78}" srcOrd="0" destOrd="0" presId="urn:microsoft.com/office/officeart/2005/8/layout/cycle1"/>
    <dgm:cxn modelId="{E15092E0-878B-5B43-986A-46433BBEC9D1}" type="presParOf" srcId="{61E1C9AE-3A40-B84B-8699-A093612E36E6}" destId="{E5585914-85FC-8D43-B84A-C21A05728A24}" srcOrd="0" destOrd="0" presId="urn:microsoft.com/office/officeart/2005/8/layout/cycle1"/>
    <dgm:cxn modelId="{9A32D487-2188-594B-AD48-2EC23DE3EC28}" type="presParOf" srcId="{61E1C9AE-3A40-B84B-8699-A093612E36E6}" destId="{51124F30-7866-0949-BBC2-50DEF351824A}" srcOrd="1" destOrd="0" presId="urn:microsoft.com/office/officeart/2005/8/layout/cycle1"/>
    <dgm:cxn modelId="{650652D3-12B2-E040-823E-A194714B7256}" type="presParOf" srcId="{61E1C9AE-3A40-B84B-8699-A093612E36E6}" destId="{31E527F6-7AC1-874D-ABCA-6640DF121D78}" srcOrd="2" destOrd="0" presId="urn:microsoft.com/office/officeart/2005/8/layout/cycle1"/>
    <dgm:cxn modelId="{55D0ACB2-6205-A345-887B-EF6ED8E0203F}" type="presParOf" srcId="{61E1C9AE-3A40-B84B-8699-A093612E36E6}" destId="{21938D92-B534-E141-9518-AA38E639626A}" srcOrd="3" destOrd="0" presId="urn:microsoft.com/office/officeart/2005/8/layout/cycle1"/>
    <dgm:cxn modelId="{F27BE065-37A8-7B46-95BB-AE4BAD73A494}" type="presParOf" srcId="{61E1C9AE-3A40-B84B-8699-A093612E36E6}" destId="{F9F8CAD3-7DC2-EC48-916C-A5EB9BFA72D1}" srcOrd="4" destOrd="0" presId="urn:microsoft.com/office/officeart/2005/8/layout/cycle1"/>
    <dgm:cxn modelId="{56B80885-3FF0-8449-8C4B-CE15BDE85576}" type="presParOf" srcId="{61E1C9AE-3A40-B84B-8699-A093612E36E6}" destId="{62CCEF8A-F332-D744-A44B-F8286D7AB3BA}" srcOrd="5" destOrd="0" presId="urn:microsoft.com/office/officeart/2005/8/layout/cycle1"/>
    <dgm:cxn modelId="{E59AE4B7-022D-E044-9F6E-4EA2D5BD193C}" type="presParOf" srcId="{61E1C9AE-3A40-B84B-8699-A093612E36E6}" destId="{70833677-179C-564B-9FB8-4883C632747F}" srcOrd="6" destOrd="0" presId="urn:microsoft.com/office/officeart/2005/8/layout/cycle1"/>
    <dgm:cxn modelId="{8D82997A-AEC7-EB41-9846-3EF2EEE03888}" type="presParOf" srcId="{61E1C9AE-3A40-B84B-8699-A093612E36E6}" destId="{67A4CEBD-E9DD-A449-B1DD-205E3FCB8B75}" srcOrd="7" destOrd="0" presId="urn:microsoft.com/office/officeart/2005/8/layout/cycle1"/>
    <dgm:cxn modelId="{00DC0C4C-C112-0046-AC65-24846E4225C2}" type="presParOf" srcId="{61E1C9AE-3A40-B84B-8699-A093612E36E6}" destId="{18E2A98E-F88F-5544-93D3-0ED1D7F9EAEB}" srcOrd="8" destOrd="0" presId="urn:microsoft.com/office/officeart/2005/8/layout/cycle1"/>
    <dgm:cxn modelId="{485450C0-70BB-4E47-90FE-97E99EB979E1}" type="presParOf" srcId="{61E1C9AE-3A40-B84B-8699-A093612E36E6}" destId="{6D5C1654-F44E-C648-957F-9EC7200D5450}" srcOrd="9" destOrd="0" presId="urn:microsoft.com/office/officeart/2005/8/layout/cycle1"/>
    <dgm:cxn modelId="{F3AA2484-AAEE-7848-BBA0-B9E1BB664474}" type="presParOf" srcId="{61E1C9AE-3A40-B84B-8699-A093612E36E6}" destId="{7B3C41A4-CED2-0A48-A90F-BCB0631B7F7D}" srcOrd="10" destOrd="0" presId="urn:microsoft.com/office/officeart/2005/8/layout/cycle1"/>
    <dgm:cxn modelId="{52C4EAF1-C6CB-6D45-BC89-DC08AB2FEDCA}" type="presParOf" srcId="{61E1C9AE-3A40-B84B-8699-A093612E36E6}" destId="{394610D0-7AD8-FB43-B33C-08578E92F8E8}" srcOrd="11" destOrd="0" presId="urn:microsoft.com/office/officeart/2005/8/layout/cycle1"/>
    <dgm:cxn modelId="{C14CB30C-2690-4343-9592-80351E788008}" type="presParOf" srcId="{61E1C9AE-3A40-B84B-8699-A093612E36E6}" destId="{61534A92-3645-B648-AB11-05EA809C94F0}" srcOrd="12" destOrd="0" presId="urn:microsoft.com/office/officeart/2005/8/layout/cycle1"/>
    <dgm:cxn modelId="{E4FC2292-6A91-1446-9153-92B2E98F14B3}" type="presParOf" srcId="{61E1C9AE-3A40-B84B-8699-A093612E36E6}" destId="{C1470FA6-B8BB-CC4D-8B4A-DAE12E0E71E6}" srcOrd="13" destOrd="0" presId="urn:microsoft.com/office/officeart/2005/8/layout/cycle1"/>
    <dgm:cxn modelId="{FCC87AA3-A346-C647-9D08-8A4B397F7B6F}" type="presParOf" srcId="{61E1C9AE-3A40-B84B-8699-A093612E36E6}" destId="{2CFDA594-7A55-0741-A553-383800D3E765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1807DE-3C3B-4532-823A-BC920440E98F}" type="doc">
      <dgm:prSet loTypeId="urn:microsoft.com/office/officeart/2009/3/layout/PhasedProcess" loCatId="process" qsTypeId="urn:microsoft.com/office/officeart/2005/8/quickstyle/simple2#2" qsCatId="simple" csTypeId="urn:microsoft.com/office/officeart/2005/8/colors/colorful3#1" csCatId="colorful" phldr="1"/>
      <dgm:spPr/>
    </dgm:pt>
    <dgm:pt modelId="{95444493-8A93-4B56-921C-C0008E912DB3}">
      <dgm:prSet phldrT="[文本]" custT="1"/>
      <dgm:spPr/>
      <dgm:t>
        <a:bodyPr/>
        <a:lstStyle/>
        <a:p>
          <a:r>
            <a:rPr lang="zh-CN" altLang="en-US" sz="2400" b="0" dirty="0">
              <a:latin typeface="Microsoft YaHei" panose="020B0503020204020204" pitchFamily="34" charset="-122"/>
              <a:ea typeface="Microsoft YaHei" panose="020B0503020204020204" pitchFamily="34" charset="-122"/>
            </a:rPr>
            <a:t>客户</a:t>
          </a:r>
        </a:p>
      </dgm:t>
    </dgm:pt>
    <dgm:pt modelId="{6CE7C2B9-7BCB-4347-AD88-779ED903A949}" cxnId="{103D79AC-AF01-4131-8D6C-CCD492418ECB}" type="parTrans">
      <dgm:prSet/>
      <dgm:spPr/>
      <dgm:t>
        <a:bodyPr/>
        <a:lstStyle/>
        <a:p>
          <a:endParaRPr lang="zh-CN" altLang="en-US" sz="2400" b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6E34A6B-5B0D-4E90-BF33-C15E858F8633}" cxnId="{103D79AC-AF01-4131-8D6C-CCD492418ECB}" type="sibTrans">
      <dgm:prSet/>
      <dgm:spPr/>
      <dgm:t>
        <a:bodyPr/>
        <a:lstStyle/>
        <a:p>
          <a:endParaRPr lang="zh-CN" altLang="en-US" sz="2400" b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A6F1E85-C6D6-4DA5-8600-1DE5444AC024}">
      <dgm:prSet phldrT="[文本]" custT="1"/>
      <dgm:spPr/>
      <dgm:t>
        <a:bodyPr/>
        <a:lstStyle/>
        <a:p>
          <a:r>
            <a:rPr lang="zh-CN" altLang="en-US" sz="1600" b="0" dirty="0">
              <a:latin typeface="Microsoft YaHei" panose="020B0503020204020204" pitchFamily="34" charset="-122"/>
              <a:ea typeface="Microsoft YaHei" panose="020B0503020204020204" pitchFamily="34" charset="-122"/>
            </a:rPr>
            <a:t>加盟商</a:t>
          </a:r>
        </a:p>
      </dgm:t>
    </dgm:pt>
    <dgm:pt modelId="{5E8EF8B3-1DD1-493E-B637-F81E83752842}" cxnId="{6CF98250-FDB4-45DB-A947-0109CB51DE5B}" type="parTrans">
      <dgm:prSet/>
      <dgm:spPr/>
      <dgm:t>
        <a:bodyPr/>
        <a:lstStyle/>
        <a:p>
          <a:endParaRPr lang="zh-CN" altLang="en-US" sz="2400" b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220AB48-9CE3-461C-B1E2-DD169C697801}" cxnId="{6CF98250-FDB4-45DB-A947-0109CB51DE5B}" type="sibTrans">
      <dgm:prSet/>
      <dgm:spPr/>
      <dgm:t>
        <a:bodyPr/>
        <a:lstStyle/>
        <a:p>
          <a:endParaRPr lang="zh-CN" altLang="en-US" sz="2400" b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6BB47AD-0E8F-4A60-A9CC-9054597A3886}">
      <dgm:prSet phldrT="[文本]" custT="1"/>
      <dgm:spPr/>
      <dgm:t>
        <a:bodyPr/>
        <a:lstStyle/>
        <a:p>
          <a:r>
            <a:rPr lang="zh-CN" altLang="en-US" sz="1200" b="0" dirty="0">
              <a:latin typeface="Microsoft YaHei" panose="020B0503020204020204" pitchFamily="34" charset="-122"/>
              <a:ea typeface="Microsoft YaHei" panose="020B0503020204020204" pitchFamily="34" charset="-122"/>
            </a:rPr>
            <a:t>反复订货客户</a:t>
          </a:r>
        </a:p>
      </dgm:t>
    </dgm:pt>
    <dgm:pt modelId="{991A3B13-20F9-4178-B1E3-5D21B1197D87}" cxnId="{8C1B7C3F-8484-486A-88C6-6D5B28776424}" type="parTrans">
      <dgm:prSet/>
      <dgm:spPr/>
      <dgm:t>
        <a:bodyPr/>
        <a:lstStyle/>
        <a:p>
          <a:endParaRPr lang="zh-CN" altLang="en-US" sz="2400" b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B06924E-CC95-4B9D-8D08-720BFBA96E00}" cxnId="{8C1B7C3F-8484-486A-88C6-6D5B28776424}" type="sibTrans">
      <dgm:prSet/>
      <dgm:spPr/>
      <dgm:t>
        <a:bodyPr/>
        <a:lstStyle/>
        <a:p>
          <a:endParaRPr lang="zh-CN" altLang="en-US" sz="2400" b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E13E3B8-1A93-4FCC-9451-5FC258EFF3CF}">
      <dgm:prSet phldrT="[文本]" custT="1"/>
      <dgm:spPr/>
      <dgm:t>
        <a:bodyPr/>
        <a:lstStyle/>
        <a:p>
          <a:r>
            <a:rPr lang="zh-CN" altLang="en-US" sz="1600" b="0" dirty="0">
              <a:latin typeface="Microsoft YaHei" panose="020B0503020204020204" pitchFamily="34" charset="-122"/>
              <a:ea typeface="Microsoft YaHei" panose="020B0503020204020204" pitchFamily="34" charset="-122"/>
            </a:rPr>
            <a:t>经销商</a:t>
          </a:r>
        </a:p>
      </dgm:t>
    </dgm:pt>
    <dgm:pt modelId="{5D767FA5-DC0F-4E61-983A-6A13699A9D03}" cxnId="{9D22528F-FBB3-41C8-A5DD-19F8FABD1844}" type="parTrans">
      <dgm:prSet/>
      <dgm:spPr/>
      <dgm:t>
        <a:bodyPr/>
        <a:lstStyle/>
        <a:p>
          <a:endParaRPr lang="zh-CN" altLang="en-US" sz="2400" b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D6EC1B4-0617-4409-93E1-4074120FEA71}" cxnId="{9D22528F-FBB3-41C8-A5DD-19F8FABD1844}" type="sibTrans">
      <dgm:prSet/>
      <dgm:spPr/>
      <dgm:t>
        <a:bodyPr/>
        <a:lstStyle/>
        <a:p>
          <a:endParaRPr lang="zh-CN" altLang="en-US" sz="2400" b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048CCF0-B37C-4CAE-8926-2B328AE0F988}" type="pres">
      <dgm:prSet presAssocID="{0D1807DE-3C3B-4532-823A-BC920440E98F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</dgm:pt>
    <dgm:pt modelId="{3BFEFCBF-6D43-48F8-93E6-3978CE1AE42A}" type="pres">
      <dgm:prSet presAssocID="{0D1807DE-3C3B-4532-823A-BC920440E98F}" presName="middleComposite" presStyleCnt="0"/>
      <dgm:spPr/>
    </dgm:pt>
    <dgm:pt modelId="{DF783305-800B-4D25-A8FB-A221641FF158}" type="pres">
      <dgm:prSet presAssocID="{0D1807DE-3C3B-4532-823A-BC920440E98F}" presName="leftComposite" presStyleCnt="0"/>
      <dgm:spPr/>
    </dgm:pt>
    <dgm:pt modelId="{D17CCE5A-2B81-4BF4-9DC9-B670E0F5C7D6}" type="pres">
      <dgm:prSet presAssocID="{1E13E3B8-1A93-4FCC-9451-5FC258EFF3CF}" presName="childText1_1" presStyleLbl="vennNode1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8AE7F44A-623F-4CEC-B17E-401BC5B004C3}" type="pres">
      <dgm:prSet presAssocID="{1E13E3B8-1A93-4FCC-9451-5FC258EFF3CF}" presName="ellipse1" presStyleLbl="vennNode1" presStyleIdx="1" presStyleCnt="6"/>
      <dgm:spPr/>
    </dgm:pt>
    <dgm:pt modelId="{B21B83DB-7F39-45FA-A466-CCCAD514A186}" type="pres">
      <dgm:prSet presAssocID="{1E13E3B8-1A93-4FCC-9451-5FC258EFF3CF}" presName="ellipse2" presStyleLbl="vennNode1" presStyleIdx="2" presStyleCnt="6"/>
      <dgm:spPr/>
    </dgm:pt>
    <dgm:pt modelId="{915C1E72-2F1A-4E17-8A8F-B108B3923EB2}" type="pres">
      <dgm:prSet presAssocID="{BA6F1E85-C6D6-4DA5-8600-1DE5444AC024}" presName="childText1_2" presStyleLbl="vennNode1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20362E25-4E9C-4815-B92F-AC7B7F3AB50C}" type="pres">
      <dgm:prSet presAssocID="{BA6F1E85-C6D6-4DA5-8600-1DE5444AC024}" presName="ellipse3" presStyleLbl="vennNode1" presStyleIdx="4" presStyleCnt="6"/>
      <dgm:spPr/>
    </dgm:pt>
    <dgm:pt modelId="{B629D9F2-DADC-4349-8C5C-8AACD6630ABF}" type="pres">
      <dgm:prSet presAssocID="{F6BB47AD-0E8F-4A60-A9CC-9054597A3886}" presName="childText1_3" presStyleLbl="vennNode1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F326AD7C-0922-41C9-9869-0B4F2CF25235}" type="pres">
      <dgm:prSet presAssocID="{0D1807DE-3C3B-4532-823A-BC920440E98F}" presName="parentText1" presStyleLbl="revTx" presStyleIdx="0" presStyleCnt="1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548D660-C67C-4B2E-9BBA-C00CF31F2A27}" type="presOf" srcId="{0D1807DE-3C3B-4532-823A-BC920440E98F}" destId="{5048CCF0-B37C-4CAE-8926-2B328AE0F988}" srcOrd="0" destOrd="0" presId="urn:microsoft.com/office/officeart/2009/3/layout/PhasedProcess"/>
    <dgm:cxn modelId="{F7BB65B2-C1B0-46AE-A532-067B8C113AA0}" type="presOf" srcId="{F6BB47AD-0E8F-4A60-A9CC-9054597A3886}" destId="{B629D9F2-DADC-4349-8C5C-8AACD6630ABF}" srcOrd="0" destOrd="0" presId="urn:microsoft.com/office/officeart/2009/3/layout/PhasedProcess"/>
    <dgm:cxn modelId="{7BF29584-06DF-4F04-A04A-A2E023D3F309}" type="presOf" srcId="{1E13E3B8-1A93-4FCC-9451-5FC258EFF3CF}" destId="{D17CCE5A-2B81-4BF4-9DC9-B670E0F5C7D6}" srcOrd="0" destOrd="0" presId="urn:microsoft.com/office/officeart/2009/3/layout/PhasedProcess"/>
    <dgm:cxn modelId="{9D22528F-FBB3-41C8-A5DD-19F8FABD1844}" srcId="{95444493-8A93-4B56-921C-C0008E912DB3}" destId="{1E13E3B8-1A93-4FCC-9451-5FC258EFF3CF}" srcOrd="0" destOrd="0" parTransId="{5D767FA5-DC0F-4E61-983A-6A13699A9D03}" sibTransId="{9D6EC1B4-0617-4409-93E1-4074120FEA71}"/>
    <dgm:cxn modelId="{6CF98250-FDB4-45DB-A947-0109CB51DE5B}" srcId="{95444493-8A93-4B56-921C-C0008E912DB3}" destId="{BA6F1E85-C6D6-4DA5-8600-1DE5444AC024}" srcOrd="1" destOrd="0" parTransId="{5E8EF8B3-1DD1-493E-B637-F81E83752842}" sibTransId="{0220AB48-9CE3-461C-B1E2-DD169C697801}"/>
    <dgm:cxn modelId="{8601ED22-01DC-4313-B360-81197D691C70}" type="presOf" srcId="{BA6F1E85-C6D6-4DA5-8600-1DE5444AC024}" destId="{915C1E72-2F1A-4E17-8A8F-B108B3923EB2}" srcOrd="0" destOrd="0" presId="urn:microsoft.com/office/officeart/2009/3/layout/PhasedProcess"/>
    <dgm:cxn modelId="{8C1B7C3F-8484-486A-88C6-6D5B28776424}" srcId="{95444493-8A93-4B56-921C-C0008E912DB3}" destId="{F6BB47AD-0E8F-4A60-A9CC-9054597A3886}" srcOrd="2" destOrd="0" parTransId="{991A3B13-20F9-4178-B1E3-5D21B1197D87}" sibTransId="{5B06924E-CC95-4B9D-8D08-720BFBA96E00}"/>
    <dgm:cxn modelId="{B2A45352-60FF-4D7D-8B0D-122162EA23E1}" type="presOf" srcId="{95444493-8A93-4B56-921C-C0008E912DB3}" destId="{F326AD7C-0922-41C9-9869-0B4F2CF25235}" srcOrd="0" destOrd="0" presId="urn:microsoft.com/office/officeart/2009/3/layout/PhasedProcess"/>
    <dgm:cxn modelId="{103D79AC-AF01-4131-8D6C-CCD492418ECB}" srcId="{0D1807DE-3C3B-4532-823A-BC920440E98F}" destId="{95444493-8A93-4B56-921C-C0008E912DB3}" srcOrd="0" destOrd="0" parTransId="{6CE7C2B9-7BCB-4347-AD88-779ED903A949}" sibTransId="{86E34A6B-5B0D-4E90-BF33-C15E858F8633}"/>
    <dgm:cxn modelId="{C4141D8E-C987-4507-A5B0-82C5CE79CD74}" type="presParOf" srcId="{5048CCF0-B37C-4CAE-8926-2B328AE0F988}" destId="{3BFEFCBF-6D43-48F8-93E6-3978CE1AE42A}" srcOrd="0" destOrd="0" presId="urn:microsoft.com/office/officeart/2009/3/layout/PhasedProcess"/>
    <dgm:cxn modelId="{158F6A18-2786-43B0-B4D8-EA353D670257}" type="presParOf" srcId="{5048CCF0-B37C-4CAE-8926-2B328AE0F988}" destId="{DF783305-800B-4D25-A8FB-A221641FF158}" srcOrd="1" destOrd="0" presId="urn:microsoft.com/office/officeart/2009/3/layout/PhasedProcess"/>
    <dgm:cxn modelId="{2D23CD72-F2CD-4416-BB63-A58BFEE0D9DE}" type="presParOf" srcId="{DF783305-800B-4D25-A8FB-A221641FF158}" destId="{D17CCE5A-2B81-4BF4-9DC9-B670E0F5C7D6}" srcOrd="0" destOrd="0" presId="urn:microsoft.com/office/officeart/2009/3/layout/PhasedProcess"/>
    <dgm:cxn modelId="{916E5ED7-3DBB-4ECB-A0F3-29350F066103}" type="presParOf" srcId="{DF783305-800B-4D25-A8FB-A221641FF158}" destId="{8AE7F44A-623F-4CEC-B17E-401BC5B004C3}" srcOrd="1" destOrd="0" presId="urn:microsoft.com/office/officeart/2009/3/layout/PhasedProcess"/>
    <dgm:cxn modelId="{3A27C9F8-99C9-4A39-8F7C-D6434AC50AB6}" type="presParOf" srcId="{DF783305-800B-4D25-A8FB-A221641FF158}" destId="{B21B83DB-7F39-45FA-A466-CCCAD514A186}" srcOrd="2" destOrd="0" presId="urn:microsoft.com/office/officeart/2009/3/layout/PhasedProcess"/>
    <dgm:cxn modelId="{34632C0F-FEE0-484E-94EC-FDEACB870E84}" type="presParOf" srcId="{DF783305-800B-4D25-A8FB-A221641FF158}" destId="{915C1E72-2F1A-4E17-8A8F-B108B3923EB2}" srcOrd="3" destOrd="0" presId="urn:microsoft.com/office/officeart/2009/3/layout/PhasedProcess"/>
    <dgm:cxn modelId="{699BCE1A-52B2-4271-BC09-206477DBE440}" type="presParOf" srcId="{DF783305-800B-4D25-A8FB-A221641FF158}" destId="{20362E25-4E9C-4815-B92F-AC7B7F3AB50C}" srcOrd="4" destOrd="0" presId="urn:microsoft.com/office/officeart/2009/3/layout/PhasedProcess"/>
    <dgm:cxn modelId="{461723D9-89FD-47F9-8B77-BA502233058D}" type="presParOf" srcId="{DF783305-800B-4D25-A8FB-A221641FF158}" destId="{B629D9F2-DADC-4349-8C5C-8AACD6630ABF}" srcOrd="5" destOrd="0" presId="urn:microsoft.com/office/officeart/2009/3/layout/PhasedProcess"/>
    <dgm:cxn modelId="{E69A2BC1-9C9A-4620-B221-E04BAFCD010A}" type="presParOf" srcId="{5048CCF0-B37C-4CAE-8926-2B328AE0F988}" destId="{F326AD7C-0922-41C9-9869-0B4F2CF25235}" srcOrd="2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948611-BDFB-49A9-8125-5F8839C7368F}" type="doc">
      <dgm:prSet loTypeId="urn:microsoft.com/office/officeart/2008/layout/CaptionedPictures#1" loCatId="pictur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999CD8E4-0BE7-48BB-8DB6-FC5DC52DF8FC}">
      <dgm:prSet phldrT="[文本]" custT="1"/>
      <dgm:spPr/>
      <dgm:t>
        <a:bodyPr/>
        <a:lstStyle/>
        <a:p>
          <a:r>
            <a: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rPr>
            <a:t>企业</a:t>
          </a:r>
        </a:p>
      </dgm:t>
    </dgm:pt>
    <dgm:pt modelId="{1A0890C3-7A22-4EE1-A632-C2805BA33D1B}" cxnId="{1C93628A-F1CF-4CA1-995C-5D8FECF4A806}" type="parTrans">
      <dgm:prSet/>
      <dgm:spPr/>
      <dgm:t>
        <a:bodyPr/>
        <a:lstStyle/>
        <a:p>
          <a:endParaRPr lang="zh-CN" altLang="en-US"/>
        </a:p>
      </dgm:t>
    </dgm:pt>
    <dgm:pt modelId="{BDEEFA3F-B4FA-4EC0-9F71-A3ED12CD2A89}" cxnId="{1C93628A-F1CF-4CA1-995C-5D8FECF4A806}" type="sibTrans">
      <dgm:prSet/>
      <dgm:spPr/>
      <dgm:t>
        <a:bodyPr/>
        <a:lstStyle/>
        <a:p>
          <a:endParaRPr lang="zh-CN" altLang="en-US"/>
        </a:p>
      </dgm:t>
    </dgm:pt>
    <dgm:pt modelId="{2F9A98A6-1136-40F5-922E-91605FB9C469}" type="pres">
      <dgm:prSet presAssocID="{EA948611-BDFB-49A9-8125-5F8839C7368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D51F8C8C-551C-4E5B-B0E6-9A78FF8811D9}" type="pres">
      <dgm:prSet presAssocID="{999CD8E4-0BE7-48BB-8DB6-FC5DC52DF8FC}" presName="composite" presStyleCnt="0">
        <dgm:presLayoutVars>
          <dgm:chMax val="1"/>
          <dgm:chPref val="1"/>
        </dgm:presLayoutVars>
      </dgm:prSet>
      <dgm:spPr/>
    </dgm:pt>
    <dgm:pt modelId="{4A6ECA2F-3F77-4448-8823-1E8A07C367C5}" type="pres">
      <dgm:prSet presAssocID="{999CD8E4-0BE7-48BB-8DB6-FC5DC52DF8FC}" presName="Accent" presStyleLbl="trAlignAcc1" presStyleIdx="0" presStyleCnt="1">
        <dgm:presLayoutVars>
          <dgm:chMax val="0"/>
          <dgm:chPref val="0"/>
        </dgm:presLayoutVars>
      </dgm:prSet>
      <dgm:spPr>
        <a:prstGeom prst="roundRect">
          <a:avLst/>
        </a:prstGeom>
        <a:ln w="19050">
          <a:solidFill>
            <a:srgbClr val="0070C0"/>
          </a:solidFill>
        </a:ln>
      </dgm:spPr>
    </dgm:pt>
    <dgm:pt modelId="{641D5E4C-7395-4CA4-B1C1-27FA6C147FE9}" type="pres">
      <dgm:prSet presAssocID="{999CD8E4-0BE7-48BB-8DB6-FC5DC52DF8FC}" presName="Image" presStyleLbl="alignImgPlace1" presStyleIdx="0" presStyleCnt="1">
        <dgm:presLayoutVars>
          <dgm:chMax val="0"/>
          <dgm:chPref val="0"/>
        </dgm:presLayoutVars>
      </dgm:prSet>
      <dgm:spPr>
        <a:prstGeom prst="round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FFC000"/>
          </a:solidFill>
        </a:ln>
      </dgm:spPr>
    </dgm:pt>
    <dgm:pt modelId="{7CD711BD-FC32-4187-840D-A500B044D450}" type="pres">
      <dgm:prSet presAssocID="{999CD8E4-0BE7-48BB-8DB6-FC5DC52DF8FC}" presName="ChildComposite" presStyleCnt="0"/>
      <dgm:spPr/>
    </dgm:pt>
    <dgm:pt modelId="{07F9CE6F-9039-478B-ADFA-F7F84916EC4F}" type="pres">
      <dgm:prSet presAssocID="{999CD8E4-0BE7-48BB-8DB6-FC5DC52DF8F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D55B923-4114-4B75-BFD5-950DE4989C3E}" type="pres">
      <dgm:prSet presAssocID="{999CD8E4-0BE7-48BB-8DB6-FC5DC52DF8FC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BD2FD74-18E6-4538-B440-613634961473}" type="presOf" srcId="{999CD8E4-0BE7-48BB-8DB6-FC5DC52DF8FC}" destId="{1D55B923-4114-4B75-BFD5-950DE4989C3E}" srcOrd="0" destOrd="0" presId="urn:microsoft.com/office/officeart/2008/layout/CaptionedPictures#1"/>
    <dgm:cxn modelId="{1C93628A-F1CF-4CA1-995C-5D8FECF4A806}" srcId="{EA948611-BDFB-49A9-8125-5F8839C7368F}" destId="{999CD8E4-0BE7-48BB-8DB6-FC5DC52DF8FC}" srcOrd="0" destOrd="0" parTransId="{1A0890C3-7A22-4EE1-A632-C2805BA33D1B}" sibTransId="{BDEEFA3F-B4FA-4EC0-9F71-A3ED12CD2A89}"/>
    <dgm:cxn modelId="{A3B40381-79A4-4CFE-AB9C-DF761C7FD59E}" type="presOf" srcId="{EA948611-BDFB-49A9-8125-5F8839C7368F}" destId="{2F9A98A6-1136-40F5-922E-91605FB9C469}" srcOrd="0" destOrd="0" presId="urn:microsoft.com/office/officeart/2008/layout/CaptionedPictures#1"/>
    <dgm:cxn modelId="{5E8CAD54-C4E7-4FB8-A0D3-89F7F367C00C}" type="presParOf" srcId="{2F9A98A6-1136-40F5-922E-91605FB9C469}" destId="{D51F8C8C-551C-4E5B-B0E6-9A78FF8811D9}" srcOrd="0" destOrd="0" presId="urn:microsoft.com/office/officeart/2008/layout/CaptionedPictures#1"/>
    <dgm:cxn modelId="{5D87F9E8-C5D7-4160-B4EA-426CDE3B5428}" type="presParOf" srcId="{D51F8C8C-551C-4E5B-B0E6-9A78FF8811D9}" destId="{4A6ECA2F-3F77-4448-8823-1E8A07C367C5}" srcOrd="0" destOrd="0" presId="urn:microsoft.com/office/officeart/2008/layout/CaptionedPictures#1"/>
    <dgm:cxn modelId="{796098E1-7F32-421B-8137-8E8B6D3A527E}" type="presParOf" srcId="{D51F8C8C-551C-4E5B-B0E6-9A78FF8811D9}" destId="{641D5E4C-7395-4CA4-B1C1-27FA6C147FE9}" srcOrd="1" destOrd="0" presId="urn:microsoft.com/office/officeart/2008/layout/CaptionedPictures#1"/>
    <dgm:cxn modelId="{0C2658D1-C903-4AE8-A789-38D8DBA94C6E}" type="presParOf" srcId="{D51F8C8C-551C-4E5B-B0E6-9A78FF8811D9}" destId="{7CD711BD-FC32-4187-840D-A500B044D450}" srcOrd="2" destOrd="0" presId="urn:microsoft.com/office/officeart/2008/layout/CaptionedPictures#1"/>
    <dgm:cxn modelId="{D35F4C28-8985-4FE3-B15F-004F293D683C}" type="presParOf" srcId="{7CD711BD-FC32-4187-840D-A500B044D450}" destId="{07F9CE6F-9039-478B-ADFA-F7F84916EC4F}" srcOrd="0" destOrd="0" presId="urn:microsoft.com/office/officeart/2008/layout/CaptionedPictures#1"/>
    <dgm:cxn modelId="{4919B15D-FDFB-4476-B5C5-25928A276594}" type="presParOf" srcId="{7CD711BD-FC32-4187-840D-A500B044D450}" destId="{1D55B923-4114-4B75-BFD5-950DE4989C3E}" srcOrd="1" destOrd="0" presId="urn:microsoft.com/office/officeart/2008/layout/CaptionedPictures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0C21AF-1F39-4A1A-B009-436665AE21B5}" type="doc">
      <dgm:prSet loTypeId="urn:microsoft.com/office/officeart/2008/layout/LinedList" loCatId="list" qsTypeId="urn:microsoft.com/office/officeart/2005/8/quickstyle/3d4#1" qsCatId="3D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285871FA-02FF-49CD-97E0-A16B0286E057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企业</a:t>
          </a:r>
          <a:r>
            <a: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&gt;1000</a:t>
          </a:r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种商品</a:t>
          </a:r>
          <a:r>
            <a: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,</a:t>
          </a:r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平均  </a:t>
          </a:r>
          <a:r>
            <a: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&gt;10</a:t>
          </a:r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种</a:t>
          </a:r>
          <a:r>
            <a: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/</a:t>
          </a:r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订单，比如：食品、医药、婴童</a:t>
          </a:r>
        </a:p>
      </dgm:t>
    </dgm:pt>
    <dgm:pt modelId="{C08341CE-4C93-47B4-8693-1C7317A2F8DA}" cxnId="{505E2434-5C6F-4906-A851-8A4FB3F28ADC}" type="parTrans">
      <dgm:prSet/>
      <dgm:spPr/>
      <dgm:t>
        <a:bodyPr/>
        <a:lstStyle/>
        <a:p>
          <a:endParaRPr lang="zh-CN" altLang="en-US" sz="1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1AA29A2-7D16-4D35-8B06-2A56B075E60D}" cxnId="{505E2434-5C6F-4906-A851-8A4FB3F28ADC}" type="sibTrans">
      <dgm:prSet/>
      <dgm:spPr/>
      <dgm:t>
        <a:bodyPr/>
        <a:lstStyle/>
        <a:p>
          <a:endParaRPr lang="zh-CN" altLang="en-US" sz="1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8DC7CDC-95AC-4CC8-B245-6CA57713A4B3}" type="pres">
      <dgm:prSet presAssocID="{4A0C21AF-1F39-4A1A-B009-436665AE21B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9541395E-C81A-49B0-B06A-12CA3B5E0729}" type="pres">
      <dgm:prSet presAssocID="{285871FA-02FF-49CD-97E0-A16B0286E057}" presName="thickLine" presStyleLbl="alignNode1" presStyleIdx="0" presStyleCnt="1"/>
      <dgm:spPr/>
    </dgm:pt>
    <dgm:pt modelId="{F602DCD8-A772-4639-84E7-EA3720586D87}" type="pres">
      <dgm:prSet presAssocID="{285871FA-02FF-49CD-97E0-A16B0286E057}" presName="horz1" presStyleCnt="0"/>
      <dgm:spPr/>
    </dgm:pt>
    <dgm:pt modelId="{5C0322F2-AAFE-43C2-8A35-212C9AE158B1}" type="pres">
      <dgm:prSet presAssocID="{285871FA-02FF-49CD-97E0-A16B0286E057}" presName="tx1" presStyleLbl="revTx" presStyleIdx="0" presStyleCnt="1"/>
      <dgm:spPr/>
      <dgm:t>
        <a:bodyPr/>
        <a:lstStyle/>
        <a:p>
          <a:endParaRPr lang="zh-CN" altLang="en-US"/>
        </a:p>
      </dgm:t>
    </dgm:pt>
    <dgm:pt modelId="{25792104-46C7-42ED-9965-618E630FD6D7}" type="pres">
      <dgm:prSet presAssocID="{285871FA-02FF-49CD-97E0-A16B0286E057}" presName="vert1" presStyleCnt="0"/>
      <dgm:spPr/>
    </dgm:pt>
  </dgm:ptLst>
  <dgm:cxnLst>
    <dgm:cxn modelId="{505E2434-5C6F-4906-A851-8A4FB3F28ADC}" srcId="{4A0C21AF-1F39-4A1A-B009-436665AE21B5}" destId="{285871FA-02FF-49CD-97E0-A16B0286E057}" srcOrd="0" destOrd="0" parTransId="{C08341CE-4C93-47B4-8693-1C7317A2F8DA}" sibTransId="{11AA29A2-7D16-4D35-8B06-2A56B075E60D}"/>
    <dgm:cxn modelId="{FCD76E2C-0F75-4FCE-9B4D-2E79BFF6BA62}" type="presOf" srcId="{285871FA-02FF-49CD-97E0-A16B0286E057}" destId="{5C0322F2-AAFE-43C2-8A35-212C9AE158B1}" srcOrd="0" destOrd="0" presId="urn:microsoft.com/office/officeart/2008/layout/LinedList"/>
    <dgm:cxn modelId="{869F6A89-12C3-4CB8-9FD1-B1C98DFCEC62}" type="presOf" srcId="{4A0C21AF-1F39-4A1A-B009-436665AE21B5}" destId="{D8DC7CDC-95AC-4CC8-B245-6CA57713A4B3}" srcOrd="0" destOrd="0" presId="urn:microsoft.com/office/officeart/2008/layout/LinedList"/>
    <dgm:cxn modelId="{C7A75356-E744-40C9-8FA7-DD5659DA9562}" type="presParOf" srcId="{D8DC7CDC-95AC-4CC8-B245-6CA57713A4B3}" destId="{9541395E-C81A-49B0-B06A-12CA3B5E0729}" srcOrd="0" destOrd="0" presId="urn:microsoft.com/office/officeart/2008/layout/LinedList"/>
    <dgm:cxn modelId="{388D471F-5B1A-413C-9163-D3531E4E09DB}" type="presParOf" srcId="{D8DC7CDC-95AC-4CC8-B245-6CA57713A4B3}" destId="{F602DCD8-A772-4639-84E7-EA3720586D87}" srcOrd="1" destOrd="0" presId="urn:microsoft.com/office/officeart/2008/layout/LinedList"/>
    <dgm:cxn modelId="{B3C1D565-72BA-486E-A900-C82B0484F218}" type="presParOf" srcId="{F602DCD8-A772-4639-84E7-EA3720586D87}" destId="{5C0322F2-AAFE-43C2-8A35-212C9AE158B1}" srcOrd="0" destOrd="0" presId="urn:microsoft.com/office/officeart/2008/layout/LinedList"/>
    <dgm:cxn modelId="{259519F7-096C-44CF-8098-38A54A872913}" type="presParOf" srcId="{F602DCD8-A772-4639-84E7-EA3720586D87}" destId="{25792104-46C7-42ED-9965-618E630FD6D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A0C21AF-1F39-4A1A-B009-436665AE21B5}" type="doc">
      <dgm:prSet loTypeId="urn:microsoft.com/office/officeart/2008/layout/LinedList" loCatId="list" qsTypeId="urn:microsoft.com/office/officeart/2005/8/quickstyle/3d4#2" qsCatId="3D" csTypeId="urn:microsoft.com/office/officeart/2005/8/colors/accent1_2#3" csCatId="accent1" phldr="1"/>
      <dgm:spPr/>
      <dgm:t>
        <a:bodyPr/>
        <a:lstStyle/>
        <a:p>
          <a:endParaRPr lang="zh-CN" altLang="en-US"/>
        </a:p>
      </dgm:t>
    </dgm:pt>
    <dgm:pt modelId="{285871FA-02FF-49CD-97E0-A16B0286E057}">
      <dgm:prSet phldrT="[文本]" custT="1"/>
      <dgm:spPr/>
      <dgm:t>
        <a:bodyPr/>
        <a:lstStyle/>
        <a:p>
          <a:pPr>
            <a:lnSpc>
              <a:spcPct val="100000"/>
            </a:lnSpc>
          </a:pPr>
          <a:r>
            <a: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&gt;50</a:t>
          </a:r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家销售网点，直接导致单子多，比如餐饮配送、酒水、奶制品、化妆品小家电总代等批发类企业、加盟经营为主的企业</a:t>
          </a:r>
        </a:p>
      </dgm:t>
    </dgm:pt>
    <dgm:pt modelId="{C08341CE-4C93-47B4-8693-1C7317A2F8DA}" cxnId="{505E2434-5C6F-4906-A851-8A4FB3F28ADC}" type="parTrans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1AA29A2-7D16-4D35-8B06-2A56B075E60D}" cxnId="{505E2434-5C6F-4906-A851-8A4FB3F28ADC}" type="sibTrans">
      <dgm:prSet/>
      <dgm:spPr/>
      <dgm:t>
        <a:bodyPr/>
        <a:lstStyle/>
        <a:p>
          <a:pPr>
            <a:lnSpc>
              <a:spcPct val="100000"/>
            </a:lnSpc>
          </a:pPr>
          <a:endParaRPr lang="zh-CN" altLang="en-US" sz="24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8DC7CDC-95AC-4CC8-B245-6CA57713A4B3}" type="pres">
      <dgm:prSet presAssocID="{4A0C21AF-1F39-4A1A-B009-436665AE21B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9541395E-C81A-49B0-B06A-12CA3B5E0729}" type="pres">
      <dgm:prSet presAssocID="{285871FA-02FF-49CD-97E0-A16B0286E057}" presName="thickLine" presStyleLbl="alignNode1" presStyleIdx="0" presStyleCnt="1"/>
      <dgm:spPr/>
    </dgm:pt>
    <dgm:pt modelId="{F602DCD8-A772-4639-84E7-EA3720586D87}" type="pres">
      <dgm:prSet presAssocID="{285871FA-02FF-49CD-97E0-A16B0286E057}" presName="horz1" presStyleCnt="0"/>
      <dgm:spPr/>
    </dgm:pt>
    <dgm:pt modelId="{5C0322F2-AAFE-43C2-8A35-212C9AE158B1}" type="pres">
      <dgm:prSet presAssocID="{285871FA-02FF-49CD-97E0-A16B0286E057}" presName="tx1" presStyleLbl="revTx" presStyleIdx="0" presStyleCnt="1"/>
      <dgm:spPr/>
      <dgm:t>
        <a:bodyPr/>
        <a:lstStyle/>
        <a:p>
          <a:endParaRPr lang="zh-CN" altLang="en-US"/>
        </a:p>
      </dgm:t>
    </dgm:pt>
    <dgm:pt modelId="{25792104-46C7-42ED-9965-618E630FD6D7}" type="pres">
      <dgm:prSet presAssocID="{285871FA-02FF-49CD-97E0-A16B0286E057}" presName="vert1" presStyleCnt="0"/>
      <dgm:spPr/>
    </dgm:pt>
  </dgm:ptLst>
  <dgm:cxnLst>
    <dgm:cxn modelId="{505E2434-5C6F-4906-A851-8A4FB3F28ADC}" srcId="{4A0C21AF-1F39-4A1A-B009-436665AE21B5}" destId="{285871FA-02FF-49CD-97E0-A16B0286E057}" srcOrd="0" destOrd="0" parTransId="{C08341CE-4C93-47B4-8693-1C7317A2F8DA}" sibTransId="{11AA29A2-7D16-4D35-8B06-2A56B075E60D}"/>
    <dgm:cxn modelId="{8D8BD80B-2BDF-4DC6-8283-9EC41DC2F9E1}" type="presOf" srcId="{285871FA-02FF-49CD-97E0-A16B0286E057}" destId="{5C0322F2-AAFE-43C2-8A35-212C9AE158B1}" srcOrd="0" destOrd="0" presId="urn:microsoft.com/office/officeart/2008/layout/LinedList"/>
    <dgm:cxn modelId="{8BF29FE7-0D43-4CA9-B45F-0A9B6FBB5F75}" type="presOf" srcId="{4A0C21AF-1F39-4A1A-B009-436665AE21B5}" destId="{D8DC7CDC-95AC-4CC8-B245-6CA57713A4B3}" srcOrd="0" destOrd="0" presId="urn:microsoft.com/office/officeart/2008/layout/LinedList"/>
    <dgm:cxn modelId="{7F36F883-0193-42C1-B349-04181374B0C5}" type="presParOf" srcId="{D8DC7CDC-95AC-4CC8-B245-6CA57713A4B3}" destId="{9541395E-C81A-49B0-B06A-12CA3B5E0729}" srcOrd="0" destOrd="0" presId="urn:microsoft.com/office/officeart/2008/layout/LinedList"/>
    <dgm:cxn modelId="{B560DFFA-DF66-406F-801E-6E1BA93359B3}" type="presParOf" srcId="{D8DC7CDC-95AC-4CC8-B245-6CA57713A4B3}" destId="{F602DCD8-A772-4639-84E7-EA3720586D87}" srcOrd="1" destOrd="0" presId="urn:microsoft.com/office/officeart/2008/layout/LinedList"/>
    <dgm:cxn modelId="{9EC3EBB1-BDF3-457F-BBDA-9C83406A98A1}" type="presParOf" srcId="{F602DCD8-A772-4639-84E7-EA3720586D87}" destId="{5C0322F2-AAFE-43C2-8A35-212C9AE158B1}" srcOrd="0" destOrd="0" presId="urn:microsoft.com/office/officeart/2008/layout/LinedList"/>
    <dgm:cxn modelId="{51D7B72A-4D53-4B94-A8F0-80AE4E1FEA76}" type="presParOf" srcId="{F602DCD8-A772-4639-84E7-EA3720586D87}" destId="{25792104-46C7-42ED-9965-618E630FD6D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A0C21AF-1F39-4A1A-B009-436665AE21B5}" type="doc">
      <dgm:prSet loTypeId="urn:microsoft.com/office/officeart/2008/layout/LinedList" loCatId="list" qsTypeId="urn:microsoft.com/office/officeart/2005/8/quickstyle/3d4#3" qsCatId="3D" csTypeId="urn:microsoft.com/office/officeart/2005/8/colors/accent1_2#4" csCatId="accent1" phldr="1"/>
      <dgm:spPr/>
      <dgm:t>
        <a:bodyPr/>
        <a:lstStyle/>
        <a:p>
          <a:endParaRPr lang="zh-CN" altLang="en-US"/>
        </a:p>
      </dgm:t>
    </dgm:pt>
    <dgm:pt modelId="{285871FA-02FF-49CD-97E0-A16B0286E057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商品不多</a:t>
          </a:r>
          <a:r>
            <a: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,</a:t>
          </a:r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但是客户一天多次下单，  </a:t>
          </a:r>
          <a:r>
            <a: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&gt;50</a:t>
          </a:r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单</a:t>
          </a:r>
          <a:r>
            <a: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/</a:t>
          </a:r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天，比如：奶粉乳品</a:t>
          </a:r>
        </a:p>
      </dgm:t>
    </dgm:pt>
    <dgm:pt modelId="{C08341CE-4C93-47B4-8693-1C7317A2F8DA}" cxnId="{505E2434-5C6F-4906-A851-8A4FB3F28ADC}" type="parTrans">
      <dgm:prSet/>
      <dgm:spPr/>
      <dgm:t>
        <a:bodyPr/>
        <a:lstStyle/>
        <a:p>
          <a:endParaRPr lang="zh-CN" altLang="en-US" sz="1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1AA29A2-7D16-4D35-8B06-2A56B075E60D}" cxnId="{505E2434-5C6F-4906-A851-8A4FB3F28ADC}" type="sibTrans">
      <dgm:prSet/>
      <dgm:spPr/>
      <dgm:t>
        <a:bodyPr/>
        <a:lstStyle/>
        <a:p>
          <a:endParaRPr lang="zh-CN" altLang="en-US" sz="1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8DC7CDC-95AC-4CC8-B245-6CA57713A4B3}" type="pres">
      <dgm:prSet presAssocID="{4A0C21AF-1F39-4A1A-B009-436665AE21B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9541395E-C81A-49B0-B06A-12CA3B5E0729}" type="pres">
      <dgm:prSet presAssocID="{285871FA-02FF-49CD-97E0-A16B0286E057}" presName="thickLine" presStyleLbl="alignNode1" presStyleIdx="0" presStyleCnt="1"/>
      <dgm:spPr/>
    </dgm:pt>
    <dgm:pt modelId="{F602DCD8-A772-4639-84E7-EA3720586D87}" type="pres">
      <dgm:prSet presAssocID="{285871FA-02FF-49CD-97E0-A16B0286E057}" presName="horz1" presStyleCnt="0"/>
      <dgm:spPr/>
    </dgm:pt>
    <dgm:pt modelId="{5C0322F2-AAFE-43C2-8A35-212C9AE158B1}" type="pres">
      <dgm:prSet presAssocID="{285871FA-02FF-49CD-97E0-A16B0286E057}" presName="tx1" presStyleLbl="revTx" presStyleIdx="0" presStyleCnt="1"/>
      <dgm:spPr/>
      <dgm:t>
        <a:bodyPr/>
        <a:lstStyle/>
        <a:p>
          <a:endParaRPr lang="zh-CN" altLang="en-US"/>
        </a:p>
      </dgm:t>
    </dgm:pt>
    <dgm:pt modelId="{25792104-46C7-42ED-9965-618E630FD6D7}" type="pres">
      <dgm:prSet presAssocID="{285871FA-02FF-49CD-97E0-A16B0286E057}" presName="vert1" presStyleCnt="0"/>
      <dgm:spPr/>
    </dgm:pt>
  </dgm:ptLst>
  <dgm:cxnLst>
    <dgm:cxn modelId="{76F7081E-EB27-492B-9CAB-2FEB329737C1}" type="presOf" srcId="{4A0C21AF-1F39-4A1A-B009-436665AE21B5}" destId="{D8DC7CDC-95AC-4CC8-B245-6CA57713A4B3}" srcOrd="0" destOrd="0" presId="urn:microsoft.com/office/officeart/2008/layout/LinedList"/>
    <dgm:cxn modelId="{505E2434-5C6F-4906-A851-8A4FB3F28ADC}" srcId="{4A0C21AF-1F39-4A1A-B009-436665AE21B5}" destId="{285871FA-02FF-49CD-97E0-A16B0286E057}" srcOrd="0" destOrd="0" parTransId="{C08341CE-4C93-47B4-8693-1C7317A2F8DA}" sibTransId="{11AA29A2-7D16-4D35-8B06-2A56B075E60D}"/>
    <dgm:cxn modelId="{AE5C849B-157C-4753-A2BF-AF2B81C41849}" type="presOf" srcId="{285871FA-02FF-49CD-97E0-A16B0286E057}" destId="{5C0322F2-AAFE-43C2-8A35-212C9AE158B1}" srcOrd="0" destOrd="0" presId="urn:microsoft.com/office/officeart/2008/layout/LinedList"/>
    <dgm:cxn modelId="{0DF48431-92EB-4F57-B4AA-649A2B743828}" type="presParOf" srcId="{D8DC7CDC-95AC-4CC8-B245-6CA57713A4B3}" destId="{9541395E-C81A-49B0-B06A-12CA3B5E0729}" srcOrd="0" destOrd="0" presId="urn:microsoft.com/office/officeart/2008/layout/LinedList"/>
    <dgm:cxn modelId="{33C23239-B133-4AAB-84B2-1E085E645556}" type="presParOf" srcId="{D8DC7CDC-95AC-4CC8-B245-6CA57713A4B3}" destId="{F602DCD8-A772-4639-84E7-EA3720586D87}" srcOrd="1" destOrd="0" presId="urn:microsoft.com/office/officeart/2008/layout/LinedList"/>
    <dgm:cxn modelId="{99C7EEC4-52E9-449B-BF25-F5AE09DBB3B9}" type="presParOf" srcId="{F602DCD8-A772-4639-84E7-EA3720586D87}" destId="{5C0322F2-AAFE-43C2-8A35-212C9AE158B1}" srcOrd="0" destOrd="0" presId="urn:microsoft.com/office/officeart/2008/layout/LinedList"/>
    <dgm:cxn modelId="{4F67A6D3-5B23-491A-80FD-5821CEE90756}" type="presParOf" srcId="{F602DCD8-A772-4639-84E7-EA3720586D87}" destId="{25792104-46C7-42ED-9965-618E630FD6D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CC76F-A5BD-48F1-AF39-DDE9F15ABE72}">
      <dsp:nvSpPr>
        <dsp:cNvPr id="0" name=""/>
        <dsp:cNvSpPr/>
      </dsp:nvSpPr>
      <dsp:spPr>
        <a:xfrm>
          <a:off x="1529" y="47480"/>
          <a:ext cx="800600" cy="8006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0282F5-0E39-435C-B104-E584509EAF5E}">
      <dsp:nvSpPr>
        <dsp:cNvPr id="0" name=""/>
        <dsp:cNvSpPr/>
      </dsp:nvSpPr>
      <dsp:spPr>
        <a:xfrm>
          <a:off x="81589" y="127540"/>
          <a:ext cx="640480" cy="640480"/>
        </a:xfrm>
        <a:prstGeom prst="chord">
          <a:avLst>
            <a:gd name="adj1" fmla="val 1168272"/>
            <a:gd name="adj2" fmla="val 963172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807181-20A1-4D24-B715-CBD6677DBF05}">
      <dsp:nvSpPr>
        <dsp:cNvPr id="0" name=""/>
        <dsp:cNvSpPr/>
      </dsp:nvSpPr>
      <dsp:spPr>
        <a:xfrm>
          <a:off x="968921" y="848080"/>
          <a:ext cx="2368442" cy="3369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①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每个业务员需要拜访的客户路线规划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②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具体到每一天需要拜访的客户计划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③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设置拜访管控要求：必有签到、签到范围、拜访拍照</a:t>
          </a:r>
        </a:p>
      </dsp:txBody>
      <dsp:txXfrm>
        <a:off x="968921" y="848080"/>
        <a:ext cx="2368442" cy="3369193"/>
      </dsp:txXfrm>
    </dsp:sp>
    <dsp:sp modelId="{F64477E2-F88F-45ED-AF7F-408D6ACF278A}">
      <dsp:nvSpPr>
        <dsp:cNvPr id="0" name=""/>
        <dsp:cNvSpPr/>
      </dsp:nvSpPr>
      <dsp:spPr>
        <a:xfrm>
          <a:off x="968921" y="47480"/>
          <a:ext cx="2368442" cy="800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计划</a:t>
          </a:r>
        </a:p>
      </dsp:txBody>
      <dsp:txXfrm>
        <a:off x="968921" y="47480"/>
        <a:ext cx="2368442" cy="800600"/>
      </dsp:txXfrm>
    </dsp:sp>
    <dsp:sp modelId="{A9985155-5997-40DE-BCF8-A9D52F82D373}">
      <dsp:nvSpPr>
        <dsp:cNvPr id="0" name=""/>
        <dsp:cNvSpPr/>
      </dsp:nvSpPr>
      <dsp:spPr>
        <a:xfrm>
          <a:off x="3504156" y="47480"/>
          <a:ext cx="800600" cy="8006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6CB486-C718-48EA-A96C-AFE5028C6705}">
      <dsp:nvSpPr>
        <dsp:cNvPr id="0" name=""/>
        <dsp:cNvSpPr/>
      </dsp:nvSpPr>
      <dsp:spPr>
        <a:xfrm>
          <a:off x="3584216" y="127540"/>
          <a:ext cx="640480" cy="640480"/>
        </a:xfrm>
        <a:prstGeom prst="chord">
          <a:avLst>
            <a:gd name="adj1" fmla="val 20431728"/>
            <a:gd name="adj2" fmla="val 11968272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439152-9B67-4EC5-8315-A6D50C6761A0}">
      <dsp:nvSpPr>
        <dsp:cNvPr id="0" name=""/>
        <dsp:cNvSpPr/>
      </dsp:nvSpPr>
      <dsp:spPr>
        <a:xfrm>
          <a:off x="4471548" y="848080"/>
          <a:ext cx="2368442" cy="3369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①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业务员签到根据定位快速匹配客户或扫描签到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②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签到后方便快捷的拜访拍照、拜访总结、下单操作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③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拜访过程中可实时查看计划的执行情况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471548" y="848080"/>
        <a:ext cx="2368442" cy="3369193"/>
      </dsp:txXfrm>
    </dsp:sp>
    <dsp:sp modelId="{03D732F4-B8B8-472C-AE7C-DC52A82768C7}">
      <dsp:nvSpPr>
        <dsp:cNvPr id="0" name=""/>
        <dsp:cNvSpPr/>
      </dsp:nvSpPr>
      <dsp:spPr>
        <a:xfrm>
          <a:off x="4471548" y="47480"/>
          <a:ext cx="2368442" cy="800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执行</a:t>
          </a:r>
        </a:p>
      </dsp:txBody>
      <dsp:txXfrm>
        <a:off x="4471548" y="47480"/>
        <a:ext cx="2368442" cy="800600"/>
      </dsp:txXfrm>
    </dsp:sp>
    <dsp:sp modelId="{B1FADE19-82CF-4032-A1A4-04A5AECD923B}">
      <dsp:nvSpPr>
        <dsp:cNvPr id="0" name=""/>
        <dsp:cNvSpPr/>
      </dsp:nvSpPr>
      <dsp:spPr>
        <a:xfrm>
          <a:off x="7006782" y="0"/>
          <a:ext cx="800600" cy="8006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DEDF13-F8C6-4913-9C6D-CD5436B40A38}">
      <dsp:nvSpPr>
        <dsp:cNvPr id="0" name=""/>
        <dsp:cNvSpPr/>
      </dsp:nvSpPr>
      <dsp:spPr>
        <a:xfrm>
          <a:off x="7086842" y="80060"/>
          <a:ext cx="640480" cy="640480"/>
        </a:xfrm>
        <a:prstGeom prst="chord">
          <a:avLst>
            <a:gd name="adj1" fmla="val 16200000"/>
            <a:gd name="adj2" fmla="val 1620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D58098-3F19-486F-ABC9-121D4FA617B7}">
      <dsp:nvSpPr>
        <dsp:cNvPr id="0" name=""/>
        <dsp:cNvSpPr/>
      </dsp:nvSpPr>
      <dsp:spPr>
        <a:xfrm>
          <a:off x="7824809" y="805030"/>
          <a:ext cx="2667174" cy="3559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①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管理人员实时掌握业务员计划达成情况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②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实时查看业务员的拜访轨迹，即时定位业务员工作状态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③ </a:t>
          </a:r>
          <a:r>
            <a:rPr lang="zh-CN" alt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报表分析业务员拜访达成、成交达成、平均拜访量、客户拜访频率等</a:t>
          </a:r>
        </a:p>
      </dsp:txBody>
      <dsp:txXfrm>
        <a:off x="7824809" y="805030"/>
        <a:ext cx="2667174" cy="3559114"/>
      </dsp:txXfrm>
    </dsp:sp>
    <dsp:sp modelId="{0E838842-98DA-40DE-9EC5-511CF97DE2F9}">
      <dsp:nvSpPr>
        <dsp:cNvPr id="0" name=""/>
        <dsp:cNvSpPr/>
      </dsp:nvSpPr>
      <dsp:spPr>
        <a:xfrm>
          <a:off x="7974174" y="0"/>
          <a:ext cx="2368442" cy="800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监管</a:t>
          </a:r>
        </a:p>
      </dsp:txBody>
      <dsp:txXfrm>
        <a:off x="7974174" y="0"/>
        <a:ext cx="2368442" cy="8006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1395E-C81A-49B0-B06A-12CA3B5E0729}">
      <dsp:nvSpPr>
        <dsp:cNvPr id="0" name=""/>
        <dsp:cNvSpPr/>
      </dsp:nvSpPr>
      <dsp:spPr>
        <a:xfrm>
          <a:off x="0" y="414"/>
          <a:ext cx="6240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322F2-AAFE-43C2-8A35-212C9AE158B1}">
      <dsp:nvSpPr>
        <dsp:cNvPr id="0" name=""/>
        <dsp:cNvSpPr/>
      </dsp:nvSpPr>
      <dsp:spPr>
        <a:xfrm>
          <a:off x="0" y="414"/>
          <a:ext cx="6240000" cy="848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当天下单，当天生产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/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采购，当天配送，比如餐饮配送加盟店</a:t>
          </a:r>
          <a:endParaRPr lang="en-US" altLang="zh-CN" sz="16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有危机意识的企业，担心配送不及时，终端断货</a:t>
          </a:r>
        </a:p>
      </dsp:txBody>
      <dsp:txXfrm>
        <a:off x="0" y="414"/>
        <a:ext cx="6240000" cy="84807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5E15E6-AE9F-4C1F-A8CD-92E0353BDF95}">
      <dsp:nvSpPr>
        <dsp:cNvPr id="0" name=""/>
        <dsp:cNvSpPr/>
      </dsp:nvSpPr>
      <dsp:spPr>
        <a:xfrm>
          <a:off x="819450" y="159640"/>
          <a:ext cx="2759315" cy="8622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05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华文楷体" panose="02010600040101010101" pitchFamily="2" charset="-122"/>
              <a:ea typeface="华文楷体" panose="02010600040101010101" pitchFamily="2" charset="-122"/>
            </a:rPr>
            <a:t>支持先款后货、先货后款多种业务方式</a:t>
          </a:r>
        </a:p>
      </dsp:txBody>
      <dsp:txXfrm>
        <a:off x="819450" y="159640"/>
        <a:ext cx="2759315" cy="862286"/>
      </dsp:txXfrm>
    </dsp:sp>
    <dsp:sp modelId="{35BF7EA8-D848-4476-B652-24B1C1459EAA}">
      <dsp:nvSpPr>
        <dsp:cNvPr id="0" name=""/>
        <dsp:cNvSpPr/>
      </dsp:nvSpPr>
      <dsp:spPr>
        <a:xfrm>
          <a:off x="704478" y="35088"/>
          <a:ext cx="603600" cy="9054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3D45472-8E0B-415C-9C4A-51ABE2D51179}">
      <dsp:nvSpPr>
        <dsp:cNvPr id="0" name=""/>
        <dsp:cNvSpPr/>
      </dsp:nvSpPr>
      <dsp:spPr>
        <a:xfrm>
          <a:off x="3814425" y="159640"/>
          <a:ext cx="2759315" cy="8622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05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华文楷体" panose="02010600040101010101" pitchFamily="2" charset="-122"/>
              <a:ea typeface="华文楷体" panose="02010600040101010101" pitchFamily="2" charset="-122"/>
            </a:rPr>
            <a:t>订单全程实时同步，避免漏单错单</a:t>
          </a:r>
        </a:p>
      </dsp:txBody>
      <dsp:txXfrm>
        <a:off x="3814425" y="159640"/>
        <a:ext cx="2759315" cy="862286"/>
      </dsp:txXfrm>
    </dsp:sp>
    <dsp:sp modelId="{71FE7EBE-02CB-4247-AFF4-032F081E1DB1}">
      <dsp:nvSpPr>
        <dsp:cNvPr id="0" name=""/>
        <dsp:cNvSpPr/>
      </dsp:nvSpPr>
      <dsp:spPr>
        <a:xfrm>
          <a:off x="3699453" y="35088"/>
          <a:ext cx="603600" cy="9054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21B997-5E17-40DC-9B9A-50D821D22EE1}">
      <dsp:nvSpPr>
        <dsp:cNvPr id="0" name=""/>
        <dsp:cNvSpPr/>
      </dsp:nvSpPr>
      <dsp:spPr>
        <a:xfrm>
          <a:off x="6809400" y="159640"/>
          <a:ext cx="2759315" cy="8622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05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华文楷体" panose="02010600040101010101" pitchFamily="2" charset="-122"/>
              <a:ea typeface="华文楷体" panose="02010600040101010101" pitchFamily="2" charset="-122"/>
            </a:rPr>
            <a:t>灵活的订货端库存管控配置</a:t>
          </a:r>
        </a:p>
      </dsp:txBody>
      <dsp:txXfrm>
        <a:off x="6809400" y="159640"/>
        <a:ext cx="2759315" cy="862286"/>
      </dsp:txXfrm>
    </dsp:sp>
    <dsp:sp modelId="{8EE93BA9-33DF-4E3E-91EC-DAF1DCC938A3}">
      <dsp:nvSpPr>
        <dsp:cNvPr id="0" name=""/>
        <dsp:cNvSpPr/>
      </dsp:nvSpPr>
      <dsp:spPr>
        <a:xfrm>
          <a:off x="6694428" y="35088"/>
          <a:ext cx="603600" cy="9054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8F0D120-E48E-4FF3-8BFD-9D07AB8A75D3}">
      <dsp:nvSpPr>
        <dsp:cNvPr id="0" name=""/>
        <dsp:cNvSpPr/>
      </dsp:nvSpPr>
      <dsp:spPr>
        <a:xfrm>
          <a:off x="819450" y="1245163"/>
          <a:ext cx="2759315" cy="8622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05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华文楷体" panose="02010600040101010101" pitchFamily="2" charset="-122"/>
              <a:ea typeface="华文楷体" panose="02010600040101010101" pitchFamily="2" charset="-122"/>
            </a:rPr>
            <a:t>便捷的订单交期确认</a:t>
          </a:r>
        </a:p>
      </dsp:txBody>
      <dsp:txXfrm>
        <a:off x="819450" y="1245163"/>
        <a:ext cx="2759315" cy="862286"/>
      </dsp:txXfrm>
    </dsp:sp>
    <dsp:sp modelId="{F84D0E6C-6A3E-45E6-A801-BC0D9748D67B}">
      <dsp:nvSpPr>
        <dsp:cNvPr id="0" name=""/>
        <dsp:cNvSpPr/>
      </dsp:nvSpPr>
      <dsp:spPr>
        <a:xfrm>
          <a:off x="704478" y="1120610"/>
          <a:ext cx="603600" cy="9054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0B2281-2452-4C65-8B2C-2370795A7AD4}">
      <dsp:nvSpPr>
        <dsp:cNvPr id="0" name=""/>
        <dsp:cNvSpPr/>
      </dsp:nvSpPr>
      <dsp:spPr>
        <a:xfrm>
          <a:off x="3814425" y="1245163"/>
          <a:ext cx="2759315" cy="8622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05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华文楷体" panose="02010600040101010101" pitchFamily="2" charset="-122"/>
              <a:ea typeface="华文楷体" panose="02010600040101010101" pitchFamily="2" charset="-122"/>
            </a:rPr>
            <a:t>支持微信支付宝线上支付</a:t>
          </a:r>
        </a:p>
      </dsp:txBody>
      <dsp:txXfrm>
        <a:off x="3814425" y="1245163"/>
        <a:ext cx="2759315" cy="862286"/>
      </dsp:txXfrm>
    </dsp:sp>
    <dsp:sp modelId="{A9644CC7-6941-4755-9866-CACDDBC1D79A}">
      <dsp:nvSpPr>
        <dsp:cNvPr id="0" name=""/>
        <dsp:cNvSpPr/>
      </dsp:nvSpPr>
      <dsp:spPr>
        <a:xfrm>
          <a:off x="3699453" y="1120610"/>
          <a:ext cx="603600" cy="9054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FA3B7F-B1D2-4B89-9C4C-2ED5DD577210}">
      <dsp:nvSpPr>
        <dsp:cNvPr id="0" name=""/>
        <dsp:cNvSpPr/>
      </dsp:nvSpPr>
      <dsp:spPr>
        <a:xfrm>
          <a:off x="6809400" y="1245163"/>
          <a:ext cx="2759315" cy="8622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05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华文楷体" panose="02010600040101010101" pitchFamily="2" charset="-122"/>
              <a:ea typeface="华文楷体" panose="02010600040101010101" pitchFamily="2" charset="-122"/>
            </a:rPr>
            <a:t>订货端在线查询信用余额，轻松掌控资金状况</a:t>
          </a:r>
        </a:p>
      </dsp:txBody>
      <dsp:txXfrm>
        <a:off x="6809400" y="1245163"/>
        <a:ext cx="2759315" cy="862286"/>
      </dsp:txXfrm>
    </dsp:sp>
    <dsp:sp modelId="{0613923F-5864-4BE2-A3EB-9F74861C3653}">
      <dsp:nvSpPr>
        <dsp:cNvPr id="0" name=""/>
        <dsp:cNvSpPr/>
      </dsp:nvSpPr>
      <dsp:spPr>
        <a:xfrm>
          <a:off x="6694428" y="1120610"/>
          <a:ext cx="603600" cy="9054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15F7E91-895D-44DD-83A2-9F4D8EA32087}">
      <dsp:nvSpPr>
        <dsp:cNvPr id="0" name=""/>
        <dsp:cNvSpPr/>
      </dsp:nvSpPr>
      <dsp:spPr>
        <a:xfrm>
          <a:off x="819450" y="2330685"/>
          <a:ext cx="2759315" cy="8622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05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华文楷体" panose="02010600040101010101" pitchFamily="2" charset="-122"/>
              <a:ea typeface="华文楷体" panose="02010600040101010101" pitchFamily="2" charset="-122"/>
            </a:rPr>
            <a:t>支持订货端查看物流信息</a:t>
          </a:r>
        </a:p>
      </dsp:txBody>
      <dsp:txXfrm>
        <a:off x="819450" y="2330685"/>
        <a:ext cx="2759315" cy="862286"/>
      </dsp:txXfrm>
    </dsp:sp>
    <dsp:sp modelId="{A065AA07-2A7C-441F-928D-1CE7F607B892}">
      <dsp:nvSpPr>
        <dsp:cNvPr id="0" name=""/>
        <dsp:cNvSpPr/>
      </dsp:nvSpPr>
      <dsp:spPr>
        <a:xfrm>
          <a:off x="704478" y="2206133"/>
          <a:ext cx="603600" cy="9054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CCBFDA-AE1D-4075-A967-21EEC40888E3}">
      <dsp:nvSpPr>
        <dsp:cNvPr id="0" name=""/>
        <dsp:cNvSpPr/>
      </dsp:nvSpPr>
      <dsp:spPr>
        <a:xfrm>
          <a:off x="3814425" y="2330685"/>
          <a:ext cx="2759315" cy="8622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05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华文楷体" panose="02010600040101010101" pitchFamily="2" charset="-122"/>
              <a:ea typeface="华文楷体" panose="02010600040101010101" pitchFamily="2" charset="-122"/>
            </a:rPr>
            <a:t>满足同一个经销商多人下单的子账号管理</a:t>
          </a:r>
        </a:p>
      </dsp:txBody>
      <dsp:txXfrm>
        <a:off x="3814425" y="2330685"/>
        <a:ext cx="2759315" cy="862286"/>
      </dsp:txXfrm>
    </dsp:sp>
    <dsp:sp modelId="{AD963016-3C45-4081-AF1C-ECFACE98363A}">
      <dsp:nvSpPr>
        <dsp:cNvPr id="0" name=""/>
        <dsp:cNvSpPr/>
      </dsp:nvSpPr>
      <dsp:spPr>
        <a:xfrm>
          <a:off x="3699453" y="2206133"/>
          <a:ext cx="603600" cy="9054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DB70FD-A960-4FF3-AF3A-5F9C4DC49A55}">
      <dsp:nvSpPr>
        <dsp:cNvPr id="0" name=""/>
        <dsp:cNvSpPr/>
      </dsp:nvSpPr>
      <dsp:spPr>
        <a:xfrm>
          <a:off x="6809400" y="2330685"/>
          <a:ext cx="2759315" cy="8622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05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华文楷体" panose="02010600040101010101" pitchFamily="2" charset="-122"/>
              <a:ea typeface="华文楷体" panose="02010600040101010101" pitchFamily="2" charset="-122"/>
            </a:rPr>
            <a:t>支持商品按照不同计量单位定价</a:t>
          </a:r>
        </a:p>
      </dsp:txBody>
      <dsp:txXfrm>
        <a:off x="6809400" y="2330685"/>
        <a:ext cx="2759315" cy="862286"/>
      </dsp:txXfrm>
    </dsp:sp>
    <dsp:sp modelId="{1A8064DB-B290-4513-984C-97974D365647}">
      <dsp:nvSpPr>
        <dsp:cNvPr id="0" name=""/>
        <dsp:cNvSpPr/>
      </dsp:nvSpPr>
      <dsp:spPr>
        <a:xfrm>
          <a:off x="6694428" y="2206133"/>
          <a:ext cx="603600" cy="9054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38BCE77-5BF0-488F-9DF5-25C23FA5035E}">
      <dsp:nvSpPr>
        <dsp:cNvPr id="0" name=""/>
        <dsp:cNvSpPr/>
      </dsp:nvSpPr>
      <dsp:spPr>
        <a:xfrm>
          <a:off x="819450" y="3416208"/>
          <a:ext cx="2759315" cy="8622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05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华文楷体" panose="02010600040101010101" pitchFamily="2" charset="-122"/>
              <a:ea typeface="华文楷体" panose="02010600040101010101" pitchFamily="2" charset="-122"/>
            </a:rPr>
            <a:t>开放注册，帮助企业拓展市场</a:t>
          </a:r>
        </a:p>
      </dsp:txBody>
      <dsp:txXfrm>
        <a:off x="819450" y="3416208"/>
        <a:ext cx="2759315" cy="862286"/>
      </dsp:txXfrm>
    </dsp:sp>
    <dsp:sp modelId="{60073B2F-B982-4CD1-B872-FF2C302B0E0B}">
      <dsp:nvSpPr>
        <dsp:cNvPr id="0" name=""/>
        <dsp:cNvSpPr/>
      </dsp:nvSpPr>
      <dsp:spPr>
        <a:xfrm>
          <a:off x="704478" y="3291656"/>
          <a:ext cx="603600" cy="90540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2A9A28-5127-4A77-A07A-07CA5491273E}">
      <dsp:nvSpPr>
        <dsp:cNvPr id="0" name=""/>
        <dsp:cNvSpPr/>
      </dsp:nvSpPr>
      <dsp:spPr>
        <a:xfrm>
          <a:off x="3814425" y="3416208"/>
          <a:ext cx="2759315" cy="8622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05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华文楷体" panose="02010600040101010101" pitchFamily="2" charset="-122"/>
              <a:ea typeface="华文楷体" panose="02010600040101010101" pitchFamily="2" charset="-122"/>
            </a:rPr>
            <a:t>整单、单品促销促进企业销售额</a:t>
          </a:r>
        </a:p>
      </dsp:txBody>
      <dsp:txXfrm>
        <a:off x="3814425" y="3416208"/>
        <a:ext cx="2759315" cy="862286"/>
      </dsp:txXfrm>
    </dsp:sp>
    <dsp:sp modelId="{EDAAF9FB-1858-4B87-A3BE-7FF0A282468F}">
      <dsp:nvSpPr>
        <dsp:cNvPr id="0" name=""/>
        <dsp:cNvSpPr/>
      </dsp:nvSpPr>
      <dsp:spPr>
        <a:xfrm>
          <a:off x="3699453" y="3291656"/>
          <a:ext cx="603600" cy="90540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A75A04-83B7-4B74-A659-02A7EF4286A1}">
      <dsp:nvSpPr>
        <dsp:cNvPr id="0" name=""/>
        <dsp:cNvSpPr/>
      </dsp:nvSpPr>
      <dsp:spPr>
        <a:xfrm>
          <a:off x="6809400" y="3416208"/>
          <a:ext cx="2759315" cy="86228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055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>
              <a:latin typeface="华文楷体" panose="02010600040101010101" pitchFamily="2" charset="-122"/>
              <a:ea typeface="华文楷体" panose="02010600040101010101" pitchFamily="2" charset="-122"/>
            </a:rPr>
            <a:t>经销商在订货端自助查询对账</a:t>
          </a:r>
        </a:p>
      </dsp:txBody>
      <dsp:txXfrm>
        <a:off x="6809400" y="3416208"/>
        <a:ext cx="2759315" cy="862286"/>
      </dsp:txXfrm>
    </dsp:sp>
    <dsp:sp modelId="{B4CA1E47-B00D-473C-BEC1-000BEE4714BD}">
      <dsp:nvSpPr>
        <dsp:cNvPr id="0" name=""/>
        <dsp:cNvSpPr/>
      </dsp:nvSpPr>
      <dsp:spPr>
        <a:xfrm>
          <a:off x="6694428" y="3291656"/>
          <a:ext cx="603600" cy="90540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FD8A1F-B5F9-4D01-984E-065CCAB92C87}">
      <dsp:nvSpPr>
        <dsp:cNvPr id="0" name=""/>
        <dsp:cNvSpPr/>
      </dsp:nvSpPr>
      <dsp:spPr>
        <a:xfrm rot="5400000">
          <a:off x="1859851" y="486218"/>
          <a:ext cx="1221497" cy="106270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latin typeface="楷体" panose="02010609060101010101" pitchFamily="49" charset="-122"/>
              <a:ea typeface="楷体" panose="02010609060101010101" pitchFamily="49" charset="-122"/>
            </a:rPr>
            <a:t>店铺运营</a:t>
          </a:r>
        </a:p>
      </dsp:txBody>
      <dsp:txXfrm rot="-5400000">
        <a:off x="2104852" y="597171"/>
        <a:ext cx="731494" cy="840797"/>
      </dsp:txXfrm>
    </dsp:sp>
    <dsp:sp modelId="{9C450164-05C2-44CA-9037-E0A6E7E39DF1}">
      <dsp:nvSpPr>
        <dsp:cNvPr id="0" name=""/>
        <dsp:cNvSpPr/>
      </dsp:nvSpPr>
      <dsp:spPr>
        <a:xfrm>
          <a:off x="3034199" y="651120"/>
          <a:ext cx="1363190" cy="732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0DC7B8-8EE5-4305-AEA6-907F2021E88D}">
      <dsp:nvSpPr>
        <dsp:cNvPr id="0" name=""/>
        <dsp:cNvSpPr/>
      </dsp:nvSpPr>
      <dsp:spPr>
        <a:xfrm rot="5400000">
          <a:off x="712132" y="486218"/>
          <a:ext cx="1221497" cy="106270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000" kern="1200"/>
        </a:p>
      </dsp:txBody>
      <dsp:txXfrm rot="-5400000">
        <a:off x="957133" y="597171"/>
        <a:ext cx="731494" cy="840797"/>
      </dsp:txXfrm>
    </dsp:sp>
    <dsp:sp modelId="{CB103F74-920E-4BF3-9CDC-6496CAE5D3C7}">
      <dsp:nvSpPr>
        <dsp:cNvPr id="0" name=""/>
        <dsp:cNvSpPr/>
      </dsp:nvSpPr>
      <dsp:spPr>
        <a:xfrm rot="5400000">
          <a:off x="1283793" y="1523025"/>
          <a:ext cx="1221497" cy="106270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latin typeface="楷体" panose="02010609060101010101" pitchFamily="49" charset="-122"/>
              <a:ea typeface="楷体" panose="02010609060101010101" pitchFamily="49" charset="-122"/>
            </a:rPr>
            <a:t>商品设置</a:t>
          </a:r>
        </a:p>
      </dsp:txBody>
      <dsp:txXfrm rot="-5400000">
        <a:off x="1528794" y="1633978"/>
        <a:ext cx="731494" cy="840797"/>
      </dsp:txXfrm>
    </dsp:sp>
    <dsp:sp modelId="{207B7E26-A1F0-4E30-8B4E-0D59287E7772}">
      <dsp:nvSpPr>
        <dsp:cNvPr id="0" name=""/>
        <dsp:cNvSpPr/>
      </dsp:nvSpPr>
      <dsp:spPr>
        <a:xfrm>
          <a:off x="247432" y="643356"/>
          <a:ext cx="1319217" cy="732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22D039-C152-4F5D-A994-4ED4F36676A0}">
      <dsp:nvSpPr>
        <dsp:cNvPr id="0" name=""/>
        <dsp:cNvSpPr/>
      </dsp:nvSpPr>
      <dsp:spPr>
        <a:xfrm rot="5400000">
          <a:off x="2431512" y="1523025"/>
          <a:ext cx="1221497" cy="106270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000" kern="1200"/>
        </a:p>
      </dsp:txBody>
      <dsp:txXfrm rot="-5400000">
        <a:off x="2676513" y="1633978"/>
        <a:ext cx="731494" cy="840797"/>
      </dsp:txXfrm>
    </dsp:sp>
    <dsp:sp modelId="{0440472E-0A62-443C-AC06-280E52A00856}">
      <dsp:nvSpPr>
        <dsp:cNvPr id="0" name=""/>
        <dsp:cNvSpPr/>
      </dsp:nvSpPr>
      <dsp:spPr>
        <a:xfrm rot="5400000">
          <a:off x="1859851" y="2559832"/>
          <a:ext cx="1221497" cy="106270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latin typeface="楷体" panose="02010609060101010101" pitchFamily="49" charset="-122"/>
              <a:ea typeface="楷体" panose="02010609060101010101" pitchFamily="49" charset="-122"/>
            </a:rPr>
            <a:t>运营分析</a:t>
          </a:r>
        </a:p>
      </dsp:txBody>
      <dsp:txXfrm rot="-5400000">
        <a:off x="2104852" y="2670785"/>
        <a:ext cx="731494" cy="840797"/>
      </dsp:txXfrm>
    </dsp:sp>
    <dsp:sp modelId="{2D2CB063-A1B1-451B-8344-62EBF1CBD512}">
      <dsp:nvSpPr>
        <dsp:cNvPr id="0" name=""/>
        <dsp:cNvSpPr/>
      </dsp:nvSpPr>
      <dsp:spPr>
        <a:xfrm>
          <a:off x="3034199" y="2724734"/>
          <a:ext cx="1363190" cy="732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CFBBE8-A462-4A6C-91E6-0BD3008D890B}">
      <dsp:nvSpPr>
        <dsp:cNvPr id="0" name=""/>
        <dsp:cNvSpPr/>
      </dsp:nvSpPr>
      <dsp:spPr>
        <a:xfrm rot="5400000">
          <a:off x="712132" y="2559832"/>
          <a:ext cx="1221497" cy="106270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000" kern="1200"/>
        </a:p>
      </dsp:txBody>
      <dsp:txXfrm rot="-5400000">
        <a:off x="957133" y="2670785"/>
        <a:ext cx="731494" cy="8407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1B42A-4847-4908-A28C-C73DFF2B37AC}">
      <dsp:nvSpPr>
        <dsp:cNvPr id="0" name=""/>
        <dsp:cNvSpPr/>
      </dsp:nvSpPr>
      <dsp:spPr>
        <a:xfrm rot="10800000">
          <a:off x="2206484" y="1824"/>
          <a:ext cx="7886858" cy="87978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795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/>
            <a:t>客户资源归档管理，避免人员变动造成客户信息流失</a:t>
          </a:r>
        </a:p>
      </dsp:txBody>
      <dsp:txXfrm rot="10800000">
        <a:off x="2426429" y="1824"/>
        <a:ext cx="7666913" cy="879780"/>
      </dsp:txXfrm>
    </dsp:sp>
    <dsp:sp modelId="{569C756D-1620-4396-BF39-053EABD35182}">
      <dsp:nvSpPr>
        <dsp:cNvPr id="0" name=""/>
        <dsp:cNvSpPr/>
      </dsp:nvSpPr>
      <dsp:spPr>
        <a:xfrm>
          <a:off x="1766594" y="1824"/>
          <a:ext cx="879780" cy="87978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7E9E36F-16F1-4840-AB0C-C18E2FD4F4D5}">
      <dsp:nvSpPr>
        <dsp:cNvPr id="0" name=""/>
        <dsp:cNvSpPr/>
      </dsp:nvSpPr>
      <dsp:spPr>
        <a:xfrm rot="10800000">
          <a:off x="2206484" y="1115460"/>
          <a:ext cx="7886858" cy="879780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795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/>
            <a:t>规范业务员工作内容，提高工作效率</a:t>
          </a:r>
        </a:p>
      </dsp:txBody>
      <dsp:txXfrm rot="10800000">
        <a:off x="2426429" y="1115460"/>
        <a:ext cx="7666913" cy="879780"/>
      </dsp:txXfrm>
    </dsp:sp>
    <dsp:sp modelId="{184E5937-A890-4CCF-96B4-48D13B3744DC}">
      <dsp:nvSpPr>
        <dsp:cNvPr id="0" name=""/>
        <dsp:cNvSpPr/>
      </dsp:nvSpPr>
      <dsp:spPr>
        <a:xfrm>
          <a:off x="1766594" y="1115460"/>
          <a:ext cx="879780" cy="87978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4E2FA7-0127-412F-BDAC-1AB9458B085A}">
      <dsp:nvSpPr>
        <dsp:cNvPr id="0" name=""/>
        <dsp:cNvSpPr/>
      </dsp:nvSpPr>
      <dsp:spPr>
        <a:xfrm rot="10800000">
          <a:off x="2206484" y="2229095"/>
          <a:ext cx="7886858" cy="879780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795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/>
            <a:t>实时掌握业务员工作状态，快速响应客户</a:t>
          </a:r>
        </a:p>
      </dsp:txBody>
      <dsp:txXfrm rot="10800000">
        <a:off x="2426429" y="2229095"/>
        <a:ext cx="7666913" cy="879780"/>
      </dsp:txXfrm>
    </dsp:sp>
    <dsp:sp modelId="{CCE32727-E91D-4145-9500-753A1D25C10E}">
      <dsp:nvSpPr>
        <dsp:cNvPr id="0" name=""/>
        <dsp:cNvSpPr/>
      </dsp:nvSpPr>
      <dsp:spPr>
        <a:xfrm>
          <a:off x="1766594" y="2229095"/>
          <a:ext cx="879780" cy="87978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1426B1-B26C-489D-B9A4-2F7336CBEEFC}">
      <dsp:nvSpPr>
        <dsp:cNvPr id="0" name=""/>
        <dsp:cNvSpPr/>
      </dsp:nvSpPr>
      <dsp:spPr>
        <a:xfrm rot="10800000">
          <a:off x="2206484" y="3342731"/>
          <a:ext cx="7886858" cy="879780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795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/>
            <a:t>分析业务员计划执行情况，合理优化销售布局</a:t>
          </a:r>
        </a:p>
      </dsp:txBody>
      <dsp:txXfrm rot="10800000">
        <a:off x="2426429" y="3342731"/>
        <a:ext cx="7666913" cy="879780"/>
      </dsp:txXfrm>
    </dsp:sp>
    <dsp:sp modelId="{22003D73-9470-442E-9A24-876FB8D6F446}">
      <dsp:nvSpPr>
        <dsp:cNvPr id="0" name=""/>
        <dsp:cNvSpPr/>
      </dsp:nvSpPr>
      <dsp:spPr>
        <a:xfrm>
          <a:off x="1766594" y="3342731"/>
          <a:ext cx="879780" cy="87978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AC4D89-AFFF-481C-B54C-A7E7C058BE7C}">
      <dsp:nvSpPr>
        <dsp:cNvPr id="0" name=""/>
        <dsp:cNvSpPr/>
      </dsp:nvSpPr>
      <dsp:spPr>
        <a:xfrm rot="10800000" flipV="1">
          <a:off x="0" y="236"/>
          <a:ext cx="6552728" cy="48319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“六统一”标准化管理实现规模化扩张</a:t>
          </a:r>
          <a:endParaRPr lang="zh-CN" altLang="en-US" sz="2800" b="1" kern="1200" cap="none" spc="0" dirty="0">
            <a:ln w="1905"/>
            <a:solidFill>
              <a:srgbClr val="FF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Franklin Gothic Book"/>
            <a:ea typeface="黑体" panose="02010609060101010101" pitchFamily="49" charset="-122"/>
            <a:cs typeface="+mn-cs"/>
          </a:endParaRPr>
        </a:p>
      </dsp:txBody>
      <dsp:txXfrm rot="-10800000">
        <a:off x="23588" y="23824"/>
        <a:ext cx="6505552" cy="4360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24F30-7866-0949-BBC2-50DEF351824A}">
      <dsp:nvSpPr>
        <dsp:cNvPr id="0" name=""/>
        <dsp:cNvSpPr/>
      </dsp:nvSpPr>
      <dsp:spPr>
        <a:xfrm>
          <a:off x="1266010" y="12090"/>
          <a:ext cx="405173" cy="405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推广拉新</a:t>
          </a:r>
        </a:p>
      </dsp:txBody>
      <dsp:txXfrm>
        <a:off x="1266010" y="12090"/>
        <a:ext cx="405173" cy="405173"/>
      </dsp:txXfrm>
    </dsp:sp>
    <dsp:sp modelId="{31E527F6-7AC1-874D-ABCA-6640DF121D78}">
      <dsp:nvSpPr>
        <dsp:cNvPr id="0" name=""/>
        <dsp:cNvSpPr/>
      </dsp:nvSpPr>
      <dsp:spPr>
        <a:xfrm>
          <a:off x="311912" y="250"/>
          <a:ext cx="1520350" cy="1520350"/>
        </a:xfrm>
        <a:prstGeom prst="circularArrow">
          <a:avLst>
            <a:gd name="adj1" fmla="val 5197"/>
            <a:gd name="adj2" fmla="val 335658"/>
            <a:gd name="adj3" fmla="val 21294279"/>
            <a:gd name="adj4" fmla="val 19765330"/>
            <a:gd name="adj5" fmla="val 6063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F8CAD3-7DC2-EC48-916C-A5EB9BFA72D1}">
      <dsp:nvSpPr>
        <dsp:cNvPr id="0" name=""/>
        <dsp:cNvSpPr/>
      </dsp:nvSpPr>
      <dsp:spPr>
        <a:xfrm>
          <a:off x="1511066" y="766295"/>
          <a:ext cx="405173" cy="405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运营促活</a:t>
          </a:r>
        </a:p>
      </dsp:txBody>
      <dsp:txXfrm>
        <a:off x="1511066" y="766295"/>
        <a:ext cx="405173" cy="405173"/>
      </dsp:txXfrm>
    </dsp:sp>
    <dsp:sp modelId="{62CCEF8A-F332-D744-A44B-F8286D7AB3BA}">
      <dsp:nvSpPr>
        <dsp:cNvPr id="0" name=""/>
        <dsp:cNvSpPr/>
      </dsp:nvSpPr>
      <dsp:spPr>
        <a:xfrm>
          <a:off x="311912" y="250"/>
          <a:ext cx="1520350" cy="1520350"/>
        </a:xfrm>
        <a:prstGeom prst="circularArrow">
          <a:avLst>
            <a:gd name="adj1" fmla="val 5197"/>
            <a:gd name="adj2" fmla="val 335658"/>
            <a:gd name="adj3" fmla="val 4015773"/>
            <a:gd name="adj4" fmla="val 2252446"/>
            <a:gd name="adj5" fmla="val 6063"/>
          </a:avLst>
        </a:prstGeom>
        <a:gradFill rotWithShape="0">
          <a:gsLst>
            <a:gs pos="0">
              <a:srgbClr val="C0504D">
                <a:hueOff val="1170380"/>
                <a:satOff val="-1458"/>
                <a:lumOff val="343"/>
                <a:alphaOff val="0"/>
                <a:shade val="51000"/>
                <a:satMod val="130000"/>
              </a:srgbClr>
            </a:gs>
            <a:gs pos="80000">
              <a:srgbClr val="C0504D">
                <a:hueOff val="1170380"/>
                <a:satOff val="-1458"/>
                <a:lumOff val="343"/>
                <a:alphaOff val="0"/>
                <a:shade val="93000"/>
                <a:satMod val="130000"/>
              </a:srgbClr>
            </a:gs>
            <a:gs pos="100000">
              <a:srgbClr val="C0504D">
                <a:hueOff val="1170380"/>
                <a:satOff val="-1458"/>
                <a:lumOff val="34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A4CEBD-E9DD-A449-B1DD-205E3FCB8B75}">
      <dsp:nvSpPr>
        <dsp:cNvPr id="0" name=""/>
        <dsp:cNvSpPr/>
      </dsp:nvSpPr>
      <dsp:spPr>
        <a:xfrm>
          <a:off x="869500" y="1232420"/>
          <a:ext cx="405173" cy="405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消费转化</a:t>
          </a:r>
        </a:p>
      </dsp:txBody>
      <dsp:txXfrm>
        <a:off x="869500" y="1232420"/>
        <a:ext cx="405173" cy="405173"/>
      </dsp:txXfrm>
    </dsp:sp>
    <dsp:sp modelId="{18E2A98E-F88F-5544-93D3-0ED1D7F9EAEB}">
      <dsp:nvSpPr>
        <dsp:cNvPr id="0" name=""/>
        <dsp:cNvSpPr/>
      </dsp:nvSpPr>
      <dsp:spPr>
        <a:xfrm>
          <a:off x="311912" y="250"/>
          <a:ext cx="1520350" cy="1520350"/>
        </a:xfrm>
        <a:prstGeom prst="circularArrow">
          <a:avLst>
            <a:gd name="adj1" fmla="val 5197"/>
            <a:gd name="adj2" fmla="val 335658"/>
            <a:gd name="adj3" fmla="val 8211896"/>
            <a:gd name="adj4" fmla="val 6448569"/>
            <a:gd name="adj5" fmla="val 6063"/>
          </a:avLst>
        </a:prstGeom>
        <a:gradFill rotWithShape="0">
          <a:gsLst>
            <a:gs pos="0">
              <a:srgbClr val="C0504D">
                <a:hueOff val="2340759"/>
                <a:satOff val="-2917"/>
                <a:lumOff val="686"/>
                <a:alphaOff val="0"/>
                <a:shade val="51000"/>
                <a:satMod val="130000"/>
              </a:srgbClr>
            </a:gs>
            <a:gs pos="80000">
              <a:srgbClr val="C0504D">
                <a:hueOff val="2340759"/>
                <a:satOff val="-2917"/>
                <a:lumOff val="686"/>
                <a:alphaOff val="0"/>
                <a:shade val="93000"/>
                <a:satMod val="130000"/>
              </a:srgbClr>
            </a:gs>
            <a:gs pos="100000">
              <a:srgbClr val="C0504D">
                <a:hueOff val="2340759"/>
                <a:satOff val="-2917"/>
                <a:lumOff val="68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3C41A4-CED2-0A48-A90F-BCB0631B7F7D}">
      <dsp:nvSpPr>
        <dsp:cNvPr id="0" name=""/>
        <dsp:cNvSpPr/>
      </dsp:nvSpPr>
      <dsp:spPr>
        <a:xfrm>
          <a:off x="227934" y="766295"/>
          <a:ext cx="405173" cy="405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服务留存</a:t>
          </a:r>
        </a:p>
      </dsp:txBody>
      <dsp:txXfrm>
        <a:off x="227934" y="766295"/>
        <a:ext cx="405173" cy="405173"/>
      </dsp:txXfrm>
    </dsp:sp>
    <dsp:sp modelId="{394610D0-7AD8-FB43-B33C-08578E92F8E8}">
      <dsp:nvSpPr>
        <dsp:cNvPr id="0" name=""/>
        <dsp:cNvSpPr/>
      </dsp:nvSpPr>
      <dsp:spPr>
        <a:xfrm>
          <a:off x="311912" y="250"/>
          <a:ext cx="1520350" cy="1520350"/>
        </a:xfrm>
        <a:prstGeom prst="circularArrow">
          <a:avLst>
            <a:gd name="adj1" fmla="val 5197"/>
            <a:gd name="adj2" fmla="val 335658"/>
            <a:gd name="adj3" fmla="val 12299011"/>
            <a:gd name="adj4" fmla="val 10770063"/>
            <a:gd name="adj5" fmla="val 6063"/>
          </a:avLst>
        </a:prstGeom>
        <a:gradFill rotWithShape="0">
          <a:gsLst>
            <a:gs pos="0">
              <a:srgbClr val="C0504D">
                <a:hueOff val="3511139"/>
                <a:satOff val="-4377"/>
                <a:lumOff val="1030"/>
                <a:alphaOff val="0"/>
                <a:shade val="51000"/>
                <a:satMod val="130000"/>
              </a:srgbClr>
            </a:gs>
            <a:gs pos="80000">
              <a:srgbClr val="C0504D">
                <a:hueOff val="3511139"/>
                <a:satOff val="-4377"/>
                <a:lumOff val="1030"/>
                <a:alphaOff val="0"/>
                <a:shade val="93000"/>
                <a:satMod val="130000"/>
              </a:srgbClr>
            </a:gs>
            <a:gs pos="100000">
              <a:srgbClr val="C0504D">
                <a:hueOff val="3511139"/>
                <a:satOff val="-4377"/>
                <a:lumOff val="103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470FA6-B8BB-CC4D-8B4A-DAE12E0E71E6}">
      <dsp:nvSpPr>
        <dsp:cNvPr id="0" name=""/>
        <dsp:cNvSpPr/>
      </dsp:nvSpPr>
      <dsp:spPr>
        <a:xfrm>
          <a:off x="472991" y="12090"/>
          <a:ext cx="405173" cy="405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营销分析</a:t>
          </a:r>
        </a:p>
      </dsp:txBody>
      <dsp:txXfrm>
        <a:off x="472991" y="12090"/>
        <a:ext cx="405173" cy="405173"/>
      </dsp:txXfrm>
    </dsp:sp>
    <dsp:sp modelId="{2CFDA594-7A55-0741-A553-383800D3E765}">
      <dsp:nvSpPr>
        <dsp:cNvPr id="0" name=""/>
        <dsp:cNvSpPr/>
      </dsp:nvSpPr>
      <dsp:spPr>
        <a:xfrm>
          <a:off x="311912" y="250"/>
          <a:ext cx="1520350" cy="1520350"/>
        </a:xfrm>
        <a:prstGeom prst="circularArrow">
          <a:avLst>
            <a:gd name="adj1" fmla="val 5197"/>
            <a:gd name="adj2" fmla="val 335658"/>
            <a:gd name="adj3" fmla="val 16866758"/>
            <a:gd name="adj4" fmla="val 15197583"/>
            <a:gd name="adj5" fmla="val 6063"/>
          </a:avLst>
        </a:prstGeom>
        <a:gradFill rotWithShape="0">
          <a:gsLst>
            <a:gs pos="0">
              <a:srgbClr val="C0504D">
                <a:hueOff val="4681519"/>
                <a:satOff val="-5837"/>
                <a:lumOff val="1373"/>
                <a:alphaOff val="0"/>
                <a:shade val="51000"/>
                <a:satMod val="130000"/>
              </a:srgbClr>
            </a:gs>
            <a:gs pos="80000">
              <a:srgbClr val="C0504D">
                <a:hueOff val="4681519"/>
                <a:satOff val="-5837"/>
                <a:lumOff val="1373"/>
                <a:alphaOff val="0"/>
                <a:shade val="93000"/>
                <a:satMod val="130000"/>
              </a:srgbClr>
            </a:gs>
            <a:gs pos="100000">
              <a:srgbClr val="C0504D">
                <a:hueOff val="4681519"/>
                <a:satOff val="-5837"/>
                <a:lumOff val="137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CCE5A-2B81-4BF4-9DC9-B670E0F5C7D6}">
      <dsp:nvSpPr>
        <dsp:cNvPr id="0" name=""/>
        <dsp:cNvSpPr/>
      </dsp:nvSpPr>
      <dsp:spPr>
        <a:xfrm>
          <a:off x="1490613" y="313435"/>
          <a:ext cx="867006" cy="86702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经销商</a:t>
          </a:r>
        </a:p>
      </dsp:txBody>
      <dsp:txXfrm>
        <a:off x="1617583" y="440408"/>
        <a:ext cx="613066" cy="613080"/>
      </dsp:txXfrm>
    </dsp:sp>
    <dsp:sp modelId="{8AE7F44A-623F-4CEC-B17E-401BC5B004C3}">
      <dsp:nvSpPr>
        <dsp:cNvPr id="0" name=""/>
        <dsp:cNvSpPr/>
      </dsp:nvSpPr>
      <dsp:spPr>
        <a:xfrm>
          <a:off x="1170847" y="1038308"/>
          <a:ext cx="425880" cy="425709"/>
        </a:xfrm>
        <a:prstGeom prst="ellipse">
          <a:avLst/>
        </a:prstGeom>
        <a:solidFill>
          <a:schemeClr val="accent3">
            <a:alpha val="50000"/>
            <a:hueOff val="2250053"/>
            <a:satOff val="-3376"/>
            <a:lumOff val="-54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21B83DB-7F39-45FA-A466-CCCAD514A186}">
      <dsp:nvSpPr>
        <dsp:cNvPr id="0" name=""/>
        <dsp:cNvSpPr/>
      </dsp:nvSpPr>
      <dsp:spPr>
        <a:xfrm>
          <a:off x="2428768" y="483983"/>
          <a:ext cx="247803" cy="247641"/>
        </a:xfrm>
        <a:prstGeom prst="ellipse">
          <a:avLst/>
        </a:prstGeom>
        <a:solidFill>
          <a:schemeClr val="accent3">
            <a:alpha val="50000"/>
            <a:hueOff val="4500106"/>
            <a:satOff val="-6752"/>
            <a:lumOff val="-109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15C1E72-2F1A-4E17-8A8F-B108B3923EB2}">
      <dsp:nvSpPr>
        <dsp:cNvPr id="0" name=""/>
        <dsp:cNvSpPr/>
      </dsp:nvSpPr>
      <dsp:spPr>
        <a:xfrm>
          <a:off x="2336681" y="831282"/>
          <a:ext cx="867006" cy="867026"/>
        </a:xfrm>
        <a:prstGeom prst="ellipse">
          <a:avLst/>
        </a:prstGeom>
        <a:solidFill>
          <a:schemeClr val="accent3">
            <a:alpha val="50000"/>
            <a:hueOff val="6750158"/>
            <a:satOff val="-10128"/>
            <a:lumOff val="-164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加盟商</a:t>
          </a:r>
        </a:p>
      </dsp:txBody>
      <dsp:txXfrm>
        <a:off x="2463651" y="958255"/>
        <a:ext cx="613066" cy="613080"/>
      </dsp:txXfrm>
    </dsp:sp>
    <dsp:sp modelId="{20362E25-4E9C-4815-B92F-AC7B7F3AB50C}">
      <dsp:nvSpPr>
        <dsp:cNvPr id="0" name=""/>
        <dsp:cNvSpPr/>
      </dsp:nvSpPr>
      <dsp:spPr>
        <a:xfrm>
          <a:off x="2427345" y="1751335"/>
          <a:ext cx="247803" cy="247641"/>
        </a:xfrm>
        <a:prstGeom prst="ellipse">
          <a:avLst/>
        </a:prstGeom>
        <a:solidFill>
          <a:schemeClr val="accent3">
            <a:alpha val="50000"/>
            <a:hueOff val="9000211"/>
            <a:satOff val="-13504"/>
            <a:lumOff val="-219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629D9F2-DADC-4349-8C5C-8AACD6630ABF}">
      <dsp:nvSpPr>
        <dsp:cNvPr id="0" name=""/>
        <dsp:cNvSpPr/>
      </dsp:nvSpPr>
      <dsp:spPr>
        <a:xfrm>
          <a:off x="1506062" y="1326753"/>
          <a:ext cx="867006" cy="867026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反复订货客户</a:t>
          </a:r>
        </a:p>
      </dsp:txBody>
      <dsp:txXfrm>
        <a:off x="1633032" y="1453726"/>
        <a:ext cx="613066" cy="613080"/>
      </dsp:txXfrm>
    </dsp:sp>
    <dsp:sp modelId="{F326AD7C-0922-41C9-9869-0B4F2CF25235}">
      <dsp:nvSpPr>
        <dsp:cNvPr id="0" name=""/>
        <dsp:cNvSpPr/>
      </dsp:nvSpPr>
      <dsp:spPr>
        <a:xfrm>
          <a:off x="1100654" y="2198107"/>
          <a:ext cx="2173226" cy="506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客户</a:t>
          </a:r>
        </a:p>
      </dsp:txBody>
      <dsp:txXfrm>
        <a:off x="1100654" y="2198107"/>
        <a:ext cx="2173226" cy="5062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6ECA2F-3F77-4448-8823-1E8A07C367C5}">
      <dsp:nvSpPr>
        <dsp:cNvPr id="0" name=""/>
        <dsp:cNvSpPr/>
      </dsp:nvSpPr>
      <dsp:spPr>
        <a:xfrm>
          <a:off x="299731" y="995"/>
          <a:ext cx="1731815" cy="2037430"/>
        </a:xfrm>
        <a:prstGeom prst="round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70C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D5E4C-7395-4CA4-B1C1-27FA6C147FE9}">
      <dsp:nvSpPr>
        <dsp:cNvPr id="0" name=""/>
        <dsp:cNvSpPr/>
      </dsp:nvSpPr>
      <dsp:spPr>
        <a:xfrm>
          <a:off x="386321" y="82493"/>
          <a:ext cx="1558634" cy="132432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55B923-4114-4B75-BFD5-950DE4989C3E}">
      <dsp:nvSpPr>
        <dsp:cNvPr id="0" name=""/>
        <dsp:cNvSpPr/>
      </dsp:nvSpPr>
      <dsp:spPr>
        <a:xfrm>
          <a:off x="386321" y="1406822"/>
          <a:ext cx="1558634" cy="550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企业</a:t>
          </a:r>
        </a:p>
      </dsp:txBody>
      <dsp:txXfrm>
        <a:off x="386321" y="1406822"/>
        <a:ext cx="1558634" cy="5501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1395E-C81A-49B0-B06A-12CA3B5E0729}">
      <dsp:nvSpPr>
        <dsp:cNvPr id="0" name=""/>
        <dsp:cNvSpPr/>
      </dsp:nvSpPr>
      <dsp:spPr>
        <a:xfrm>
          <a:off x="0" y="0"/>
          <a:ext cx="6240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322F2-AAFE-43C2-8A35-212C9AE158B1}">
      <dsp:nvSpPr>
        <dsp:cNvPr id="0" name=""/>
        <dsp:cNvSpPr/>
      </dsp:nvSpPr>
      <dsp:spPr>
        <a:xfrm>
          <a:off x="0" y="0"/>
          <a:ext cx="6240000" cy="57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企业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&gt;1000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种商品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,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平均  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&gt;10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种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/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订单，比如：食品、医药、婴童</a:t>
          </a:r>
        </a:p>
      </dsp:txBody>
      <dsp:txXfrm>
        <a:off x="0" y="0"/>
        <a:ext cx="6240000" cy="5760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1395E-C81A-49B0-B06A-12CA3B5E0729}">
      <dsp:nvSpPr>
        <dsp:cNvPr id="0" name=""/>
        <dsp:cNvSpPr/>
      </dsp:nvSpPr>
      <dsp:spPr>
        <a:xfrm>
          <a:off x="0" y="0"/>
          <a:ext cx="6240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322F2-AAFE-43C2-8A35-212C9AE158B1}">
      <dsp:nvSpPr>
        <dsp:cNvPr id="0" name=""/>
        <dsp:cNvSpPr/>
      </dsp:nvSpPr>
      <dsp:spPr>
        <a:xfrm>
          <a:off x="0" y="0"/>
          <a:ext cx="6240000" cy="820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&gt;50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家销售网点，直接导致单子多，比如餐饮配送、酒水、奶制品、化妆品小家电总代等批发类企业、加盟经营为主的企业</a:t>
          </a:r>
        </a:p>
      </dsp:txBody>
      <dsp:txXfrm>
        <a:off x="0" y="0"/>
        <a:ext cx="6240000" cy="8208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1395E-C81A-49B0-B06A-12CA3B5E0729}">
      <dsp:nvSpPr>
        <dsp:cNvPr id="0" name=""/>
        <dsp:cNvSpPr/>
      </dsp:nvSpPr>
      <dsp:spPr>
        <a:xfrm>
          <a:off x="0" y="0"/>
          <a:ext cx="6240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322F2-AAFE-43C2-8A35-212C9AE158B1}">
      <dsp:nvSpPr>
        <dsp:cNvPr id="0" name=""/>
        <dsp:cNvSpPr/>
      </dsp:nvSpPr>
      <dsp:spPr>
        <a:xfrm>
          <a:off x="0" y="0"/>
          <a:ext cx="6240000" cy="576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商品不多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,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但是客户一天多次下单，  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&gt;50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单</a:t>
          </a:r>
          <a:r>
            <a:rPr lang="en-US" altLang="zh-CN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/</a:t>
          </a:r>
          <a:r>
            <a:rPr lang="zh-CN" altLang="en-US" sz="16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天，比如：奶粉乳品</a:t>
          </a:r>
        </a:p>
      </dsp:txBody>
      <dsp:txXfrm>
        <a:off x="0" y="0"/>
        <a:ext cx="6240000" cy="576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IncreasingCircleProcess#1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vertAlign" val="t"/>
          <dgm:param type="horzAlign" val="ctr"/>
        </dgm:alg>
      </dgm:if>
      <dgm:else name="Name3">
        <dgm:alg type="lin">
          <dgm:param type="linDir" val="fromR"/>
          <dgm:param type="vertAlign" val="t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Ch" val="b"/>
                <dgm:param type="txAnchorVert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Ch" val="b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hexagon" r:blip="" rot="90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type="hexagon" r:blip="" rot="90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type="homePlate" r:blip="" rot="180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type="blockArc" r:blip="" rot="90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type="blockArc" r:blip="" rot="270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type="blockArc" r:blip="" rot="90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type="blockArc" r:blip="" rot="270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aptionedPictures#1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Ch" val="mid"/>
                  <dgm:param type="txAnchorVert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Ch" val="mid"/>
                  <dgm:param type="txAnchorVert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#4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#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#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#1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#2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#3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99165-9138-4CD3-837F-EFCC8BF036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56500-192D-46B8-854B-E5B0378F8E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56500-192D-46B8-854B-E5B0378F8E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CD441-2632-4D2B-B568-40B0EC8ED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1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、企业以人为中心，拉新、获粉、转化、留存，把会员拉到线上。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2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、可以跟顾客建立关系，可以进行各种运营方法，增加会员粘性。</a:t>
            </a:r>
            <a:endParaRPr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3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、通过秒杀、拼团、门店促销等实现线上线下相互引流。</a:t>
            </a:r>
            <a:endParaRPr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CD441-2632-4D2B-B568-40B0EC8ED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4C25CC-09EF-4EB7-A235-1C555322F0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BB92437-013E-42F7-AFBA-32F48510FF08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5303B0-14E6-4910-B5BE-0A69E03070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zh-CN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随时监管异地仓库、办事处、门店、分支机构的日常业务</a:t>
            </a:r>
            <a:endParaRPr lang="zh-CN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zh-CN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足不出户即可实现对异地机构的实时管理</a:t>
            </a:r>
            <a:endParaRPr lang="en-US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zh-CN" altLang="zh-CN" sz="1200" b="1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移动查询：</a:t>
            </a:r>
            <a:r>
              <a:rPr lang="zh-CN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查商品库存和价格、查客户信息、查订单执行情况、查公司各种管理报表</a:t>
            </a:r>
            <a:endParaRPr lang="zh-CN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zh-CN" altLang="zh-CN" sz="1200" b="1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移动下单：</a:t>
            </a:r>
            <a:r>
              <a:rPr lang="zh-CN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可通过手机直接下达</a:t>
            </a:r>
            <a:r>
              <a:rPr lang="zh-CN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销售</a:t>
            </a:r>
            <a:r>
              <a:rPr lang="zh-CN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订单</a:t>
            </a:r>
            <a:r>
              <a:rPr lang="zh-CN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和销货单</a:t>
            </a:r>
            <a:endParaRPr lang="zh-CN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zh-CN" altLang="zh-CN" sz="1200" b="1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营销机构管理</a:t>
            </a:r>
            <a:r>
              <a:rPr lang="zh-CN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，可实现对下级经销商与总部在同一套账管理</a:t>
            </a:r>
            <a:endParaRPr lang="zh-CN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zh-CN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支持零售连锁管理，自营店、加盟店、商场专柜</a:t>
            </a:r>
            <a:endParaRPr lang="zh-CN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zh-CN" altLang="zh-CN" sz="1200" b="1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线上店</a:t>
            </a:r>
            <a:r>
              <a:rPr lang="zh-CN" altLang="en-US" sz="1200" b="1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铺</a:t>
            </a:r>
            <a:r>
              <a:rPr lang="zh-CN" altLang="zh-CN" sz="1200" b="1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管理，</a:t>
            </a:r>
            <a:r>
              <a:rPr lang="zh-CN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实现</a:t>
            </a:r>
            <a:r>
              <a:rPr lang="zh-CN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主流电商平台</a:t>
            </a:r>
            <a:r>
              <a:rPr lang="zh-CN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网上订单交互、物流统一配货、智能对账结算等</a:t>
            </a:r>
            <a:endParaRPr lang="en-US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zh-CN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企业分销渠道通过</a:t>
            </a:r>
            <a:r>
              <a:rPr lang="en-US" altLang="zh-CN" sz="1200" b="1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T+</a:t>
            </a:r>
            <a:r>
              <a:rPr lang="zh-CN" altLang="en-US" sz="1200" b="1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订货商城</a:t>
            </a:r>
            <a:r>
              <a:rPr lang="zh-CN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自助下单，客户通过手机就像在淘宝一样订货。实现订单与</a:t>
            </a:r>
            <a:r>
              <a:rPr lang="en-US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T+</a:t>
            </a:r>
            <a:r>
              <a:rPr lang="zh-CN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同步、实时跟踪</a:t>
            </a:r>
            <a:endParaRPr lang="en-US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zh-CN" altLang="en-US" sz="1200" b="1" dirty="0"/>
              <a:t>与工作圈整合协同办公管理</a:t>
            </a:r>
            <a:endParaRPr lang="en-US" altLang="zh-CN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sz="1200" dirty="0"/>
              <a:t> </a:t>
            </a:r>
            <a:r>
              <a:rPr lang="zh-CN" altLang="en-US" sz="1200" b="1" dirty="0"/>
              <a:t>高效协同沟通：</a:t>
            </a:r>
            <a:r>
              <a:rPr lang="zh-CN" altLang="en-US" sz="1200" dirty="0"/>
              <a:t>发公告、请假、审批、任务、请示、签到、行为轨迹</a:t>
            </a:r>
            <a:endParaRPr lang="en-US" altLang="zh-CN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zh-CN" altLang="en-US" sz="1200" b="1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及时移动审批</a:t>
            </a:r>
            <a:r>
              <a:rPr lang="zh-CN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：审批</a:t>
            </a:r>
            <a:r>
              <a:rPr lang="en-US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T+</a:t>
            </a:r>
            <a:r>
              <a:rPr lang="zh-CN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各种业务单据，可追溯查询，业务更清晰</a:t>
            </a:r>
            <a:endParaRPr lang="en-US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sz="1200" b="1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T+</a:t>
            </a:r>
            <a:r>
              <a:rPr lang="zh-CN" altLang="en-US" sz="1200" b="1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订阅报表：</a:t>
            </a:r>
            <a:r>
              <a:rPr lang="zh-CN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企业经营全程掌控</a:t>
            </a:r>
            <a:endParaRPr lang="zh-CN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zh-CN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既可按发票立账，也可按收发货单立账</a:t>
            </a:r>
            <a:endParaRPr lang="zh-CN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zh-CN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既可选择业务与仓库分开流程，也可选择业务与仓库合并流程</a:t>
            </a:r>
            <a:endParaRPr lang="zh-CN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zh-CN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每个人都可以定制自己的桌面，所见即所得</a:t>
            </a:r>
            <a:endParaRPr lang="zh-CN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zh-CN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您还可到畅捷通应用商店去获取更多增值应用</a:t>
            </a:r>
            <a:endParaRPr lang="zh-CN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zh-CN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采购订货、入库、付款、开票情况随时掌握</a:t>
            </a:r>
            <a:endParaRPr lang="zh-CN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zh-CN" altLang="zh-CN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销售订货、出库、收款、开票情况全程跟踪</a:t>
            </a:r>
            <a:endParaRPr lang="zh-CN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Ø"/>
            </a:pPr>
            <a:endParaRPr lang="zh-CN" altLang="zh-CN" sz="1200" kern="1200" dirty="0">
              <a:solidFill>
                <a:schemeClr val="tx1"/>
              </a:solidFill>
              <a:latin typeface="+mj-ea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59CDA-19FB-4501-A76A-DE75026F46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59CDA-19FB-4501-A76A-DE75026F46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4C25CC-09EF-4EB7-A235-1C555322F0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7E16E-E615-482F-88AF-627EE2CB93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7E16E-E615-482F-88AF-627EE2CB93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137E16E-E615-482F-88AF-627EE2CB93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BB92437-013E-42F7-AFBA-32F48510FF08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24931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4932" name="幻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fld id="{06DECA88-8C7E-4B3D-B1D3-A7B1313CDBBD}" type="slidenum">
              <a:rPr kumimoji="0" altLang="en-US">
                <a:latin typeface="等线" panose="02010600030101010101" charset="-122"/>
                <a:ea typeface="等线" panose="02010600030101010101" charset="-122"/>
              </a:rPr>
            </a:fld>
            <a:endParaRPr kumimoji="0" lang="zh-CN" altLang="en-US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emf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7" b="15575"/>
          <a:stretch>
            <a:fillRect/>
          </a:stretch>
        </p:blipFill>
        <p:spPr bwMode="auto">
          <a:xfrm>
            <a:off x="0" y="4580467"/>
            <a:ext cx="1219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KAIS\Desktop\未标题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785" y="315385"/>
            <a:ext cx="1686983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占位符 13"/>
          <p:cNvSpPr>
            <a:spLocks noGrp="1"/>
          </p:cNvSpPr>
          <p:nvPr>
            <p:ph type="body" sz="quarter" idx="13" hasCustomPrompt="1"/>
          </p:nvPr>
        </p:nvSpPr>
        <p:spPr>
          <a:xfrm>
            <a:off x="4367808" y="1229810"/>
            <a:ext cx="5327651" cy="5155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1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09600" indent="0">
              <a:lnSpc>
                <a:spcPct val="150000"/>
              </a:lnSpc>
              <a:buNone/>
              <a:defRPr sz="17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2192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8288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8" name="文本占位符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42071" y="1802548"/>
            <a:ext cx="5327651" cy="5155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09600" indent="0">
              <a:lnSpc>
                <a:spcPct val="150000"/>
              </a:lnSpc>
              <a:buNone/>
              <a:defRPr sz="17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2192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8288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9" name="文本占位符 13"/>
          <p:cNvSpPr>
            <a:spLocks noGrp="1"/>
          </p:cNvSpPr>
          <p:nvPr>
            <p:ph type="body" sz="quarter" idx="15" hasCustomPrompt="1"/>
          </p:nvPr>
        </p:nvSpPr>
        <p:spPr>
          <a:xfrm>
            <a:off x="4942071" y="2376804"/>
            <a:ext cx="5327651" cy="5155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09600" indent="0">
              <a:lnSpc>
                <a:spcPct val="150000"/>
              </a:lnSpc>
              <a:buNone/>
              <a:defRPr sz="17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2192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8288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" name="文本占位符 13"/>
          <p:cNvSpPr>
            <a:spLocks noGrp="1"/>
          </p:cNvSpPr>
          <p:nvPr>
            <p:ph type="body" sz="quarter" idx="16" hasCustomPrompt="1"/>
          </p:nvPr>
        </p:nvSpPr>
        <p:spPr>
          <a:xfrm>
            <a:off x="4367808" y="2996886"/>
            <a:ext cx="5327651" cy="5155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1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09600" indent="0">
              <a:lnSpc>
                <a:spcPct val="150000"/>
              </a:lnSpc>
              <a:buNone/>
              <a:defRPr sz="17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2192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8288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1" name="文本占位符 13"/>
          <p:cNvSpPr>
            <a:spLocks noGrp="1"/>
          </p:cNvSpPr>
          <p:nvPr>
            <p:ph type="body" sz="quarter" idx="17" hasCustomPrompt="1"/>
          </p:nvPr>
        </p:nvSpPr>
        <p:spPr>
          <a:xfrm>
            <a:off x="4942071" y="3587294"/>
            <a:ext cx="5327651" cy="5155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09600" indent="0">
              <a:lnSpc>
                <a:spcPct val="150000"/>
              </a:lnSpc>
              <a:buNone/>
              <a:defRPr sz="17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2192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8288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8" hasCustomPrompt="1"/>
          </p:nvPr>
        </p:nvSpPr>
        <p:spPr>
          <a:xfrm>
            <a:off x="4942071" y="4161550"/>
            <a:ext cx="5327651" cy="5155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09600" indent="0">
              <a:lnSpc>
                <a:spcPct val="150000"/>
              </a:lnSpc>
              <a:buNone/>
              <a:defRPr sz="17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2192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8288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19"/>
          </p:nvPr>
        </p:nvSpPr>
        <p:spPr>
          <a:xfrm>
            <a:off x="8737600" y="6356351"/>
            <a:ext cx="2844800" cy="366183"/>
          </a:xfrm>
        </p:spPr>
        <p:txBody>
          <a:bodyPr wrap="square" numCol="1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404040"/>
                </a:solidFill>
              </a:defRPr>
            </a:lvl1pPr>
          </a:lstStyle>
          <a:p>
            <a:fld id="{FD48FFDB-5888-40E6-83A6-70D7E89405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yinfeifei\2012年工作项目\UFIDA用友 2012\用友 集团品推\李 莉\集团PPT模版2013\png\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557" y="188640"/>
            <a:ext cx="776839" cy="39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06551" y="152489"/>
            <a:ext cx="9855229" cy="424719"/>
          </a:xfrm>
          <a:prstGeom prst="rect">
            <a:avLst/>
          </a:prstGeom>
        </p:spPr>
        <p:txBody>
          <a:bodyPr lIns="115214" tIns="57607" rIns="115214" bIns="57607"/>
          <a:lstStyle>
            <a:lvl1pPr algn="l">
              <a:defRPr sz="300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0011520" y="6566718"/>
            <a:ext cx="1867711" cy="254822"/>
          </a:xfrm>
          <a:prstGeom prst="rect">
            <a:avLst/>
          </a:prstGeom>
          <a:noFill/>
        </p:spPr>
        <p:txBody>
          <a:bodyPr wrap="none" lIns="115199" tIns="57599" rIns="115199" bIns="57599" rtlCol="0">
            <a:spAutoFit/>
          </a:bodyPr>
          <a:lstStyle/>
          <a:p>
            <a:r>
              <a:rPr lang="en-US" altLang="zh-CN" sz="9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Yonyou</a:t>
            </a:r>
            <a:r>
              <a:rPr lang="en-US" altLang="zh-CN" sz="9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Software Corporation</a:t>
            </a:r>
            <a:endParaRPr lang="zh-CN" altLang="en-US" sz="9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自定义版式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28"/>
          <a:stretch>
            <a:fillRect/>
          </a:stretch>
        </p:blipFill>
        <p:spPr>
          <a:xfrm>
            <a:off x="0" y="0"/>
            <a:ext cx="12192000" cy="834768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5323" y="0"/>
            <a:ext cx="7626848" cy="836712"/>
          </a:xfrm>
          <a:prstGeom prst="rect">
            <a:avLst/>
          </a:prstGeom>
          <a:gradFill>
            <a:gsLst>
              <a:gs pos="0">
                <a:srgbClr val="FF0000">
                  <a:alpha val="80000"/>
                </a:srgbClr>
              </a:gs>
              <a:gs pos="100000">
                <a:srgbClr val="FF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0"/>
          </p:nvPr>
        </p:nvSpPr>
        <p:spPr>
          <a:xfrm>
            <a:off x="432000" y="192000"/>
            <a:ext cx="9312000" cy="4512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kumimoji="0" lang="zh-CN" altLang="en-US" sz="2935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ea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6021289"/>
            <a:ext cx="2181505" cy="5646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20469" y="252772"/>
            <a:ext cx="1491192" cy="3292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7" b="15575"/>
          <a:stretch>
            <a:fillRect/>
          </a:stretch>
        </p:blipFill>
        <p:spPr bwMode="auto">
          <a:xfrm>
            <a:off x="0" y="4580467"/>
            <a:ext cx="1219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KAIS\Desktop\未标题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786" y="315386"/>
            <a:ext cx="1686983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占位符 13"/>
          <p:cNvSpPr>
            <a:spLocks noGrp="1"/>
          </p:cNvSpPr>
          <p:nvPr>
            <p:ph type="body" sz="quarter" idx="13" hasCustomPrompt="1"/>
          </p:nvPr>
        </p:nvSpPr>
        <p:spPr>
          <a:xfrm>
            <a:off x="4367809" y="1229811"/>
            <a:ext cx="5327651" cy="5155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1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09600" indent="0">
              <a:lnSpc>
                <a:spcPct val="150000"/>
              </a:lnSpc>
              <a:buNone/>
              <a:defRPr sz="17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2192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8288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8" name="文本占位符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42072" y="1802548"/>
            <a:ext cx="5327651" cy="5155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09600" indent="0">
              <a:lnSpc>
                <a:spcPct val="150000"/>
              </a:lnSpc>
              <a:buNone/>
              <a:defRPr sz="17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2192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8288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9" name="文本占位符 13"/>
          <p:cNvSpPr>
            <a:spLocks noGrp="1"/>
          </p:cNvSpPr>
          <p:nvPr>
            <p:ph type="body" sz="quarter" idx="15" hasCustomPrompt="1"/>
          </p:nvPr>
        </p:nvSpPr>
        <p:spPr>
          <a:xfrm>
            <a:off x="4942072" y="2376804"/>
            <a:ext cx="5327651" cy="5155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09600" indent="0">
              <a:lnSpc>
                <a:spcPct val="150000"/>
              </a:lnSpc>
              <a:buNone/>
              <a:defRPr sz="17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2192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8288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" name="文本占位符 13"/>
          <p:cNvSpPr>
            <a:spLocks noGrp="1"/>
          </p:cNvSpPr>
          <p:nvPr>
            <p:ph type="body" sz="quarter" idx="16" hasCustomPrompt="1"/>
          </p:nvPr>
        </p:nvSpPr>
        <p:spPr>
          <a:xfrm>
            <a:off x="4367809" y="2996887"/>
            <a:ext cx="5327651" cy="5155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1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09600" indent="0">
              <a:lnSpc>
                <a:spcPct val="150000"/>
              </a:lnSpc>
              <a:buNone/>
              <a:defRPr sz="17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2192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8288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1" name="文本占位符 13"/>
          <p:cNvSpPr>
            <a:spLocks noGrp="1"/>
          </p:cNvSpPr>
          <p:nvPr>
            <p:ph type="body" sz="quarter" idx="17" hasCustomPrompt="1"/>
          </p:nvPr>
        </p:nvSpPr>
        <p:spPr>
          <a:xfrm>
            <a:off x="4942072" y="3587295"/>
            <a:ext cx="5327651" cy="5155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09600" indent="0">
              <a:lnSpc>
                <a:spcPct val="150000"/>
              </a:lnSpc>
              <a:buNone/>
              <a:defRPr sz="17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2192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8288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8" hasCustomPrompt="1"/>
          </p:nvPr>
        </p:nvSpPr>
        <p:spPr>
          <a:xfrm>
            <a:off x="4942072" y="4161551"/>
            <a:ext cx="5327651" cy="5155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09600" indent="0">
              <a:lnSpc>
                <a:spcPct val="150000"/>
              </a:lnSpc>
              <a:buNone/>
              <a:defRPr sz="17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2192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828800" indent="0">
              <a:buNone/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 sz="1735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19"/>
          </p:nvPr>
        </p:nvSpPr>
        <p:spPr>
          <a:xfrm>
            <a:off x="8737600" y="6356353"/>
            <a:ext cx="2844800" cy="366183"/>
          </a:xfrm>
        </p:spPr>
        <p:txBody>
          <a:bodyPr wrap="square" numCol="1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404040"/>
                </a:solidFill>
              </a:defRPr>
            </a:lvl1pPr>
          </a:lstStyle>
          <a:p>
            <a:fld id="{22BA750A-BE60-42AC-8B4B-82223A3872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7" b="15575"/>
          <a:stretch>
            <a:fillRect/>
          </a:stretch>
        </p:blipFill>
        <p:spPr bwMode="auto">
          <a:xfrm>
            <a:off x="0" y="4580467"/>
            <a:ext cx="1219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KAIS\Desktop\未标题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786" y="315386"/>
            <a:ext cx="1686983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8737600" y="6356353"/>
            <a:ext cx="2844800" cy="366183"/>
          </a:xfrm>
        </p:spPr>
        <p:txBody>
          <a:bodyPr wrap="square" numCol="1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404040"/>
                </a:solidFill>
              </a:defRPr>
            </a:lvl1pPr>
          </a:lstStyle>
          <a:p>
            <a:fld id="{22BA750A-BE60-42AC-8B4B-82223A3872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IS\Desktop\未标题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786" y="315386"/>
            <a:ext cx="1686983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9"/>
          <p:cNvSpPr>
            <a:spLocks noGrp="1"/>
          </p:cNvSpPr>
          <p:nvPr>
            <p:ph type="title"/>
          </p:nvPr>
        </p:nvSpPr>
        <p:spPr>
          <a:xfrm>
            <a:off x="782291" y="452671"/>
            <a:ext cx="9292068" cy="103017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4265" b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9" name="内容占位符 14"/>
          <p:cNvSpPr>
            <a:spLocks noGrp="1"/>
          </p:cNvSpPr>
          <p:nvPr>
            <p:ph sz="quarter" idx="14" hasCustomPrompt="1"/>
          </p:nvPr>
        </p:nvSpPr>
        <p:spPr>
          <a:xfrm>
            <a:off x="782654" y="1700808"/>
            <a:ext cx="10881967" cy="42244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5pPr marL="2438400" indent="0">
              <a:buNone/>
              <a:defRPr/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5"/>
          </p:nvPr>
        </p:nvSpPr>
        <p:spPr>
          <a:xfrm>
            <a:off x="8737600" y="6356353"/>
            <a:ext cx="2844800" cy="366183"/>
          </a:xfrm>
        </p:spPr>
        <p:txBody>
          <a:bodyPr wrap="square" numCol="1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404040"/>
                </a:solidFill>
              </a:defRPr>
            </a:lvl1pPr>
          </a:lstStyle>
          <a:p>
            <a:fld id="{22BA750A-BE60-42AC-8B4B-82223A3872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AIS\Desktop\未标题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786" y="315386"/>
            <a:ext cx="1686983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8737600" y="6356353"/>
            <a:ext cx="2844800" cy="366183"/>
          </a:xfrm>
        </p:spPr>
        <p:txBody>
          <a:bodyPr wrap="square" numCol="1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404040"/>
                </a:solidFill>
              </a:defRPr>
            </a:lvl1pPr>
          </a:lstStyle>
          <a:p>
            <a:fld id="{22BA750A-BE60-42AC-8B4B-82223A3872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8737600" y="6356353"/>
            <a:ext cx="2844800" cy="366183"/>
          </a:xfrm>
        </p:spPr>
        <p:txBody>
          <a:bodyPr wrap="square" numCol="1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404040"/>
                </a:solidFill>
              </a:defRPr>
            </a:lvl1pPr>
          </a:lstStyle>
          <a:p>
            <a:fld id="{22BA750A-BE60-42AC-8B4B-82223A3872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2C8D9-42DA-41E4-A7D9-FE879E7AF5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750A-BE60-42AC-8B4B-82223A3872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7" b="15575"/>
          <a:stretch>
            <a:fillRect/>
          </a:stretch>
        </p:blipFill>
        <p:spPr bwMode="auto">
          <a:xfrm>
            <a:off x="0" y="4580467"/>
            <a:ext cx="1219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KAIS\Desktop\未标题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785" y="315385"/>
            <a:ext cx="1686983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6183"/>
          </a:xfrm>
        </p:spPr>
        <p:txBody>
          <a:bodyPr wrap="square" numCol="1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404040"/>
                </a:solidFill>
              </a:defRPr>
            </a:lvl1pPr>
          </a:lstStyle>
          <a:p>
            <a:fld id="{FD48FFDB-5888-40E6-83A6-70D7E89405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76201"/>
            <a:ext cx="8636000" cy="5857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12800" y="1143000"/>
            <a:ext cx="10769600" cy="2971800"/>
          </a:xfrm>
        </p:spPr>
        <p:txBody>
          <a:bodyPr/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1200"/>
              </a:spcBef>
              <a:defRPr sz="2000"/>
            </a:lvl2pPr>
            <a:lvl3pPr>
              <a:spcBef>
                <a:spcPts val="1200"/>
              </a:spcBef>
              <a:defRPr sz="1800"/>
            </a:lvl3pPr>
            <a:lvl4pPr>
              <a:spcBef>
                <a:spcPts val="1200"/>
              </a:spcBef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spcBef>
                <a:spcPts val="1200"/>
              </a:spcBef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9C83-6EF2-4622-8314-8EA5F583D4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56AD7-FFF5-4394-A75D-B99CE73D5F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76201"/>
            <a:ext cx="8636000" cy="5857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12800" y="1143000"/>
            <a:ext cx="10769600" cy="2971800"/>
          </a:xfrm>
        </p:spPr>
        <p:txBody>
          <a:bodyPr/>
          <a:lstStyle>
            <a:lvl1pPr>
              <a:spcBef>
                <a:spcPts val="1200"/>
              </a:spcBef>
              <a:defRPr sz="2400"/>
            </a:lvl1pPr>
            <a:lvl2pPr>
              <a:spcBef>
                <a:spcPts val="1200"/>
              </a:spcBef>
              <a:defRPr sz="2000"/>
            </a:lvl2pPr>
            <a:lvl3pPr>
              <a:spcBef>
                <a:spcPts val="1200"/>
              </a:spcBef>
              <a:defRPr sz="1800"/>
            </a:lvl3pPr>
            <a:lvl4pPr>
              <a:spcBef>
                <a:spcPts val="1200"/>
              </a:spcBef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spcBef>
                <a:spcPts val="1200"/>
              </a:spcBef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5"/>
            <a:ext cx="12192000" cy="892968"/>
          </a:xfrm>
          <a:prstGeom prst="rect">
            <a:avLst/>
          </a:prstGeom>
        </p:spPr>
      </p:pic>
      <p:pic>
        <p:nvPicPr>
          <p:cNvPr id="4" name="图片 3" descr="未标题-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717" y="157893"/>
            <a:ext cx="1029912" cy="6068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单击以编辑母版副标题样式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IS\Desktop\未标题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785" y="315385"/>
            <a:ext cx="1686983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9"/>
          <p:cNvSpPr>
            <a:spLocks noGrp="1"/>
          </p:cNvSpPr>
          <p:nvPr>
            <p:ph type="title"/>
          </p:nvPr>
        </p:nvSpPr>
        <p:spPr>
          <a:xfrm>
            <a:off x="782291" y="452670"/>
            <a:ext cx="9292068" cy="103017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4265" b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9" name="内容占位符 14"/>
          <p:cNvSpPr>
            <a:spLocks noGrp="1"/>
          </p:cNvSpPr>
          <p:nvPr>
            <p:ph sz="quarter" idx="14" hasCustomPrompt="1"/>
          </p:nvPr>
        </p:nvSpPr>
        <p:spPr>
          <a:xfrm>
            <a:off x="782653" y="1700808"/>
            <a:ext cx="10881967" cy="42244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5pPr marL="2438400" indent="0">
              <a:buNone/>
              <a:defRPr/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5"/>
          </p:nvPr>
        </p:nvSpPr>
        <p:spPr>
          <a:xfrm>
            <a:off x="8737600" y="6356351"/>
            <a:ext cx="2844800" cy="366183"/>
          </a:xfrm>
        </p:spPr>
        <p:txBody>
          <a:bodyPr wrap="square" numCol="1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404040"/>
                </a:solidFill>
              </a:defRPr>
            </a:lvl1pPr>
          </a:lstStyle>
          <a:p>
            <a:fld id="{FD48FFDB-5888-40E6-83A6-70D7E89405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AIS\Desktop\未标题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785" y="315385"/>
            <a:ext cx="1686983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6183"/>
          </a:xfrm>
        </p:spPr>
        <p:txBody>
          <a:bodyPr wrap="square" numCol="1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404040"/>
                </a:solidFill>
              </a:defRPr>
            </a:lvl1pPr>
          </a:lstStyle>
          <a:p>
            <a:fld id="{FD48FFDB-5888-40E6-83A6-70D7E89405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7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6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0" y="175628"/>
            <a:ext cx="838200" cy="743863"/>
            <a:chOff x="39833" y="101457"/>
            <a:chExt cx="838200" cy="743863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6"/>
              <a:ext cx="838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3" y="206334"/>
            <a:ext cx="3050788" cy="546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/>
          <p:cNvSpPr/>
          <p:nvPr userDrawn="1"/>
        </p:nvSpPr>
        <p:spPr>
          <a:xfrm rot="5400000">
            <a:off x="6093000" y="160988"/>
            <a:ext cx="18000" cy="12204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8" name="组合 67"/>
          <p:cNvGrpSpPr/>
          <p:nvPr userDrawn="1"/>
        </p:nvGrpSpPr>
        <p:grpSpPr>
          <a:xfrm>
            <a:off x="11201983" y="6023531"/>
            <a:ext cx="460397" cy="460397"/>
            <a:chOff x="2805313" y="1997209"/>
            <a:chExt cx="1008000" cy="1008000"/>
          </a:xfr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" name="椭圆 70"/>
            <p:cNvSpPr>
              <a:spLocks noChangeAspect="1"/>
            </p:cNvSpPr>
            <p:nvPr/>
          </p:nvSpPr>
          <p:spPr>
            <a:xfrm>
              <a:off x="2805313" y="1997209"/>
              <a:ext cx="1008000" cy="1008000"/>
            </a:xfrm>
            <a:prstGeom prst="ellipse">
              <a:avLst/>
            </a:prstGeom>
            <a:gradFill flip="none" rotWithShape="1">
              <a:gsLst>
                <a:gs pos="86000">
                  <a:schemeClr val="bg1">
                    <a:lumMod val="85000"/>
                  </a:schemeClr>
                </a:gs>
                <a:gs pos="29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>
              <a:spLocks noChangeAspect="1"/>
            </p:cNvSpPr>
            <p:nvPr/>
          </p:nvSpPr>
          <p:spPr>
            <a:xfrm>
              <a:off x="2805313" y="1997209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" name="矩形 69"/>
          <p:cNvSpPr/>
          <p:nvPr userDrawn="1"/>
        </p:nvSpPr>
        <p:spPr>
          <a:xfrm rot="5400000">
            <a:off x="5475839" y="-2125251"/>
            <a:ext cx="18000" cy="568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 userDrawn="1"/>
        </p:nvGrpSpPr>
        <p:grpSpPr>
          <a:xfrm flipH="1">
            <a:off x="8180717" y="376751"/>
            <a:ext cx="3825755" cy="684000"/>
            <a:chOff x="8180717" y="376750"/>
            <a:chExt cx="3825754" cy="760821"/>
          </a:xfrm>
          <a:effectLst>
            <a:outerShdw blurRad="63500" dist="25400" dir="2700000" algn="tl" rotWithShape="0">
              <a:schemeClr val="tx2">
                <a:lumMod val="50000"/>
                <a:alpha val="40000"/>
              </a:schemeClr>
            </a:outerShdw>
          </a:effectLst>
        </p:grpSpPr>
        <p:sp>
          <p:nvSpPr>
            <p:cNvPr id="79" name="任意多边形 78"/>
            <p:cNvSpPr/>
            <p:nvPr userDrawn="1"/>
          </p:nvSpPr>
          <p:spPr>
            <a:xfrm>
              <a:off x="8180717" y="376750"/>
              <a:ext cx="3825754" cy="760821"/>
            </a:xfrm>
            <a:custGeom>
              <a:avLst/>
              <a:gdLst>
                <a:gd name="connsiteX0" fmla="*/ 61018 w 4023285"/>
                <a:gd name="connsiteY0" fmla="*/ 0 h 760821"/>
                <a:gd name="connsiteX1" fmla="*/ 4023285 w 4023285"/>
                <a:gd name="connsiteY1" fmla="*/ 0 h 760821"/>
                <a:gd name="connsiteX2" fmla="*/ 4023285 w 4023285"/>
                <a:gd name="connsiteY2" fmla="*/ 760821 h 760821"/>
                <a:gd name="connsiteX3" fmla="*/ 61018 w 4023285"/>
                <a:gd name="connsiteY3" fmla="*/ 760821 h 760821"/>
                <a:gd name="connsiteX4" fmla="*/ 0 w 4023285"/>
                <a:gd name="connsiteY4" fmla="*/ 699803 h 760821"/>
                <a:gd name="connsiteX5" fmla="*/ 0 w 4023285"/>
                <a:gd name="connsiteY5" fmla="*/ 61018 h 760821"/>
                <a:gd name="connsiteX6" fmla="*/ 61018 w 4023285"/>
                <a:gd name="connsiteY6" fmla="*/ 0 h 760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3285" h="760821">
                  <a:moveTo>
                    <a:pt x="61018" y="0"/>
                  </a:moveTo>
                  <a:lnTo>
                    <a:pt x="4023285" y="0"/>
                  </a:lnTo>
                  <a:lnTo>
                    <a:pt x="4023285" y="760821"/>
                  </a:lnTo>
                  <a:lnTo>
                    <a:pt x="61018" y="760821"/>
                  </a:lnTo>
                  <a:cubicBezTo>
                    <a:pt x="27319" y="760821"/>
                    <a:pt x="0" y="733502"/>
                    <a:pt x="0" y="699803"/>
                  </a:cubicBezTo>
                  <a:lnTo>
                    <a:pt x="0" y="61018"/>
                  </a:lnTo>
                  <a:cubicBezTo>
                    <a:pt x="0" y="27319"/>
                    <a:pt x="27319" y="0"/>
                    <a:pt x="61018" y="0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任意多边形 76"/>
            <p:cNvSpPr/>
            <p:nvPr userDrawn="1"/>
          </p:nvSpPr>
          <p:spPr>
            <a:xfrm>
              <a:off x="8180717" y="376750"/>
              <a:ext cx="3825754" cy="760821"/>
            </a:xfrm>
            <a:custGeom>
              <a:avLst/>
              <a:gdLst>
                <a:gd name="connsiteX0" fmla="*/ 61018 w 4023285"/>
                <a:gd name="connsiteY0" fmla="*/ 0 h 760821"/>
                <a:gd name="connsiteX1" fmla="*/ 4023285 w 4023285"/>
                <a:gd name="connsiteY1" fmla="*/ 0 h 760821"/>
                <a:gd name="connsiteX2" fmla="*/ 4023285 w 4023285"/>
                <a:gd name="connsiteY2" fmla="*/ 760821 h 760821"/>
                <a:gd name="connsiteX3" fmla="*/ 61018 w 4023285"/>
                <a:gd name="connsiteY3" fmla="*/ 760821 h 760821"/>
                <a:gd name="connsiteX4" fmla="*/ 0 w 4023285"/>
                <a:gd name="connsiteY4" fmla="*/ 699803 h 760821"/>
                <a:gd name="connsiteX5" fmla="*/ 0 w 4023285"/>
                <a:gd name="connsiteY5" fmla="*/ 61018 h 760821"/>
                <a:gd name="connsiteX6" fmla="*/ 61018 w 4023285"/>
                <a:gd name="connsiteY6" fmla="*/ 0 h 760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3285" h="760821">
                  <a:moveTo>
                    <a:pt x="61018" y="0"/>
                  </a:moveTo>
                  <a:lnTo>
                    <a:pt x="4023285" y="0"/>
                  </a:lnTo>
                  <a:lnTo>
                    <a:pt x="4023285" y="760821"/>
                  </a:lnTo>
                  <a:lnTo>
                    <a:pt x="61018" y="760821"/>
                  </a:lnTo>
                  <a:cubicBezTo>
                    <a:pt x="27319" y="760821"/>
                    <a:pt x="0" y="733502"/>
                    <a:pt x="0" y="699803"/>
                  </a:cubicBezTo>
                  <a:lnTo>
                    <a:pt x="0" y="61018"/>
                  </a:lnTo>
                  <a:cubicBezTo>
                    <a:pt x="0" y="27319"/>
                    <a:pt x="27319" y="0"/>
                    <a:pt x="6101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2"/>
                </a:gs>
                <a:gs pos="100000">
                  <a:schemeClr val="accent2">
                    <a:lumMod val="75000"/>
                    <a:lumOff val="2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/>
            </a:p>
          </p:txBody>
        </p:sp>
      </p:grpSp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/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1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61" y="6465809"/>
            <a:ext cx="155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0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80116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内容占位符 10"/>
          <p:cNvSpPr>
            <a:spLocks noGrp="1"/>
          </p:cNvSpPr>
          <p:nvPr>
            <p:ph sz="quarter" idx="10" hasCustomPrompt="1"/>
          </p:nvPr>
        </p:nvSpPr>
        <p:spPr>
          <a:xfrm>
            <a:off x="8377548" y="464837"/>
            <a:ext cx="3553195" cy="430339"/>
          </a:xfrm>
        </p:spPr>
        <p:txBody>
          <a:bodyPr>
            <a:noAutofit/>
            <a:scene3d>
              <a:camera prst="orthographicFront"/>
              <a:lightRig rig="threePt" dir="t">
                <a:rot lat="0" lon="0" rev="2700000"/>
              </a:lightRig>
            </a:scene3d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  <a:latin typeface="方正美黑简体" panose="03000509000000000000" pitchFamily="65" charset="-122"/>
                <a:ea typeface="方正美黑简体" panose="03000509000000000000" pitchFamily="65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</a:t>
            </a:r>
            <a:endParaRPr lang="zh-CN" altLang="en-US" dirty="0"/>
          </a:p>
        </p:txBody>
      </p:sp>
      <p:grpSp>
        <p:nvGrpSpPr>
          <p:cNvPr id="80" name="组合 79"/>
          <p:cNvGrpSpPr/>
          <p:nvPr userDrawn="1"/>
        </p:nvGrpSpPr>
        <p:grpSpPr>
          <a:xfrm flipH="1">
            <a:off x="11767441" y="569465"/>
            <a:ext cx="424561" cy="355907"/>
            <a:chOff x="0" y="291031"/>
            <a:chExt cx="424561" cy="355906"/>
          </a:xfrm>
        </p:grpSpPr>
        <p:sp>
          <p:nvSpPr>
            <p:cNvPr id="81" name="椭圆 80"/>
            <p:cNvSpPr/>
            <p:nvPr/>
          </p:nvSpPr>
          <p:spPr>
            <a:xfrm rot="16200000">
              <a:off x="268364" y="490740"/>
              <a:ext cx="156198" cy="156196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 rot="16200000">
              <a:off x="282563" y="504942"/>
              <a:ext cx="127798" cy="12779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椭圆 83"/>
            <p:cNvSpPr/>
            <p:nvPr/>
          </p:nvSpPr>
          <p:spPr>
            <a:xfrm rot="16200000">
              <a:off x="268364" y="291032"/>
              <a:ext cx="156198" cy="156196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 rot="16200000">
              <a:off x="282563" y="305235"/>
              <a:ext cx="127798" cy="127797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圆角矩形 85"/>
            <p:cNvSpPr/>
            <p:nvPr/>
          </p:nvSpPr>
          <p:spPr>
            <a:xfrm rot="16200000">
              <a:off x="166643" y="421630"/>
              <a:ext cx="18656" cy="35194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63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7" name="圆角矩形 86"/>
            <p:cNvSpPr/>
            <p:nvPr/>
          </p:nvSpPr>
          <p:spPr>
            <a:xfrm rot="16200000">
              <a:off x="166643" y="371588"/>
              <a:ext cx="18656" cy="35194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63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8" name="圆角矩形 87"/>
            <p:cNvSpPr/>
            <p:nvPr/>
          </p:nvSpPr>
          <p:spPr>
            <a:xfrm rot="16200000">
              <a:off x="166643" y="217207"/>
              <a:ext cx="18656" cy="35194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63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9" name="圆角矩形 88"/>
            <p:cNvSpPr/>
            <p:nvPr/>
          </p:nvSpPr>
          <p:spPr>
            <a:xfrm rot="16200000">
              <a:off x="166643" y="167164"/>
              <a:ext cx="18656" cy="35194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63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4" name="文本框 93"/>
          <p:cNvSpPr txBox="1">
            <a:spLocks noChangeAspect="1"/>
          </p:cNvSpPr>
          <p:nvPr userDrawn="1"/>
        </p:nvSpPr>
        <p:spPr>
          <a:xfrm>
            <a:off x="1194133" y="614901"/>
            <a:ext cx="1379221" cy="252000"/>
          </a:xfrm>
          <a:custGeom>
            <a:avLst/>
            <a:gdLst/>
            <a:ahLst/>
            <a:cxnLst/>
            <a:rect l="l" t="t" r="r" b="b"/>
            <a:pathLst>
              <a:path w="1535834" h="280615">
                <a:moveTo>
                  <a:pt x="1305601" y="49220"/>
                </a:moveTo>
                <a:cubicBezTo>
                  <a:pt x="1305966" y="50951"/>
                  <a:pt x="1306257" y="52896"/>
                  <a:pt x="1306472" y="55055"/>
                </a:cubicBezTo>
                <a:cubicBezTo>
                  <a:pt x="1306688" y="57214"/>
                  <a:pt x="1306796" y="59211"/>
                  <a:pt x="1306796" y="61046"/>
                </a:cubicBezTo>
                <a:cubicBezTo>
                  <a:pt x="1306796" y="67110"/>
                  <a:pt x="1305982" y="72585"/>
                  <a:pt x="1304353" y="77469"/>
                </a:cubicBezTo>
                <a:lnTo>
                  <a:pt x="1300056" y="85435"/>
                </a:lnTo>
                <a:lnTo>
                  <a:pt x="1435103" y="85435"/>
                </a:lnTo>
                <a:lnTo>
                  <a:pt x="1454486" y="57998"/>
                </a:lnTo>
                <a:lnTo>
                  <a:pt x="1469631" y="69061"/>
                </a:lnTo>
                <a:lnTo>
                  <a:pt x="1475622" y="49220"/>
                </a:lnTo>
                <a:close/>
                <a:moveTo>
                  <a:pt x="285911" y="47944"/>
                </a:moveTo>
                <a:lnTo>
                  <a:pt x="285911" y="150695"/>
                </a:lnTo>
                <a:lnTo>
                  <a:pt x="296651" y="150695"/>
                </a:lnTo>
                <a:cubicBezTo>
                  <a:pt x="328096" y="149406"/>
                  <a:pt x="343914" y="131583"/>
                  <a:pt x="344104" y="97226"/>
                </a:cubicBezTo>
                <a:cubicBezTo>
                  <a:pt x="343917" y="64559"/>
                  <a:pt x="328172" y="48131"/>
                  <a:pt x="296870" y="47944"/>
                </a:cubicBezTo>
                <a:close/>
                <a:moveTo>
                  <a:pt x="76361" y="47944"/>
                </a:moveTo>
                <a:lnTo>
                  <a:pt x="76361" y="150695"/>
                </a:lnTo>
                <a:lnTo>
                  <a:pt x="87101" y="150695"/>
                </a:lnTo>
                <a:cubicBezTo>
                  <a:pt x="118546" y="149406"/>
                  <a:pt x="134364" y="131583"/>
                  <a:pt x="134554" y="97226"/>
                </a:cubicBezTo>
                <a:cubicBezTo>
                  <a:pt x="134367" y="64559"/>
                  <a:pt x="118622" y="48131"/>
                  <a:pt x="87320" y="47944"/>
                </a:cubicBezTo>
                <a:close/>
                <a:moveTo>
                  <a:pt x="418080" y="26903"/>
                </a:moveTo>
                <a:lnTo>
                  <a:pt x="613071" y="26903"/>
                </a:lnTo>
                <a:lnTo>
                  <a:pt x="618058" y="114410"/>
                </a:lnTo>
                <a:lnTo>
                  <a:pt x="600032" y="121501"/>
                </a:lnTo>
                <a:cubicBezTo>
                  <a:pt x="588052" y="73438"/>
                  <a:pt x="567947" y="49219"/>
                  <a:pt x="539715" y="48844"/>
                </a:cubicBezTo>
                <a:lnTo>
                  <a:pt x="539715" y="214679"/>
                </a:lnTo>
                <a:cubicBezTo>
                  <a:pt x="539499" y="228741"/>
                  <a:pt x="541359" y="237650"/>
                  <a:pt x="545296" y="241406"/>
                </a:cubicBezTo>
                <a:cubicBezTo>
                  <a:pt x="548735" y="245362"/>
                  <a:pt x="557041" y="247448"/>
                  <a:pt x="570214" y="247664"/>
                </a:cubicBezTo>
                <a:lnTo>
                  <a:pt x="570214" y="266819"/>
                </a:lnTo>
                <a:lnTo>
                  <a:pt x="458866" y="266819"/>
                </a:lnTo>
                <a:lnTo>
                  <a:pt x="458866" y="247574"/>
                </a:lnTo>
                <a:cubicBezTo>
                  <a:pt x="472436" y="247574"/>
                  <a:pt x="480869" y="245580"/>
                  <a:pt x="484165" y="241592"/>
                </a:cubicBezTo>
                <a:cubicBezTo>
                  <a:pt x="487832" y="238106"/>
                  <a:pt x="489566" y="229767"/>
                  <a:pt x="489365" y="216575"/>
                </a:cubicBezTo>
                <a:lnTo>
                  <a:pt x="489365" y="48844"/>
                </a:lnTo>
                <a:cubicBezTo>
                  <a:pt x="459228" y="48844"/>
                  <a:pt x="440016" y="73063"/>
                  <a:pt x="431730" y="121501"/>
                </a:cubicBezTo>
                <a:lnTo>
                  <a:pt x="412223" y="115824"/>
                </a:lnTo>
                <a:close/>
                <a:moveTo>
                  <a:pt x="210745" y="26903"/>
                </a:moveTo>
                <a:lnTo>
                  <a:pt x="309238" y="26903"/>
                </a:lnTo>
                <a:cubicBezTo>
                  <a:pt x="367842" y="26313"/>
                  <a:pt x="397041" y="50027"/>
                  <a:pt x="396835" y="98046"/>
                </a:cubicBezTo>
                <a:cubicBezTo>
                  <a:pt x="397838" y="149366"/>
                  <a:pt x="364086" y="173930"/>
                  <a:pt x="295579" y="171736"/>
                </a:cubicBezTo>
                <a:lnTo>
                  <a:pt x="285911" y="171736"/>
                </a:lnTo>
                <a:lnTo>
                  <a:pt x="285911" y="213479"/>
                </a:lnTo>
                <a:cubicBezTo>
                  <a:pt x="285692" y="228389"/>
                  <a:pt x="287400" y="237747"/>
                  <a:pt x="291036" y="241554"/>
                </a:cubicBezTo>
                <a:cubicBezTo>
                  <a:pt x="294354" y="245567"/>
                  <a:pt x="302314" y="247574"/>
                  <a:pt x="314915" y="247574"/>
                </a:cubicBezTo>
                <a:lnTo>
                  <a:pt x="314915" y="266819"/>
                </a:lnTo>
                <a:lnTo>
                  <a:pt x="209549" y="266819"/>
                </a:lnTo>
                <a:lnTo>
                  <a:pt x="209549" y="247269"/>
                </a:lnTo>
                <a:cubicBezTo>
                  <a:pt x="228288" y="248466"/>
                  <a:pt x="237259" y="238666"/>
                  <a:pt x="236462" y="217870"/>
                </a:cubicBezTo>
                <a:lnTo>
                  <a:pt x="236462" y="78686"/>
                </a:lnTo>
                <a:cubicBezTo>
                  <a:pt x="236662" y="65719"/>
                  <a:pt x="235142" y="57442"/>
                  <a:pt x="231900" y="53854"/>
                </a:cubicBezTo>
                <a:cubicBezTo>
                  <a:pt x="229274" y="49914"/>
                  <a:pt x="222223" y="47944"/>
                  <a:pt x="210745" y="47944"/>
                </a:cubicBezTo>
                <a:close/>
                <a:moveTo>
                  <a:pt x="1195" y="26903"/>
                </a:moveTo>
                <a:lnTo>
                  <a:pt x="99688" y="26903"/>
                </a:lnTo>
                <a:cubicBezTo>
                  <a:pt x="158292" y="26313"/>
                  <a:pt x="187491" y="50027"/>
                  <a:pt x="187285" y="98046"/>
                </a:cubicBezTo>
                <a:cubicBezTo>
                  <a:pt x="188288" y="149366"/>
                  <a:pt x="154536" y="173930"/>
                  <a:pt x="86029" y="171736"/>
                </a:cubicBezTo>
                <a:lnTo>
                  <a:pt x="76361" y="171736"/>
                </a:lnTo>
                <a:lnTo>
                  <a:pt x="76361" y="213479"/>
                </a:lnTo>
                <a:cubicBezTo>
                  <a:pt x="76142" y="228389"/>
                  <a:pt x="77851" y="237747"/>
                  <a:pt x="81486" y="241554"/>
                </a:cubicBezTo>
                <a:cubicBezTo>
                  <a:pt x="84804" y="245567"/>
                  <a:pt x="92764" y="247574"/>
                  <a:pt x="105365" y="247574"/>
                </a:cubicBezTo>
                <a:lnTo>
                  <a:pt x="105365" y="266819"/>
                </a:lnTo>
                <a:lnTo>
                  <a:pt x="0" y="266819"/>
                </a:lnTo>
                <a:lnTo>
                  <a:pt x="0" y="247269"/>
                </a:lnTo>
                <a:cubicBezTo>
                  <a:pt x="18738" y="248466"/>
                  <a:pt x="27709" y="238666"/>
                  <a:pt x="26912" y="217870"/>
                </a:cubicBezTo>
                <a:lnTo>
                  <a:pt x="26912" y="78686"/>
                </a:lnTo>
                <a:cubicBezTo>
                  <a:pt x="27112" y="65719"/>
                  <a:pt x="25592" y="57442"/>
                  <a:pt x="22350" y="53854"/>
                </a:cubicBezTo>
                <a:cubicBezTo>
                  <a:pt x="19724" y="49914"/>
                  <a:pt x="12673" y="47944"/>
                  <a:pt x="1195" y="47944"/>
                </a:cubicBezTo>
                <a:close/>
                <a:moveTo>
                  <a:pt x="866236" y="8658"/>
                </a:moveTo>
                <a:lnTo>
                  <a:pt x="905903" y="42196"/>
                </a:lnTo>
                <a:cubicBezTo>
                  <a:pt x="905903" y="42196"/>
                  <a:pt x="902598" y="43558"/>
                  <a:pt x="895988" y="46282"/>
                </a:cubicBezTo>
                <a:lnTo>
                  <a:pt x="806934" y="46282"/>
                </a:lnTo>
                <a:lnTo>
                  <a:pt x="806934" y="256713"/>
                </a:lnTo>
                <a:lnTo>
                  <a:pt x="861388" y="256713"/>
                </a:lnTo>
                <a:lnTo>
                  <a:pt x="884534" y="224247"/>
                </a:lnTo>
                <a:lnTo>
                  <a:pt x="925939" y="259432"/>
                </a:lnTo>
                <a:cubicBezTo>
                  <a:pt x="925939" y="259432"/>
                  <a:pt x="922632" y="260942"/>
                  <a:pt x="916019" y="263962"/>
                </a:cubicBezTo>
                <a:lnTo>
                  <a:pt x="637875" y="263962"/>
                </a:lnTo>
                <a:lnTo>
                  <a:pt x="637875" y="256713"/>
                </a:lnTo>
                <a:lnTo>
                  <a:pt x="757780" y="256713"/>
                </a:lnTo>
                <a:lnTo>
                  <a:pt x="757780" y="46282"/>
                </a:lnTo>
                <a:lnTo>
                  <a:pt x="658806" y="46282"/>
                </a:lnTo>
                <a:lnTo>
                  <a:pt x="658806" y="39033"/>
                </a:lnTo>
                <a:lnTo>
                  <a:pt x="845200" y="39033"/>
                </a:lnTo>
                <a:close/>
                <a:moveTo>
                  <a:pt x="996515" y="3877"/>
                </a:moveTo>
                <a:lnTo>
                  <a:pt x="1054922" y="21550"/>
                </a:lnTo>
                <a:lnTo>
                  <a:pt x="1039953" y="34652"/>
                </a:lnTo>
                <a:cubicBezTo>
                  <a:pt x="1030990" y="54527"/>
                  <a:pt x="1021129" y="71893"/>
                  <a:pt x="1010369" y="86749"/>
                </a:cubicBezTo>
                <a:lnTo>
                  <a:pt x="1032495" y="91502"/>
                </a:lnTo>
                <a:lnTo>
                  <a:pt x="1022927" y="103308"/>
                </a:lnTo>
                <a:lnTo>
                  <a:pt x="1022927" y="263471"/>
                </a:lnTo>
                <a:cubicBezTo>
                  <a:pt x="1022927" y="267903"/>
                  <a:pt x="1022162" y="271164"/>
                  <a:pt x="1020630" y="273253"/>
                </a:cubicBezTo>
                <a:cubicBezTo>
                  <a:pt x="1019098" y="275342"/>
                  <a:pt x="1016271" y="276870"/>
                  <a:pt x="1012150" y="277835"/>
                </a:cubicBezTo>
                <a:cubicBezTo>
                  <a:pt x="1010239" y="278257"/>
                  <a:pt x="1007999" y="278616"/>
                  <a:pt x="1005432" y="278911"/>
                </a:cubicBezTo>
                <a:cubicBezTo>
                  <a:pt x="1002865" y="279206"/>
                  <a:pt x="1000184" y="279457"/>
                  <a:pt x="997389" y="279664"/>
                </a:cubicBezTo>
                <a:cubicBezTo>
                  <a:pt x="994593" y="279870"/>
                  <a:pt x="991882" y="280024"/>
                  <a:pt x="989257" y="280126"/>
                </a:cubicBezTo>
                <a:cubicBezTo>
                  <a:pt x="986631" y="280227"/>
                  <a:pt x="983364" y="280278"/>
                  <a:pt x="979455" y="280278"/>
                </a:cubicBezTo>
                <a:cubicBezTo>
                  <a:pt x="979852" y="252728"/>
                  <a:pt x="980151" y="230681"/>
                  <a:pt x="980351" y="214136"/>
                </a:cubicBezTo>
                <a:cubicBezTo>
                  <a:pt x="980551" y="197591"/>
                  <a:pt x="980651" y="184734"/>
                  <a:pt x="980651" y="175565"/>
                </a:cubicBezTo>
                <a:lnTo>
                  <a:pt x="980651" y="123896"/>
                </a:lnTo>
                <a:cubicBezTo>
                  <a:pt x="973123" y="136708"/>
                  <a:pt x="962026" y="149465"/>
                  <a:pt x="947361" y="162168"/>
                </a:cubicBezTo>
                <a:lnTo>
                  <a:pt x="942675" y="158825"/>
                </a:lnTo>
                <a:cubicBezTo>
                  <a:pt x="953520" y="135358"/>
                  <a:pt x="962572" y="114578"/>
                  <a:pt x="969828" y="96484"/>
                </a:cubicBezTo>
                <a:cubicBezTo>
                  <a:pt x="977084" y="78389"/>
                  <a:pt x="983116" y="61535"/>
                  <a:pt x="987923" y="45920"/>
                </a:cubicBezTo>
                <a:cubicBezTo>
                  <a:pt x="990111" y="38560"/>
                  <a:pt x="991890" y="31794"/>
                  <a:pt x="993262" y="25620"/>
                </a:cubicBezTo>
                <a:cubicBezTo>
                  <a:pt x="994633" y="19446"/>
                  <a:pt x="995718" y="12198"/>
                  <a:pt x="996515" y="3877"/>
                </a:cubicBezTo>
                <a:close/>
                <a:moveTo>
                  <a:pt x="1078534" y="2977"/>
                </a:moveTo>
                <a:lnTo>
                  <a:pt x="1137147" y="19026"/>
                </a:lnTo>
                <a:lnTo>
                  <a:pt x="1122511" y="32214"/>
                </a:lnTo>
                <a:cubicBezTo>
                  <a:pt x="1117514" y="42948"/>
                  <a:pt x="1111927" y="53313"/>
                  <a:pt x="1105752" y="63308"/>
                </a:cubicBezTo>
                <a:lnTo>
                  <a:pt x="1172470" y="63308"/>
                </a:lnTo>
                <a:lnTo>
                  <a:pt x="1193230" y="34376"/>
                </a:lnTo>
                <a:lnTo>
                  <a:pt x="1230139" y="65918"/>
                </a:lnTo>
                <a:cubicBezTo>
                  <a:pt x="1230139" y="65918"/>
                  <a:pt x="1227132" y="67428"/>
                  <a:pt x="1221119" y="70447"/>
                </a:cubicBezTo>
                <a:lnTo>
                  <a:pt x="1140437" y="70447"/>
                </a:lnTo>
                <a:lnTo>
                  <a:pt x="1140437" y="126397"/>
                </a:lnTo>
                <a:lnTo>
                  <a:pt x="1166483" y="126397"/>
                </a:lnTo>
                <a:lnTo>
                  <a:pt x="1185472" y="99855"/>
                </a:lnTo>
                <a:lnTo>
                  <a:pt x="1219076" y="129483"/>
                </a:lnTo>
                <a:cubicBezTo>
                  <a:pt x="1219076" y="129483"/>
                  <a:pt x="1216044" y="130834"/>
                  <a:pt x="1209979" y="133536"/>
                </a:cubicBezTo>
                <a:lnTo>
                  <a:pt x="1140437" y="133536"/>
                </a:lnTo>
                <a:lnTo>
                  <a:pt x="1140437" y="190686"/>
                </a:lnTo>
                <a:lnTo>
                  <a:pt x="1173708" y="190686"/>
                </a:lnTo>
                <a:lnTo>
                  <a:pt x="1195178" y="162949"/>
                </a:lnTo>
                <a:lnTo>
                  <a:pt x="1228344" y="193824"/>
                </a:lnTo>
                <a:cubicBezTo>
                  <a:pt x="1228344" y="193824"/>
                  <a:pt x="1225311" y="195158"/>
                  <a:pt x="1219247" y="197825"/>
                </a:cubicBezTo>
                <a:lnTo>
                  <a:pt x="1140437" y="197825"/>
                </a:lnTo>
                <a:lnTo>
                  <a:pt x="1140437" y="264071"/>
                </a:lnTo>
                <a:cubicBezTo>
                  <a:pt x="1140437" y="268411"/>
                  <a:pt x="1139433" y="271720"/>
                  <a:pt x="1137425" y="273999"/>
                </a:cubicBezTo>
                <a:cubicBezTo>
                  <a:pt x="1135417" y="276277"/>
                  <a:pt x="1132275" y="277771"/>
                  <a:pt x="1127998" y="278482"/>
                </a:cubicBezTo>
                <a:cubicBezTo>
                  <a:pt x="1123534" y="279257"/>
                  <a:pt x="1118408" y="279849"/>
                  <a:pt x="1112622" y="280259"/>
                </a:cubicBezTo>
                <a:cubicBezTo>
                  <a:pt x="1106836" y="280668"/>
                  <a:pt x="1100918" y="280726"/>
                  <a:pt x="1094870" y="280430"/>
                </a:cubicBezTo>
                <a:cubicBezTo>
                  <a:pt x="1095270" y="248595"/>
                  <a:pt x="1095570" y="223806"/>
                  <a:pt x="1095770" y="206064"/>
                </a:cubicBezTo>
                <a:cubicBezTo>
                  <a:pt x="1095970" y="188322"/>
                  <a:pt x="1096070" y="175465"/>
                  <a:pt x="1096070" y="167492"/>
                </a:cubicBezTo>
                <a:lnTo>
                  <a:pt x="1096070" y="73362"/>
                </a:lnTo>
                <a:cubicBezTo>
                  <a:pt x="1092216" y="85430"/>
                  <a:pt x="1084334" y="98327"/>
                  <a:pt x="1072424" y="112055"/>
                </a:cubicBezTo>
                <a:cubicBezTo>
                  <a:pt x="1060515" y="125782"/>
                  <a:pt x="1046997" y="138598"/>
                  <a:pt x="1031871" y="150505"/>
                </a:cubicBezTo>
                <a:lnTo>
                  <a:pt x="1027295" y="147123"/>
                </a:lnTo>
                <a:cubicBezTo>
                  <a:pt x="1038299" y="124943"/>
                  <a:pt x="1047893" y="103924"/>
                  <a:pt x="1056077" y="84068"/>
                </a:cubicBezTo>
                <a:cubicBezTo>
                  <a:pt x="1064260" y="64211"/>
                  <a:pt x="1070530" y="44675"/>
                  <a:pt x="1074886" y="25460"/>
                </a:cubicBezTo>
                <a:cubicBezTo>
                  <a:pt x="1075658" y="22181"/>
                  <a:pt x="1076305" y="18760"/>
                  <a:pt x="1076827" y="15200"/>
                </a:cubicBezTo>
                <a:cubicBezTo>
                  <a:pt x="1077349" y="11639"/>
                  <a:pt x="1077918" y="7564"/>
                  <a:pt x="1078534" y="2977"/>
                </a:cubicBezTo>
                <a:close/>
                <a:moveTo>
                  <a:pt x="1362803" y="0"/>
                </a:moveTo>
                <a:cubicBezTo>
                  <a:pt x="1383009" y="435"/>
                  <a:pt x="1397165" y="2679"/>
                  <a:pt x="1405270" y="6732"/>
                </a:cubicBezTo>
                <a:cubicBezTo>
                  <a:pt x="1413376" y="10785"/>
                  <a:pt x="1417429" y="16729"/>
                  <a:pt x="1417429" y="24565"/>
                </a:cubicBezTo>
                <a:cubicBezTo>
                  <a:pt x="1417429" y="33376"/>
                  <a:pt x="1413443" y="39214"/>
                  <a:pt x="1405471" y="42081"/>
                </a:cubicBezTo>
                <a:lnTo>
                  <a:pt x="1474032" y="42081"/>
                </a:lnTo>
                <a:lnTo>
                  <a:pt x="1491234" y="20022"/>
                </a:lnTo>
                <a:lnTo>
                  <a:pt x="1535834" y="58874"/>
                </a:lnTo>
                <a:lnTo>
                  <a:pt x="1514694" y="64256"/>
                </a:lnTo>
                <a:cubicBezTo>
                  <a:pt x="1509779" y="67005"/>
                  <a:pt x="1504264" y="69783"/>
                  <a:pt x="1498149" y="72590"/>
                </a:cubicBezTo>
                <a:cubicBezTo>
                  <a:pt x="1492034" y="75397"/>
                  <a:pt x="1486755" y="77407"/>
                  <a:pt x="1482313" y="78619"/>
                </a:cubicBezTo>
                <a:lnTo>
                  <a:pt x="1491881" y="87811"/>
                </a:lnTo>
                <a:cubicBezTo>
                  <a:pt x="1491881" y="87811"/>
                  <a:pt x="1488800" y="89398"/>
                  <a:pt x="1482637" y="92574"/>
                </a:cubicBezTo>
                <a:lnTo>
                  <a:pt x="1403794" y="92574"/>
                </a:lnTo>
                <a:cubicBezTo>
                  <a:pt x="1390599" y="103197"/>
                  <a:pt x="1377783" y="112190"/>
                  <a:pt x="1365346" y="119553"/>
                </a:cubicBezTo>
                <a:cubicBezTo>
                  <a:pt x="1352910" y="126916"/>
                  <a:pt x="1340170" y="132012"/>
                  <a:pt x="1327127" y="134841"/>
                </a:cubicBezTo>
                <a:lnTo>
                  <a:pt x="1439737" y="130640"/>
                </a:lnTo>
                <a:cubicBezTo>
                  <a:pt x="1436324" y="128729"/>
                  <a:pt x="1432410" y="125517"/>
                  <a:pt x="1427997" y="121006"/>
                </a:cubicBezTo>
                <a:cubicBezTo>
                  <a:pt x="1423584" y="116494"/>
                  <a:pt x="1418229" y="111269"/>
                  <a:pt x="1411933" y="105332"/>
                </a:cubicBezTo>
                <a:lnTo>
                  <a:pt x="1414753" y="101056"/>
                </a:lnTo>
                <a:cubicBezTo>
                  <a:pt x="1433114" y="104761"/>
                  <a:pt x="1447784" y="108528"/>
                  <a:pt x="1458763" y="112357"/>
                </a:cubicBezTo>
                <a:cubicBezTo>
                  <a:pt x="1469742" y="116186"/>
                  <a:pt x="1478526" y="120088"/>
                  <a:pt x="1485116" y="124063"/>
                </a:cubicBezTo>
                <a:cubicBezTo>
                  <a:pt x="1491706" y="128038"/>
                  <a:pt x="1496325" y="132176"/>
                  <a:pt x="1498973" y="136477"/>
                </a:cubicBezTo>
                <a:cubicBezTo>
                  <a:pt x="1501621" y="140777"/>
                  <a:pt x="1502945" y="145036"/>
                  <a:pt x="1502945" y="149252"/>
                </a:cubicBezTo>
                <a:cubicBezTo>
                  <a:pt x="1502945" y="156859"/>
                  <a:pt x="1500565" y="163156"/>
                  <a:pt x="1495806" y="168142"/>
                </a:cubicBezTo>
                <a:cubicBezTo>
                  <a:pt x="1491046" y="173129"/>
                  <a:pt x="1485433" y="175622"/>
                  <a:pt x="1478965" y="175622"/>
                </a:cubicBezTo>
                <a:cubicBezTo>
                  <a:pt x="1474911" y="175622"/>
                  <a:pt x="1471630" y="174785"/>
                  <a:pt x="1469121" y="173112"/>
                </a:cubicBezTo>
                <a:cubicBezTo>
                  <a:pt x="1466613" y="171439"/>
                  <a:pt x="1464256" y="168835"/>
                  <a:pt x="1462049" y="165302"/>
                </a:cubicBezTo>
                <a:cubicBezTo>
                  <a:pt x="1459106" y="161098"/>
                  <a:pt x="1456392" y="157109"/>
                  <a:pt x="1453907" y="153333"/>
                </a:cubicBezTo>
                <a:cubicBezTo>
                  <a:pt x="1451423" y="149558"/>
                  <a:pt x="1449413" y="146523"/>
                  <a:pt x="1447876" y="144228"/>
                </a:cubicBezTo>
                <a:cubicBezTo>
                  <a:pt x="1437579" y="147091"/>
                  <a:pt x="1426300" y="149919"/>
                  <a:pt x="1414038" y="152710"/>
                </a:cubicBezTo>
                <a:cubicBezTo>
                  <a:pt x="1401776" y="155500"/>
                  <a:pt x="1389560" y="158173"/>
                  <a:pt x="1377388" y="160727"/>
                </a:cubicBezTo>
                <a:lnTo>
                  <a:pt x="1375980" y="161004"/>
                </a:lnTo>
                <a:lnTo>
                  <a:pt x="1425202" y="168983"/>
                </a:lnTo>
                <a:lnTo>
                  <a:pt x="1412943" y="184004"/>
                </a:lnTo>
                <a:lnTo>
                  <a:pt x="1412943" y="205935"/>
                </a:lnTo>
                <a:lnTo>
                  <a:pt x="1453067" y="205935"/>
                </a:lnTo>
                <a:lnTo>
                  <a:pt x="1472784" y="177898"/>
                </a:lnTo>
                <a:lnTo>
                  <a:pt x="1513413" y="208569"/>
                </a:lnTo>
                <a:cubicBezTo>
                  <a:pt x="1513413" y="208569"/>
                  <a:pt x="1510082" y="210071"/>
                  <a:pt x="1503421" y="213074"/>
                </a:cubicBezTo>
                <a:lnTo>
                  <a:pt x="1412943" y="213074"/>
                </a:lnTo>
                <a:lnTo>
                  <a:pt x="1412943" y="259161"/>
                </a:lnTo>
                <a:lnTo>
                  <a:pt x="1474593" y="259161"/>
                </a:lnTo>
                <a:lnTo>
                  <a:pt x="1494953" y="230224"/>
                </a:lnTo>
                <a:lnTo>
                  <a:pt x="1535539" y="261818"/>
                </a:lnTo>
                <a:cubicBezTo>
                  <a:pt x="1535539" y="261818"/>
                  <a:pt x="1532209" y="263312"/>
                  <a:pt x="1525547" y="266300"/>
                </a:cubicBezTo>
                <a:lnTo>
                  <a:pt x="1256747" y="266300"/>
                </a:lnTo>
                <a:lnTo>
                  <a:pt x="1256747" y="259161"/>
                </a:lnTo>
                <a:lnTo>
                  <a:pt x="1368875" y="259161"/>
                </a:lnTo>
                <a:lnTo>
                  <a:pt x="1368875" y="216827"/>
                </a:lnTo>
                <a:lnTo>
                  <a:pt x="1368875" y="213074"/>
                </a:lnTo>
                <a:lnTo>
                  <a:pt x="1281265" y="213074"/>
                </a:lnTo>
                <a:lnTo>
                  <a:pt x="1281265" y="205935"/>
                </a:lnTo>
                <a:lnTo>
                  <a:pt x="1368875" y="205935"/>
                </a:lnTo>
                <a:cubicBezTo>
                  <a:pt x="1368875" y="202297"/>
                  <a:pt x="1368827" y="198530"/>
                  <a:pt x="1368730" y="194636"/>
                </a:cubicBezTo>
                <a:cubicBezTo>
                  <a:pt x="1368633" y="190742"/>
                  <a:pt x="1368484" y="186840"/>
                  <a:pt x="1368283" y="182930"/>
                </a:cubicBezTo>
                <a:cubicBezTo>
                  <a:pt x="1368081" y="179020"/>
                  <a:pt x="1367930" y="175347"/>
                  <a:pt x="1367830" y="171910"/>
                </a:cubicBezTo>
                <a:lnTo>
                  <a:pt x="1367716" y="162625"/>
                </a:lnTo>
                <a:lnTo>
                  <a:pt x="1343620" y="167354"/>
                </a:lnTo>
                <a:cubicBezTo>
                  <a:pt x="1333279" y="169218"/>
                  <a:pt x="1324038" y="170718"/>
                  <a:pt x="1315897" y="171855"/>
                </a:cubicBezTo>
                <a:lnTo>
                  <a:pt x="1303996" y="184595"/>
                </a:lnTo>
                <a:lnTo>
                  <a:pt x="1285751" y="135388"/>
                </a:lnTo>
                <a:cubicBezTo>
                  <a:pt x="1291472" y="134515"/>
                  <a:pt x="1296090" y="133768"/>
                  <a:pt x="1299605" y="133148"/>
                </a:cubicBezTo>
                <a:cubicBezTo>
                  <a:pt x="1303120" y="132527"/>
                  <a:pt x="1306107" y="131807"/>
                  <a:pt x="1308566" y="130988"/>
                </a:cubicBezTo>
                <a:cubicBezTo>
                  <a:pt x="1311025" y="130169"/>
                  <a:pt x="1313238" y="129197"/>
                  <a:pt x="1315204" y="128073"/>
                </a:cubicBezTo>
                <a:cubicBezTo>
                  <a:pt x="1317171" y="126949"/>
                  <a:pt x="1318830" y="125849"/>
                  <a:pt x="1320179" y="124773"/>
                </a:cubicBezTo>
                <a:cubicBezTo>
                  <a:pt x="1325595" y="120185"/>
                  <a:pt x="1330337" y="115083"/>
                  <a:pt x="1334404" y="109466"/>
                </a:cubicBezTo>
                <a:cubicBezTo>
                  <a:pt x="1338472" y="103850"/>
                  <a:pt x="1342188" y="98219"/>
                  <a:pt x="1345553" y="92574"/>
                </a:cubicBezTo>
                <a:lnTo>
                  <a:pt x="1298605" y="92574"/>
                </a:lnTo>
                <a:lnTo>
                  <a:pt x="1298605" y="88125"/>
                </a:lnTo>
                <a:lnTo>
                  <a:pt x="1297679" y="89842"/>
                </a:lnTo>
                <a:cubicBezTo>
                  <a:pt x="1294858" y="93206"/>
                  <a:pt x="1291653" y="95786"/>
                  <a:pt x="1288065" y="97581"/>
                </a:cubicBezTo>
                <a:cubicBezTo>
                  <a:pt x="1284478" y="99377"/>
                  <a:pt x="1280636" y="100274"/>
                  <a:pt x="1276540" y="100274"/>
                </a:cubicBezTo>
                <a:cubicBezTo>
                  <a:pt x="1269831" y="100274"/>
                  <a:pt x="1264506" y="98073"/>
                  <a:pt x="1260564" y="93669"/>
                </a:cubicBezTo>
                <a:cubicBezTo>
                  <a:pt x="1256623" y="89265"/>
                  <a:pt x="1254652" y="83772"/>
                  <a:pt x="1254652" y="77191"/>
                </a:cubicBezTo>
                <a:cubicBezTo>
                  <a:pt x="1254652" y="72371"/>
                  <a:pt x="1255655" y="68177"/>
                  <a:pt x="1257662" y="64608"/>
                </a:cubicBezTo>
                <a:cubicBezTo>
                  <a:pt x="1259668" y="61039"/>
                  <a:pt x="1263070" y="57698"/>
                  <a:pt x="1267868" y="54583"/>
                </a:cubicBezTo>
                <a:cubicBezTo>
                  <a:pt x="1272941" y="51605"/>
                  <a:pt x="1277285" y="47596"/>
                  <a:pt x="1280898" y="42558"/>
                </a:cubicBezTo>
                <a:cubicBezTo>
                  <a:pt x="1284511" y="37519"/>
                  <a:pt x="1287880" y="30309"/>
                  <a:pt x="1291004" y="20926"/>
                </a:cubicBezTo>
                <a:lnTo>
                  <a:pt x="1296514" y="20926"/>
                </a:lnTo>
                <a:cubicBezTo>
                  <a:pt x="1298584" y="25673"/>
                  <a:pt x="1300134" y="29445"/>
                  <a:pt x="1301162" y="32242"/>
                </a:cubicBezTo>
                <a:cubicBezTo>
                  <a:pt x="1302191" y="35039"/>
                  <a:pt x="1303269" y="38319"/>
                  <a:pt x="1304396" y="42081"/>
                </a:cubicBezTo>
                <a:lnTo>
                  <a:pt x="1373657" y="42081"/>
                </a:lnTo>
                <a:cubicBezTo>
                  <a:pt x="1371514" y="40862"/>
                  <a:pt x="1370231" y="38149"/>
                  <a:pt x="1369809" y="33942"/>
                </a:cubicBezTo>
                <a:cubicBezTo>
                  <a:pt x="1369212" y="28773"/>
                  <a:pt x="1368334" y="23919"/>
                  <a:pt x="1367175" y="19379"/>
                </a:cubicBezTo>
                <a:cubicBezTo>
                  <a:pt x="1366016" y="14838"/>
                  <a:pt x="1363792" y="9676"/>
                  <a:pt x="1360503" y="389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reflection blurRad="25400" stA="50000" endA="300" endPos="36000" dist="12700" dir="5400000" sy="-100000" algn="bl" rotWithShape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2400" b="1" dirty="0">
              <a:solidFill>
                <a:schemeClr val="accent2">
                  <a:lumMod val="75000"/>
                </a:schemeClr>
              </a:solidFill>
              <a:effectLst/>
              <a:latin typeface="方正风雅宋简体" panose="02000000000000000000" pitchFamily="2" charset="-122"/>
              <a:ea typeface="方正风雅宋简体" panose="02000000000000000000" pitchFamily="2" charset="-122"/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8F58CE-AA9F-44F2-B75A-34227CEABC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3" name="Slide Number Placeholder 5"/>
          <p:cNvSpPr txBox="1"/>
          <p:nvPr userDrawn="1"/>
        </p:nvSpPr>
        <p:spPr>
          <a:xfrm>
            <a:off x="11214075" y="6101328"/>
            <a:ext cx="436212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7B18ED-D931-45F4-8873-1BEDAB4DC03E}" type="slidenum">
              <a:rPr lang="en-US" sz="1100" smtClean="0">
                <a:solidFill>
                  <a:prstClr val="black">
                    <a:lumMod val="50000"/>
                    <a:lumOff val="50000"/>
                  </a:prstClr>
                </a:solidFill>
                <a:latin typeface="Impact" panose="020B0806030902050204" pitchFamily="34" charset="0"/>
              </a:rPr>
            </a:fld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  <a:latin typeface="Impact" panose="020B0806030902050204" pitchFamily="34" charset="0"/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1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762621" y="470361"/>
            <a:ext cx="41036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>
                <a:rot lat="21299999" lon="0" rev="0"/>
              </a:camera>
              <a:lightRig rig="threePt" dir="t"/>
            </a:scene3d>
            <a:sp3d extrusionH="63500">
              <a:bevelT w="25400" h="6350" prst="coolSlant"/>
            </a:sp3d>
          </a:bodyPr>
          <a:lstStyle>
            <a:defPPr>
              <a:defRPr lang="zh-CN"/>
            </a:defPPr>
            <a:lvl1pPr lvl="0">
              <a:defRPr sz="3200">
                <a:gradFill flip="none" rotWithShape="1">
                  <a:gsLst>
                    <a:gs pos="79000">
                      <a:schemeClr val="accent5"/>
                    </a:gs>
                    <a:gs pos="46000">
                      <a:schemeClr val="accent1">
                        <a:lumMod val="75000"/>
                      </a:schemeClr>
                    </a:gs>
                    <a:gs pos="23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152400" dist="635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汉仪雪峰体简" panose="02010609000101010101" pitchFamily="49" charset="-122"/>
                <a:ea typeface="汉仪雪峰体简" panose="02010609000101010101" pitchFamily="49" charset="-122"/>
              </a:defRPr>
            </a:lvl1pPr>
          </a:lstStyle>
          <a:p>
            <a:pPr lvl="0"/>
            <a:r>
              <a:rPr lang="zh-CN" altLang="en-US" sz="3200" dirty="0">
                <a:effectLst>
                  <a:outerShdw blurRad="152400" dist="635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原</a:t>
            </a:r>
            <a:endParaRPr lang="zh-CN" altLang="en-US" sz="3200" dirty="0">
              <a:effectLst>
                <a:outerShdw blurRad="152400" dist="635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74785" y="470361"/>
            <a:ext cx="41036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>
                <a:rot lat="21299999" lon="0" rev="0"/>
              </a:camera>
              <a:lightRig rig="threePt" dir="t"/>
            </a:scene3d>
            <a:sp3d extrusionH="63500">
              <a:bevelT w="25400" h="6350" prst="coolSlant"/>
            </a:sp3d>
          </a:bodyPr>
          <a:lstStyle/>
          <a:p>
            <a:pPr lvl="0"/>
            <a:r>
              <a:rPr lang="zh-CN" altLang="en-US" sz="3200" dirty="0">
                <a:gradFill flip="none" rotWithShape="1">
                  <a:gsLst>
                    <a:gs pos="79000">
                      <a:schemeClr val="accent5"/>
                    </a:gs>
                    <a:gs pos="46000">
                      <a:schemeClr val="accent1">
                        <a:lumMod val="75000"/>
                      </a:schemeClr>
                    </a:gs>
                    <a:gs pos="23000">
                      <a:schemeClr val="accent2"/>
                    </a:gs>
                  </a:gsLst>
                  <a:lin ang="2700000" scaled="1"/>
                  <a:tileRect/>
                </a:gradFill>
                <a:effectLst>
                  <a:outerShdw blurRad="152400" dist="63500" sy="30000" kx="-1800000" algn="bl" rotWithShape="0">
                    <a:prstClr val="black">
                      <a:alpha val="32000"/>
                    </a:prstClr>
                  </a:outerShdw>
                </a:effectLst>
                <a:latin typeface="汉仪雪峰体简" panose="02010609000101010101" pitchFamily="49" charset="-122"/>
                <a:ea typeface="汉仪雪峰体简" panose="02010609000101010101" pitchFamily="49" charset="-122"/>
              </a:rPr>
              <a:t>雪</a:t>
            </a:r>
            <a:endParaRPr lang="zh-CN" altLang="en-US" sz="3200" dirty="0">
              <a:gradFill flip="none" rotWithShape="1">
                <a:gsLst>
                  <a:gs pos="79000">
                    <a:schemeClr val="accent5"/>
                  </a:gs>
                  <a:gs pos="46000">
                    <a:schemeClr val="accent1">
                      <a:lumMod val="75000"/>
                    </a:schemeClr>
                  </a:gs>
                  <a:gs pos="23000">
                    <a:schemeClr val="accent2"/>
                  </a:gs>
                </a:gsLst>
                <a:lin ang="2700000" scaled="1"/>
                <a:tileRect/>
              </a:gradFill>
              <a:effectLst>
                <a:outerShdw blurRad="152400" dist="63500" sy="30000" kx="-1800000" algn="bl" rotWithShape="0">
                  <a:prstClr val="black">
                    <a:alpha val="32000"/>
                  </a:prstClr>
                </a:outerShdw>
              </a:effectLst>
              <a:latin typeface="汉仪雪峰体简" panose="02010609000101010101" pitchFamily="49" charset="-122"/>
              <a:ea typeface="汉仪雪峰体简" panose="02010609000101010101" pitchFamily="49" charset="-122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80899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305598" y="6338572"/>
            <a:ext cx="888204" cy="338473"/>
            <a:chOff x="1062070" y="2555422"/>
            <a:chExt cx="2815081" cy="590550"/>
          </a:xfrm>
        </p:grpSpPr>
        <p:sp>
          <p:nvSpPr>
            <p:cNvPr id="4" name="圆角矩形 3"/>
            <p:cNvSpPr/>
            <p:nvPr/>
          </p:nvSpPr>
          <p:spPr>
            <a:xfrm>
              <a:off x="1081120" y="2574472"/>
              <a:ext cx="2796031" cy="571500"/>
            </a:xfrm>
            <a:prstGeom prst="roundRect">
              <a:avLst>
                <a:gd name="adj" fmla="val 50000"/>
              </a:avLst>
            </a:prstGeom>
            <a:solidFill>
              <a:srgbClr val="F3F3F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062070" y="2555422"/>
              <a:ext cx="2796031" cy="571500"/>
            </a:xfrm>
            <a:prstGeom prst="roundRect">
              <a:avLst>
                <a:gd name="adj" fmla="val 50000"/>
              </a:avLst>
            </a:prstGeom>
            <a:solidFill>
              <a:srgbClr val="D7D7D7"/>
            </a:solidFill>
            <a:ln>
              <a:noFill/>
            </a:ln>
            <a:effectLst>
              <a:innerShdw blurRad="254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162526" y="2622097"/>
              <a:ext cx="2609850" cy="43815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57768" y="6319784"/>
            <a:ext cx="577851" cy="365125"/>
          </a:xfrm>
        </p:spPr>
        <p:txBody>
          <a:bodyPr/>
          <a:lstStyle>
            <a:lvl1pPr algn="ctr">
              <a:defRPr sz="1600">
                <a:latin typeface="Humnst777 BT" panose="020B0603030504020204" pitchFamily="34" charset="0"/>
              </a:defRPr>
            </a:lvl1pPr>
          </a:lstStyle>
          <a:p>
            <a:fld id="{0DDA7A1F-FF36-4E04-98C2-D7DD4B94E4CC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10337525" y="161638"/>
            <a:ext cx="1543775" cy="502873"/>
            <a:chOff x="10356573" y="56862"/>
            <a:chExt cx="1543775" cy="502874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573" y="121155"/>
              <a:ext cx="394252" cy="40066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 userDrawn="1"/>
          </p:nvSpPr>
          <p:spPr>
            <a:xfrm>
              <a:off x="10734156" y="56862"/>
              <a:ext cx="11661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spc="3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璞石作品</a:t>
              </a:r>
              <a:endParaRPr lang="zh-CN" altLang="en-US" sz="1600" b="1" spc="3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1" name="直接连接符 10"/>
            <p:cNvCxnSpPr/>
            <p:nvPr userDrawn="1"/>
          </p:nvCxnSpPr>
          <p:spPr>
            <a:xfrm>
              <a:off x="10772775" y="364330"/>
              <a:ext cx="105727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任意多边形 16"/>
            <p:cNvSpPr/>
            <p:nvPr userDrawn="1"/>
          </p:nvSpPr>
          <p:spPr>
            <a:xfrm>
              <a:off x="10772775" y="392905"/>
              <a:ext cx="1057275" cy="126206"/>
            </a:xfrm>
            <a:custGeom>
              <a:avLst/>
              <a:gdLst>
                <a:gd name="connsiteX0" fmla="*/ 1012735 w 1057275"/>
                <a:gd name="connsiteY0" fmla="*/ 0 h 126206"/>
                <a:gd name="connsiteX1" fmla="*/ 1057275 w 1057275"/>
                <a:gd name="connsiteY1" fmla="*/ 0 h 126206"/>
                <a:gd name="connsiteX2" fmla="*/ 1057275 w 1057275"/>
                <a:gd name="connsiteY2" fmla="*/ 51276 h 126206"/>
                <a:gd name="connsiteX3" fmla="*/ 0 w 1057275"/>
                <a:gd name="connsiteY3" fmla="*/ 0 h 126206"/>
                <a:gd name="connsiteX4" fmla="*/ 989389 w 1057275"/>
                <a:gd name="connsiteY4" fmla="*/ 0 h 126206"/>
                <a:gd name="connsiteX5" fmla="*/ 1057275 w 1057275"/>
                <a:gd name="connsiteY5" fmla="*/ 78153 h 126206"/>
                <a:gd name="connsiteX6" fmla="*/ 1057275 w 1057275"/>
                <a:gd name="connsiteY6" fmla="*/ 126206 h 126206"/>
                <a:gd name="connsiteX7" fmla="*/ 0 w 1057275"/>
                <a:gd name="connsiteY7" fmla="*/ 126206 h 12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7275" h="126206">
                  <a:moveTo>
                    <a:pt x="1012735" y="0"/>
                  </a:moveTo>
                  <a:lnTo>
                    <a:pt x="1057275" y="0"/>
                  </a:lnTo>
                  <a:lnTo>
                    <a:pt x="1057275" y="51276"/>
                  </a:lnTo>
                  <a:close/>
                  <a:moveTo>
                    <a:pt x="0" y="0"/>
                  </a:moveTo>
                  <a:lnTo>
                    <a:pt x="989389" y="0"/>
                  </a:lnTo>
                  <a:lnTo>
                    <a:pt x="1057275" y="78153"/>
                  </a:lnTo>
                  <a:lnTo>
                    <a:pt x="1057275" y="126206"/>
                  </a:lnTo>
                  <a:lnTo>
                    <a:pt x="0" y="12620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 userDrawn="1"/>
          </p:nvSpPr>
          <p:spPr>
            <a:xfrm>
              <a:off x="10754108" y="359681"/>
              <a:ext cx="107115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700" spc="0" dirty="0">
                  <a:solidFill>
                    <a:schemeClr val="bg1">
                      <a:lumMod val="95000"/>
                    </a:schemeClr>
                  </a:solidFill>
                </a:rPr>
                <a:t>免费分享</a:t>
              </a:r>
              <a:r>
                <a:rPr lang="zh-CN" altLang="en-US" sz="700" spc="0" baseline="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zh-CN" altLang="en-US" sz="700" spc="0" dirty="0">
                  <a:solidFill>
                    <a:schemeClr val="bg1">
                      <a:lumMod val="95000"/>
                    </a:schemeClr>
                  </a:solidFill>
                </a:rPr>
                <a:t>勿做商用</a:t>
              </a:r>
              <a:endParaRPr lang="zh-CN" altLang="en-US" sz="700" spc="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433428" y="6443006"/>
            <a:ext cx="11263531" cy="41499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endParaRPr lang="zh-CN" altLang="en-US" sz="1800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-16539" y="400933"/>
            <a:ext cx="858129" cy="6752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6540" y="6450040"/>
            <a:ext cx="464235" cy="414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11711225" y="6450040"/>
            <a:ext cx="464235" cy="414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zh-CN" altLang="en-US" sz="1800"/>
          </a:p>
        </p:txBody>
      </p:sp>
      <p:sp>
        <p:nvSpPr>
          <p:cNvPr id="12" name="矩形 11"/>
          <p:cNvSpPr/>
          <p:nvPr userDrawn="1"/>
        </p:nvSpPr>
        <p:spPr>
          <a:xfrm>
            <a:off x="954131" y="400933"/>
            <a:ext cx="36000" cy="67524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/>
          </a:p>
        </p:txBody>
      </p:sp>
      <p:sp>
        <p:nvSpPr>
          <p:cNvPr id="13" name="矩形 12"/>
          <p:cNvSpPr/>
          <p:nvPr userDrawn="1"/>
        </p:nvSpPr>
        <p:spPr>
          <a:xfrm>
            <a:off x="12104888" y="400933"/>
            <a:ext cx="72000" cy="6752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zh-CN" altLang="en-US" sz="1800"/>
          </a:p>
        </p:txBody>
      </p:sp>
      <p:sp>
        <p:nvSpPr>
          <p:cNvPr id="14" name="矩形 13"/>
          <p:cNvSpPr/>
          <p:nvPr userDrawn="1"/>
        </p:nvSpPr>
        <p:spPr>
          <a:xfrm>
            <a:off x="12037236" y="400933"/>
            <a:ext cx="36000" cy="67524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/>
          </a:p>
        </p:txBody>
      </p:sp>
      <p:sp>
        <p:nvSpPr>
          <p:cNvPr id="17" name="等腰三角形 16"/>
          <p:cNvSpPr/>
          <p:nvPr userDrawn="1"/>
        </p:nvSpPr>
        <p:spPr>
          <a:xfrm rot="5400000" flipH="1">
            <a:off x="11834073" y="6502262"/>
            <a:ext cx="302811" cy="310551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/>
          </a:p>
        </p:txBody>
      </p:sp>
      <p:sp>
        <p:nvSpPr>
          <p:cNvPr id="18" name="等腰三角形 17"/>
          <p:cNvSpPr/>
          <p:nvPr userDrawn="1"/>
        </p:nvSpPr>
        <p:spPr>
          <a:xfrm rot="16200000">
            <a:off x="64173" y="6502262"/>
            <a:ext cx="302811" cy="310551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/>
          </a:p>
        </p:txBody>
      </p:sp>
      <p:sp>
        <p:nvSpPr>
          <p:cNvPr id="148" name="椭圆 147"/>
          <p:cNvSpPr>
            <a:spLocks noChangeAspect="1"/>
          </p:cNvSpPr>
          <p:nvPr userDrawn="1"/>
        </p:nvSpPr>
        <p:spPr>
          <a:xfrm>
            <a:off x="1149363" y="968876"/>
            <a:ext cx="445765" cy="180000"/>
          </a:xfrm>
          <a:prstGeom prst="ellipse">
            <a:avLst/>
          </a:prstGeom>
          <a:gradFill flip="none" rotWithShape="1">
            <a:gsLst>
              <a:gs pos="23000">
                <a:schemeClr val="bg1">
                  <a:lumMod val="65000"/>
                  <a:alpha val="43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55" name="文本框 154"/>
          <p:cNvSpPr txBox="1"/>
          <p:nvPr userDrawn="1"/>
        </p:nvSpPr>
        <p:spPr>
          <a:xfrm>
            <a:off x="1795481" y="376257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方正粗活意简体"/>
                <a:ea typeface="时尚中黑简体" panose="01010104010101010101" pitchFamily="2" charset="-122"/>
              </a:rPr>
              <a:t>PPT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方正粗活意简体"/>
                <a:ea typeface="时尚中黑简体" panose="01010104010101010101" pitchFamily="2" charset="-122"/>
              </a:rPr>
              <a:t>图表研究院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方正粗活意简体"/>
              <a:ea typeface="时尚中黑简体" panose="01010104010101010101" pitchFamily="2" charset="-122"/>
            </a:endParaRPr>
          </a:p>
        </p:txBody>
      </p:sp>
      <p:sp>
        <p:nvSpPr>
          <p:cNvPr id="156" name="文本框 155"/>
          <p:cNvSpPr txBox="1"/>
          <p:nvPr userDrawn="1"/>
        </p:nvSpPr>
        <p:spPr>
          <a:xfrm>
            <a:off x="1809103" y="745590"/>
            <a:ext cx="16289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55600" dist="190500" dir="3000000" algn="t" rotWithShape="0">
                    <a:prstClr val="black">
                      <a:alpha val="40000"/>
                    </a:prstClr>
                  </a:outerShdw>
                </a:effectLst>
                <a:latin typeface="迷你简粗倩" panose="03000509000000000000" pitchFamily="65" charset="-122"/>
                <a:ea typeface="迷你简粗倩" panose="03000509000000000000" pitchFamily="65" charset="-122"/>
              </a:defRPr>
            </a:lvl1pPr>
          </a:lstStyle>
          <a:p>
            <a:pPr lvl="0"/>
            <a:r>
              <a:rPr lang="en-US" altLang="zh-CN" sz="1100" dirty="0">
                <a:effectLst/>
                <a:latin typeface="时尚中黑简体" panose="01010104010101010101" pitchFamily="2" charset="-122"/>
                <a:ea typeface="时尚中黑简体" panose="01010104010101010101" pitchFamily="2" charset="-122"/>
                <a:cs typeface="Verdana" panose="020B0604030504040204" pitchFamily="34" charset="0"/>
              </a:rPr>
              <a:t>PPT CHART ACADEMY</a:t>
            </a:r>
            <a:endParaRPr lang="zh-CN" altLang="en-US" sz="1100" dirty="0">
              <a:effectLst/>
              <a:latin typeface="时尚中黑简体" panose="01010104010101010101" pitchFamily="2" charset="-122"/>
              <a:ea typeface="时尚中黑简体" panose="01010104010101010101" pitchFamily="2" charset="-122"/>
              <a:cs typeface="Verdana" panose="020B0604030504040204" pitchFamily="34" charset="0"/>
            </a:endParaRPr>
          </a:p>
        </p:txBody>
      </p: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18" y="350517"/>
            <a:ext cx="796511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 userDrawn="1"/>
        </p:nvSpPr>
        <p:spPr>
          <a:xfrm>
            <a:off x="7689666" y="6485777"/>
            <a:ext cx="3926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800" dirty="0">
                <a:solidFill>
                  <a:schemeClr val="bg1"/>
                </a:solidFill>
              </a:rPr>
              <a:t>XYPPT.YANJ.CN  </a:t>
            </a:r>
            <a:r>
              <a:rPr lang="zh-CN" altLang="en-US" sz="1800" dirty="0">
                <a:solidFill>
                  <a:schemeClr val="bg1"/>
                </a:solidFill>
              </a:rPr>
              <a:t>新浪微博</a:t>
            </a:r>
            <a:r>
              <a:rPr lang="en-US" altLang="zh-CN" sz="1800" dirty="0">
                <a:solidFill>
                  <a:schemeClr val="bg1"/>
                </a:solidFill>
              </a:rPr>
              <a:t>@</a:t>
            </a:r>
            <a:r>
              <a:rPr lang="zh-CN" altLang="en-US" sz="1800" dirty="0">
                <a:solidFill>
                  <a:schemeClr val="bg1"/>
                </a:solidFill>
              </a:rPr>
              <a:t>六月雪</a:t>
            </a:r>
            <a:r>
              <a:rPr lang="en-US" altLang="zh-CN" sz="1800" dirty="0">
                <a:solidFill>
                  <a:schemeClr val="bg1"/>
                </a:solidFill>
              </a:rPr>
              <a:t>_1    </a:t>
            </a:r>
            <a:endParaRPr lang="zh-CN" altLang="en-US" sz="1800" dirty="0">
              <a:solidFill>
                <a:schemeClr val="bg1"/>
              </a:solidFill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shred dir="out" pattern="rectangle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1264456" y="675577"/>
            <a:ext cx="484632" cy="471563"/>
            <a:chOff x="3303354" y="2367094"/>
            <a:chExt cx="484632" cy="471563"/>
          </a:xfrm>
        </p:grpSpPr>
        <p:sp>
          <p:nvSpPr>
            <p:cNvPr id="13" name="Pentagon 12"/>
            <p:cNvSpPr/>
            <p:nvPr/>
          </p:nvSpPr>
          <p:spPr>
            <a:xfrm rot="5400000">
              <a:off x="3336545" y="2387216"/>
              <a:ext cx="418250" cy="484632"/>
            </a:xfrm>
            <a:prstGeom prst="homePlate">
              <a:avLst>
                <a:gd name="adj" fmla="val 2554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03354" y="2367094"/>
              <a:ext cx="484632" cy="10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35883" y="675577"/>
            <a:ext cx="556069" cy="471563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5DE872C3-2ED1-43FB-B3C4-BA6F078D7CD3}" type="slidenum">
              <a:rPr lang="en-US" smtClean="0"/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725539"/>
            <a:ext cx="12192000" cy="132463"/>
            <a:chOff x="0" y="6725537"/>
            <a:chExt cx="12192000" cy="132463"/>
          </a:xfrm>
        </p:grpSpPr>
        <p:sp>
          <p:nvSpPr>
            <p:cNvPr id="7" name="Rectangle 6"/>
            <p:cNvSpPr/>
            <p:nvPr/>
          </p:nvSpPr>
          <p:spPr>
            <a:xfrm>
              <a:off x="0" y="6725538"/>
              <a:ext cx="2418460" cy="1324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36919" y="6725537"/>
              <a:ext cx="2596813" cy="1324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773540" y="6725537"/>
              <a:ext cx="2418460" cy="13246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55080" y="6725537"/>
              <a:ext cx="2418460" cy="1324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18460" y="6725538"/>
              <a:ext cx="2418460" cy="1324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</p:grpSp>
      <p:sp>
        <p:nvSpPr>
          <p:cNvPr id="4" name="文本框 3"/>
          <p:cNvSpPr txBox="1"/>
          <p:nvPr userDrawn="1"/>
        </p:nvSpPr>
        <p:spPr>
          <a:xfrm>
            <a:off x="800100" y="620185"/>
            <a:ext cx="736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冬青黑体简体中文 W6"/>
                <a:cs typeface="+mj-cs"/>
              </a:rPr>
              <a:t>商务扁平多彩信息图表设计</a:t>
            </a:r>
            <a:endParaRPr lang="zh-CN" altLang="en-US" sz="14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 userDrawn="1"/>
        </p:nvCxnSpPr>
        <p:spPr>
          <a:xfrm flipV="1">
            <a:off x="3025297" y="479825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8B4EC-7CCE-4981-BEAD-3D2B29EC2B9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7E42-5C45-401B-9CF6-FFDBF3682B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" y="195108"/>
            <a:ext cx="3126179" cy="569433"/>
            <a:chOff x="0" y="194743"/>
            <a:chExt cx="3126179" cy="569433"/>
          </a:xfrm>
        </p:grpSpPr>
        <p:sp>
          <p:nvSpPr>
            <p:cNvPr id="7" name="圆角矩形 6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" name="椭圆 9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5" name="标题占位符 1"/>
          <p:cNvSpPr>
            <a:spLocks noGrp="1"/>
          </p:cNvSpPr>
          <p:nvPr>
            <p:ph type="title"/>
          </p:nvPr>
        </p:nvSpPr>
        <p:spPr>
          <a:xfrm>
            <a:off x="268367" y="206335"/>
            <a:ext cx="3050788" cy="5469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sz="16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299875" y="233505"/>
            <a:ext cx="829458" cy="420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35" dirty="0"/>
              <a:t>LOGO</a:t>
            </a:r>
            <a:endParaRPr lang="zh-CN" altLang="en-US" sz="2135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 userDrawn="1"/>
        </p:nvCxnSpPr>
        <p:spPr>
          <a:xfrm flipV="1">
            <a:off x="3025297" y="479825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 userDrawn="1"/>
        </p:nvGrpSpPr>
        <p:grpSpPr>
          <a:xfrm>
            <a:off x="1" y="195108"/>
            <a:ext cx="3126179" cy="569433"/>
            <a:chOff x="0" y="194743"/>
            <a:chExt cx="3126179" cy="569433"/>
          </a:xfrm>
        </p:grpSpPr>
        <p:sp>
          <p:nvSpPr>
            <p:cNvPr id="7" name="圆角矩形 6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" name="椭圆 9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5" name="标题占位符 1"/>
          <p:cNvSpPr>
            <a:spLocks noGrp="1"/>
          </p:cNvSpPr>
          <p:nvPr>
            <p:ph type="title"/>
          </p:nvPr>
        </p:nvSpPr>
        <p:spPr>
          <a:xfrm>
            <a:off x="416314" y="206335"/>
            <a:ext cx="3050788" cy="5469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sz="16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299875" y="233505"/>
            <a:ext cx="829458" cy="420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35" dirty="0"/>
              <a:t>LOGO</a:t>
            </a:r>
            <a:endParaRPr lang="zh-CN" altLang="en-US" sz="2135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 userDrawn="1"/>
        </p:nvCxnSpPr>
        <p:spPr>
          <a:xfrm flipV="1">
            <a:off x="3025297" y="479825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8B4EC-7CCE-4981-BEAD-3D2B29EC2B9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7E42-5C45-401B-9CF6-FFDBF3682B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" y="195108"/>
            <a:ext cx="3126179" cy="569433"/>
            <a:chOff x="0" y="194743"/>
            <a:chExt cx="3126179" cy="569433"/>
          </a:xfrm>
        </p:grpSpPr>
        <p:sp>
          <p:nvSpPr>
            <p:cNvPr id="7" name="圆角矩形 6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" name="椭圆 9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5" name="标题占位符 1"/>
          <p:cNvSpPr>
            <a:spLocks noGrp="1"/>
          </p:cNvSpPr>
          <p:nvPr>
            <p:ph type="title"/>
          </p:nvPr>
        </p:nvSpPr>
        <p:spPr>
          <a:xfrm>
            <a:off x="416314" y="206335"/>
            <a:ext cx="3050788" cy="5469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sz="16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299875" y="233505"/>
            <a:ext cx="829458" cy="420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35" dirty="0"/>
              <a:t>LOGO</a:t>
            </a:r>
            <a:endParaRPr lang="zh-CN" altLang="en-US" sz="2135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 userDrawn="1"/>
        </p:nvCxnSpPr>
        <p:spPr>
          <a:xfrm flipV="1">
            <a:off x="3025297" y="479825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8B4EC-7CCE-4981-BEAD-3D2B29EC2B9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7E42-5C45-401B-9CF6-FFDBF3682B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" y="195108"/>
            <a:ext cx="3126179" cy="569433"/>
            <a:chOff x="0" y="194743"/>
            <a:chExt cx="3126179" cy="569433"/>
          </a:xfrm>
        </p:grpSpPr>
        <p:sp>
          <p:nvSpPr>
            <p:cNvPr id="7" name="圆角矩形 6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" name="椭圆 9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5" name="标题占位符 1"/>
          <p:cNvSpPr>
            <a:spLocks noGrp="1"/>
          </p:cNvSpPr>
          <p:nvPr>
            <p:ph type="title"/>
          </p:nvPr>
        </p:nvSpPr>
        <p:spPr>
          <a:xfrm>
            <a:off x="416314" y="206335"/>
            <a:ext cx="3050788" cy="5469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sz="16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299875" y="233505"/>
            <a:ext cx="829458" cy="420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35" dirty="0"/>
              <a:t>LOGO</a:t>
            </a:r>
            <a:endParaRPr lang="zh-CN" altLang="en-US" sz="2135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6183"/>
          </a:xfrm>
        </p:spPr>
        <p:txBody>
          <a:bodyPr wrap="square" numCol="1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404040"/>
                </a:solidFill>
              </a:defRPr>
            </a:lvl1pPr>
          </a:lstStyle>
          <a:p>
            <a:fld id="{FD48FFDB-5888-40E6-83A6-70D7E89405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 userDrawn="1"/>
        </p:nvCxnSpPr>
        <p:spPr>
          <a:xfrm flipV="1">
            <a:off x="3025297" y="479825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8B4EC-7CCE-4981-BEAD-3D2B29EC2B9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7E42-5C45-401B-9CF6-FFDBF3682B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" y="195108"/>
            <a:ext cx="3126179" cy="569433"/>
            <a:chOff x="0" y="194743"/>
            <a:chExt cx="3126179" cy="569433"/>
          </a:xfrm>
        </p:grpSpPr>
        <p:sp>
          <p:nvSpPr>
            <p:cNvPr id="7" name="圆角矩形 6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" name="椭圆 9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5" name="标题占位符 1"/>
          <p:cNvSpPr>
            <a:spLocks noGrp="1"/>
          </p:cNvSpPr>
          <p:nvPr>
            <p:ph type="title"/>
          </p:nvPr>
        </p:nvSpPr>
        <p:spPr>
          <a:xfrm>
            <a:off x="416314" y="206335"/>
            <a:ext cx="3050788" cy="5469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sz="16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299875" y="233505"/>
            <a:ext cx="829458" cy="420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35" dirty="0"/>
              <a:t>LOGO</a:t>
            </a:r>
            <a:endParaRPr lang="zh-CN" altLang="en-US" sz="2135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 userDrawn="1"/>
        </p:nvCxnSpPr>
        <p:spPr>
          <a:xfrm flipV="1">
            <a:off x="3025297" y="479825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8B4EC-7CCE-4981-BEAD-3D2B29EC2B9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7E42-5C45-401B-9CF6-FFDBF3682B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" y="195108"/>
            <a:ext cx="3126179" cy="569433"/>
            <a:chOff x="0" y="194743"/>
            <a:chExt cx="3126179" cy="569433"/>
          </a:xfrm>
        </p:grpSpPr>
        <p:sp>
          <p:nvSpPr>
            <p:cNvPr id="7" name="圆角矩形 6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" name="椭圆 9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5" name="标题占位符 1"/>
          <p:cNvSpPr>
            <a:spLocks noGrp="1"/>
          </p:cNvSpPr>
          <p:nvPr>
            <p:ph type="title"/>
          </p:nvPr>
        </p:nvSpPr>
        <p:spPr>
          <a:xfrm>
            <a:off x="416314" y="206335"/>
            <a:ext cx="3050788" cy="5469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sz="16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299875" y="233505"/>
            <a:ext cx="829458" cy="420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35" dirty="0"/>
              <a:t>LOGO</a:t>
            </a:r>
            <a:endParaRPr lang="zh-CN" altLang="en-US" sz="2135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 userDrawn="1"/>
        </p:nvCxnSpPr>
        <p:spPr>
          <a:xfrm flipV="1">
            <a:off x="3025297" y="479825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8B4EC-7CCE-4981-BEAD-3D2B29EC2B9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7E42-5C45-401B-9CF6-FFDBF3682B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" y="195108"/>
            <a:ext cx="3126179" cy="569433"/>
            <a:chOff x="0" y="194743"/>
            <a:chExt cx="3126179" cy="569433"/>
          </a:xfrm>
        </p:grpSpPr>
        <p:sp>
          <p:nvSpPr>
            <p:cNvPr id="7" name="圆角矩形 6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" name="椭圆 9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5" name="标题占位符 1"/>
          <p:cNvSpPr>
            <a:spLocks noGrp="1"/>
          </p:cNvSpPr>
          <p:nvPr>
            <p:ph type="title"/>
          </p:nvPr>
        </p:nvSpPr>
        <p:spPr>
          <a:xfrm>
            <a:off x="416314" y="206335"/>
            <a:ext cx="3050788" cy="5469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sz="16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299875" y="233505"/>
            <a:ext cx="829458" cy="420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35" dirty="0"/>
              <a:t>LOGO</a:t>
            </a:r>
            <a:endParaRPr lang="zh-CN" altLang="en-US" sz="2135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 userDrawn="1"/>
        </p:nvCxnSpPr>
        <p:spPr>
          <a:xfrm flipV="1">
            <a:off x="3025297" y="479825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8B4EC-7CCE-4981-BEAD-3D2B29EC2B9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7E42-5C45-401B-9CF6-FFDBF3682B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" y="195108"/>
            <a:ext cx="3126179" cy="569433"/>
            <a:chOff x="0" y="194743"/>
            <a:chExt cx="3126179" cy="569433"/>
          </a:xfrm>
        </p:grpSpPr>
        <p:sp>
          <p:nvSpPr>
            <p:cNvPr id="7" name="圆角矩形 6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" name="椭圆 9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5" name="标题占位符 1"/>
          <p:cNvSpPr>
            <a:spLocks noGrp="1"/>
          </p:cNvSpPr>
          <p:nvPr>
            <p:ph type="title"/>
          </p:nvPr>
        </p:nvSpPr>
        <p:spPr>
          <a:xfrm>
            <a:off x="416314" y="206335"/>
            <a:ext cx="3050788" cy="5469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sz="16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299875" y="233505"/>
            <a:ext cx="829458" cy="420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35" dirty="0"/>
              <a:t>LOGO</a:t>
            </a:r>
            <a:endParaRPr lang="zh-CN" altLang="en-US" sz="2135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720090" y="888365"/>
            <a:ext cx="10864851" cy="5410200"/>
            <a:chOff x="1009650" y="720725"/>
            <a:chExt cx="10864851" cy="5410200"/>
          </a:xfrm>
          <a:solidFill>
            <a:srgbClr val="DEDEDE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7404100" y="4586288"/>
              <a:ext cx="220663" cy="423863"/>
            </a:xfrm>
            <a:custGeom>
              <a:avLst/>
              <a:gdLst>
                <a:gd name="T0" fmla="*/ 47 w 59"/>
                <a:gd name="T1" fmla="*/ 0 h 113"/>
                <a:gd name="T2" fmla="*/ 46 w 59"/>
                <a:gd name="T3" fmla="*/ 9 h 113"/>
                <a:gd name="T4" fmla="*/ 26 w 59"/>
                <a:gd name="T5" fmla="*/ 28 h 113"/>
                <a:gd name="T6" fmla="*/ 7 w 59"/>
                <a:gd name="T7" fmla="*/ 46 h 113"/>
                <a:gd name="T8" fmla="*/ 12 w 59"/>
                <a:gd name="T9" fmla="*/ 61 h 113"/>
                <a:gd name="T10" fmla="*/ 6 w 59"/>
                <a:gd name="T11" fmla="*/ 73 h 113"/>
                <a:gd name="T12" fmla="*/ 0 w 59"/>
                <a:gd name="T13" fmla="*/ 79 h 113"/>
                <a:gd name="T14" fmla="*/ 4 w 59"/>
                <a:gd name="T15" fmla="*/ 91 h 113"/>
                <a:gd name="T16" fmla="*/ 3 w 59"/>
                <a:gd name="T17" fmla="*/ 98 h 113"/>
                <a:gd name="T18" fmla="*/ 16 w 59"/>
                <a:gd name="T19" fmla="*/ 113 h 113"/>
                <a:gd name="T20" fmla="*/ 41 w 59"/>
                <a:gd name="T21" fmla="*/ 81 h 113"/>
                <a:gd name="T22" fmla="*/ 54 w 59"/>
                <a:gd name="T23" fmla="*/ 30 h 113"/>
                <a:gd name="T24" fmla="*/ 59 w 59"/>
                <a:gd name="T25" fmla="*/ 32 h 113"/>
                <a:gd name="T26" fmla="*/ 59 w 59"/>
                <a:gd name="T27" fmla="*/ 27 h 113"/>
                <a:gd name="T28" fmla="*/ 47 w 59"/>
                <a:gd name="T2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113">
                  <a:moveTo>
                    <a:pt x="47" y="0"/>
                  </a:moveTo>
                  <a:cubicBezTo>
                    <a:pt x="46" y="3"/>
                    <a:pt x="47" y="7"/>
                    <a:pt x="46" y="9"/>
                  </a:cubicBezTo>
                  <a:cubicBezTo>
                    <a:pt x="41" y="13"/>
                    <a:pt x="32" y="24"/>
                    <a:pt x="26" y="28"/>
                  </a:cubicBezTo>
                  <a:cubicBezTo>
                    <a:pt x="18" y="33"/>
                    <a:pt x="7" y="32"/>
                    <a:pt x="7" y="46"/>
                  </a:cubicBezTo>
                  <a:cubicBezTo>
                    <a:pt x="7" y="50"/>
                    <a:pt x="12" y="58"/>
                    <a:pt x="12" y="61"/>
                  </a:cubicBezTo>
                  <a:cubicBezTo>
                    <a:pt x="12" y="61"/>
                    <a:pt x="6" y="73"/>
                    <a:pt x="6" y="73"/>
                  </a:cubicBezTo>
                  <a:cubicBezTo>
                    <a:pt x="5" y="73"/>
                    <a:pt x="0" y="78"/>
                    <a:pt x="0" y="79"/>
                  </a:cubicBezTo>
                  <a:cubicBezTo>
                    <a:pt x="0" y="83"/>
                    <a:pt x="0" y="88"/>
                    <a:pt x="4" y="91"/>
                  </a:cubicBezTo>
                  <a:cubicBezTo>
                    <a:pt x="4" y="92"/>
                    <a:pt x="3" y="94"/>
                    <a:pt x="3" y="98"/>
                  </a:cubicBezTo>
                  <a:cubicBezTo>
                    <a:pt x="3" y="105"/>
                    <a:pt x="9" y="113"/>
                    <a:pt x="16" y="113"/>
                  </a:cubicBezTo>
                  <a:cubicBezTo>
                    <a:pt x="34" y="113"/>
                    <a:pt x="36" y="94"/>
                    <a:pt x="41" y="81"/>
                  </a:cubicBezTo>
                  <a:cubicBezTo>
                    <a:pt x="48" y="65"/>
                    <a:pt x="54" y="51"/>
                    <a:pt x="54" y="30"/>
                  </a:cubicBezTo>
                  <a:cubicBezTo>
                    <a:pt x="55" y="30"/>
                    <a:pt x="58" y="31"/>
                    <a:pt x="59" y="32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6" y="20"/>
                    <a:pt x="57" y="1"/>
                    <a:pt x="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5578475" y="3008313"/>
              <a:ext cx="2073275" cy="2317750"/>
            </a:xfrm>
            <a:custGeom>
              <a:avLst/>
              <a:gdLst>
                <a:gd name="T0" fmla="*/ 207 w 552"/>
                <a:gd name="T1" fmla="*/ 4 h 617"/>
                <a:gd name="T2" fmla="*/ 186 w 552"/>
                <a:gd name="T3" fmla="*/ 7 h 617"/>
                <a:gd name="T4" fmla="*/ 131 w 552"/>
                <a:gd name="T5" fmla="*/ 17 h 617"/>
                <a:gd name="T6" fmla="*/ 97 w 552"/>
                <a:gd name="T7" fmla="*/ 15 h 617"/>
                <a:gd name="T8" fmla="*/ 91 w 552"/>
                <a:gd name="T9" fmla="*/ 23 h 617"/>
                <a:gd name="T10" fmla="*/ 62 w 552"/>
                <a:gd name="T11" fmla="*/ 72 h 617"/>
                <a:gd name="T12" fmla="*/ 33 w 552"/>
                <a:gd name="T13" fmla="*/ 92 h 617"/>
                <a:gd name="T14" fmla="*/ 6 w 552"/>
                <a:gd name="T15" fmla="*/ 142 h 617"/>
                <a:gd name="T16" fmla="*/ 0 w 552"/>
                <a:gd name="T17" fmla="*/ 199 h 617"/>
                <a:gd name="T18" fmla="*/ 5 w 552"/>
                <a:gd name="T19" fmla="*/ 218 h 617"/>
                <a:gd name="T20" fmla="*/ 8 w 552"/>
                <a:gd name="T21" fmla="*/ 222 h 617"/>
                <a:gd name="T22" fmla="*/ 40 w 552"/>
                <a:gd name="T23" fmla="*/ 258 h 617"/>
                <a:gd name="T24" fmla="*/ 79 w 552"/>
                <a:gd name="T25" fmla="*/ 285 h 617"/>
                <a:gd name="T26" fmla="*/ 123 w 552"/>
                <a:gd name="T27" fmla="*/ 284 h 617"/>
                <a:gd name="T28" fmla="*/ 168 w 552"/>
                <a:gd name="T29" fmla="*/ 269 h 617"/>
                <a:gd name="T30" fmla="*/ 202 w 552"/>
                <a:gd name="T31" fmla="*/ 285 h 617"/>
                <a:gd name="T32" fmla="*/ 217 w 552"/>
                <a:gd name="T33" fmla="*/ 311 h 617"/>
                <a:gd name="T34" fmla="*/ 211 w 552"/>
                <a:gd name="T35" fmla="*/ 327 h 617"/>
                <a:gd name="T36" fmla="*/ 239 w 552"/>
                <a:gd name="T37" fmla="*/ 377 h 617"/>
                <a:gd name="T38" fmla="*/ 250 w 552"/>
                <a:gd name="T39" fmla="*/ 417 h 617"/>
                <a:gd name="T40" fmla="*/ 249 w 552"/>
                <a:gd name="T41" fmla="*/ 499 h 617"/>
                <a:gd name="T42" fmla="*/ 254 w 552"/>
                <a:gd name="T43" fmla="*/ 516 h 617"/>
                <a:gd name="T44" fmla="*/ 287 w 552"/>
                <a:gd name="T45" fmla="*/ 591 h 617"/>
                <a:gd name="T46" fmla="*/ 288 w 552"/>
                <a:gd name="T47" fmla="*/ 613 h 617"/>
                <a:gd name="T48" fmla="*/ 300 w 552"/>
                <a:gd name="T49" fmla="*/ 617 h 617"/>
                <a:gd name="T50" fmla="*/ 338 w 552"/>
                <a:gd name="T51" fmla="*/ 611 h 617"/>
                <a:gd name="T52" fmla="*/ 360 w 552"/>
                <a:gd name="T53" fmla="*/ 604 h 617"/>
                <a:gd name="T54" fmla="*/ 393 w 552"/>
                <a:gd name="T55" fmla="*/ 563 h 617"/>
                <a:gd name="T56" fmla="*/ 400 w 552"/>
                <a:gd name="T57" fmla="*/ 540 h 617"/>
                <a:gd name="T58" fmla="*/ 423 w 552"/>
                <a:gd name="T59" fmla="*/ 524 h 617"/>
                <a:gd name="T60" fmla="*/ 417 w 552"/>
                <a:gd name="T61" fmla="*/ 489 h 617"/>
                <a:gd name="T62" fmla="*/ 466 w 552"/>
                <a:gd name="T63" fmla="*/ 442 h 617"/>
                <a:gd name="T64" fmla="*/ 465 w 552"/>
                <a:gd name="T65" fmla="*/ 418 h 617"/>
                <a:gd name="T66" fmla="*/ 467 w 552"/>
                <a:gd name="T67" fmla="*/ 407 h 617"/>
                <a:gd name="T68" fmla="*/ 454 w 552"/>
                <a:gd name="T69" fmla="*/ 365 h 617"/>
                <a:gd name="T70" fmla="*/ 509 w 552"/>
                <a:gd name="T71" fmla="*/ 304 h 617"/>
                <a:gd name="T72" fmla="*/ 552 w 552"/>
                <a:gd name="T73" fmla="*/ 227 h 617"/>
                <a:gd name="T74" fmla="*/ 519 w 552"/>
                <a:gd name="T75" fmla="*/ 231 h 617"/>
                <a:gd name="T76" fmla="*/ 514 w 552"/>
                <a:gd name="T77" fmla="*/ 231 h 617"/>
                <a:gd name="T78" fmla="*/ 507 w 552"/>
                <a:gd name="T79" fmla="*/ 231 h 617"/>
                <a:gd name="T80" fmla="*/ 487 w 552"/>
                <a:gd name="T81" fmla="*/ 224 h 617"/>
                <a:gd name="T82" fmla="*/ 471 w 552"/>
                <a:gd name="T83" fmla="*/ 200 h 617"/>
                <a:gd name="T84" fmla="*/ 451 w 552"/>
                <a:gd name="T85" fmla="*/ 172 h 617"/>
                <a:gd name="T86" fmla="*/ 438 w 552"/>
                <a:gd name="T87" fmla="*/ 144 h 617"/>
                <a:gd name="T88" fmla="*/ 399 w 552"/>
                <a:gd name="T89" fmla="*/ 74 h 617"/>
                <a:gd name="T90" fmla="*/ 415 w 552"/>
                <a:gd name="T91" fmla="*/ 88 h 617"/>
                <a:gd name="T92" fmla="*/ 421 w 552"/>
                <a:gd name="T93" fmla="*/ 70 h 617"/>
                <a:gd name="T94" fmla="*/ 415 w 552"/>
                <a:gd name="T95" fmla="*/ 57 h 617"/>
                <a:gd name="T96" fmla="*/ 392 w 552"/>
                <a:gd name="T97" fmla="*/ 55 h 617"/>
                <a:gd name="T98" fmla="*/ 340 w 552"/>
                <a:gd name="T99" fmla="*/ 52 h 617"/>
                <a:gd name="T100" fmla="*/ 322 w 552"/>
                <a:gd name="T101" fmla="*/ 43 h 617"/>
                <a:gd name="T102" fmla="*/ 315 w 552"/>
                <a:gd name="T103" fmla="*/ 42 h 617"/>
                <a:gd name="T104" fmla="*/ 299 w 552"/>
                <a:gd name="T105" fmla="*/ 60 h 617"/>
                <a:gd name="T106" fmla="*/ 247 w 552"/>
                <a:gd name="T107" fmla="*/ 41 h 617"/>
                <a:gd name="T108" fmla="*/ 226 w 552"/>
                <a:gd name="T109" fmla="*/ 28 h 617"/>
                <a:gd name="T110" fmla="*/ 226 w 552"/>
                <a:gd name="T111" fmla="*/ 11 h 617"/>
                <a:gd name="T112" fmla="*/ 226 w 552"/>
                <a:gd name="T113" fmla="*/ 5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52" h="617">
                  <a:moveTo>
                    <a:pt x="218" y="0"/>
                  </a:moveTo>
                  <a:cubicBezTo>
                    <a:pt x="213" y="0"/>
                    <a:pt x="212" y="4"/>
                    <a:pt x="207" y="4"/>
                  </a:cubicBezTo>
                  <a:cubicBezTo>
                    <a:pt x="203" y="4"/>
                    <a:pt x="202" y="2"/>
                    <a:pt x="198" y="2"/>
                  </a:cubicBezTo>
                  <a:cubicBezTo>
                    <a:pt x="194" y="2"/>
                    <a:pt x="189" y="7"/>
                    <a:pt x="186" y="7"/>
                  </a:cubicBezTo>
                  <a:cubicBezTo>
                    <a:pt x="184" y="7"/>
                    <a:pt x="180" y="4"/>
                    <a:pt x="176" y="4"/>
                  </a:cubicBezTo>
                  <a:cubicBezTo>
                    <a:pt x="163" y="4"/>
                    <a:pt x="142" y="12"/>
                    <a:pt x="131" y="17"/>
                  </a:cubicBezTo>
                  <a:cubicBezTo>
                    <a:pt x="128" y="19"/>
                    <a:pt x="127" y="22"/>
                    <a:pt x="121" y="22"/>
                  </a:cubicBezTo>
                  <a:cubicBezTo>
                    <a:pt x="111" y="22"/>
                    <a:pt x="104" y="20"/>
                    <a:pt x="97" y="15"/>
                  </a:cubicBezTo>
                  <a:cubicBezTo>
                    <a:pt x="94" y="17"/>
                    <a:pt x="93" y="20"/>
                    <a:pt x="91" y="2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84" y="32"/>
                    <a:pt x="75" y="40"/>
                    <a:pt x="67" y="50"/>
                  </a:cubicBezTo>
                  <a:cubicBezTo>
                    <a:pt x="62" y="57"/>
                    <a:pt x="66" y="61"/>
                    <a:pt x="62" y="72"/>
                  </a:cubicBezTo>
                  <a:cubicBezTo>
                    <a:pt x="61" y="76"/>
                    <a:pt x="54" y="82"/>
                    <a:pt x="50" y="85"/>
                  </a:cubicBezTo>
                  <a:cubicBezTo>
                    <a:pt x="44" y="88"/>
                    <a:pt x="37" y="87"/>
                    <a:pt x="33" y="92"/>
                  </a:cubicBezTo>
                  <a:cubicBezTo>
                    <a:pt x="26" y="102"/>
                    <a:pt x="18" y="117"/>
                    <a:pt x="14" y="128"/>
                  </a:cubicBezTo>
                  <a:cubicBezTo>
                    <a:pt x="13" y="133"/>
                    <a:pt x="6" y="136"/>
                    <a:pt x="6" y="142"/>
                  </a:cubicBezTo>
                  <a:cubicBezTo>
                    <a:pt x="6" y="153"/>
                    <a:pt x="12" y="161"/>
                    <a:pt x="12" y="173"/>
                  </a:cubicBezTo>
                  <a:cubicBezTo>
                    <a:pt x="12" y="181"/>
                    <a:pt x="6" y="196"/>
                    <a:pt x="0" y="199"/>
                  </a:cubicBezTo>
                  <a:cubicBezTo>
                    <a:pt x="2" y="203"/>
                    <a:pt x="4" y="204"/>
                    <a:pt x="4" y="208"/>
                  </a:cubicBezTo>
                  <a:cubicBezTo>
                    <a:pt x="4" y="211"/>
                    <a:pt x="5" y="213"/>
                    <a:pt x="5" y="218"/>
                  </a:cubicBezTo>
                  <a:cubicBezTo>
                    <a:pt x="5" y="218"/>
                    <a:pt x="5" y="218"/>
                    <a:pt x="5" y="218"/>
                  </a:cubicBezTo>
                  <a:cubicBezTo>
                    <a:pt x="6" y="219"/>
                    <a:pt x="7" y="220"/>
                    <a:pt x="8" y="222"/>
                  </a:cubicBezTo>
                  <a:cubicBezTo>
                    <a:pt x="8" y="223"/>
                    <a:pt x="23" y="236"/>
                    <a:pt x="25" y="237"/>
                  </a:cubicBezTo>
                  <a:cubicBezTo>
                    <a:pt x="33" y="243"/>
                    <a:pt x="34" y="250"/>
                    <a:pt x="40" y="258"/>
                  </a:cubicBezTo>
                  <a:cubicBezTo>
                    <a:pt x="46" y="267"/>
                    <a:pt x="62" y="277"/>
                    <a:pt x="70" y="283"/>
                  </a:cubicBezTo>
                  <a:cubicBezTo>
                    <a:pt x="71" y="284"/>
                    <a:pt x="75" y="285"/>
                    <a:pt x="79" y="285"/>
                  </a:cubicBezTo>
                  <a:cubicBezTo>
                    <a:pt x="90" y="285"/>
                    <a:pt x="95" y="280"/>
                    <a:pt x="106" y="280"/>
                  </a:cubicBezTo>
                  <a:cubicBezTo>
                    <a:pt x="111" y="280"/>
                    <a:pt x="118" y="284"/>
                    <a:pt x="123" y="284"/>
                  </a:cubicBezTo>
                  <a:cubicBezTo>
                    <a:pt x="127" y="284"/>
                    <a:pt x="128" y="280"/>
                    <a:pt x="133" y="279"/>
                  </a:cubicBezTo>
                  <a:cubicBezTo>
                    <a:pt x="143" y="275"/>
                    <a:pt x="154" y="269"/>
                    <a:pt x="168" y="269"/>
                  </a:cubicBezTo>
                  <a:cubicBezTo>
                    <a:pt x="180" y="269"/>
                    <a:pt x="182" y="285"/>
                    <a:pt x="190" y="285"/>
                  </a:cubicBezTo>
                  <a:cubicBezTo>
                    <a:pt x="193" y="285"/>
                    <a:pt x="197" y="285"/>
                    <a:pt x="202" y="285"/>
                  </a:cubicBezTo>
                  <a:cubicBezTo>
                    <a:pt x="212" y="285"/>
                    <a:pt x="217" y="291"/>
                    <a:pt x="220" y="297"/>
                  </a:cubicBezTo>
                  <a:cubicBezTo>
                    <a:pt x="217" y="299"/>
                    <a:pt x="217" y="308"/>
                    <a:pt x="217" y="311"/>
                  </a:cubicBezTo>
                  <a:cubicBezTo>
                    <a:pt x="217" y="313"/>
                    <a:pt x="216" y="313"/>
                    <a:pt x="217" y="316"/>
                  </a:cubicBezTo>
                  <a:cubicBezTo>
                    <a:pt x="215" y="317"/>
                    <a:pt x="211" y="324"/>
                    <a:pt x="211" y="327"/>
                  </a:cubicBezTo>
                  <a:cubicBezTo>
                    <a:pt x="211" y="340"/>
                    <a:pt x="227" y="350"/>
                    <a:pt x="234" y="360"/>
                  </a:cubicBezTo>
                  <a:cubicBezTo>
                    <a:pt x="238" y="365"/>
                    <a:pt x="237" y="371"/>
                    <a:pt x="239" y="377"/>
                  </a:cubicBezTo>
                  <a:cubicBezTo>
                    <a:pt x="242" y="384"/>
                    <a:pt x="244" y="388"/>
                    <a:pt x="246" y="400"/>
                  </a:cubicBezTo>
                  <a:cubicBezTo>
                    <a:pt x="247" y="407"/>
                    <a:pt x="250" y="410"/>
                    <a:pt x="250" y="417"/>
                  </a:cubicBezTo>
                  <a:cubicBezTo>
                    <a:pt x="250" y="432"/>
                    <a:pt x="232" y="437"/>
                    <a:pt x="232" y="456"/>
                  </a:cubicBezTo>
                  <a:cubicBezTo>
                    <a:pt x="232" y="475"/>
                    <a:pt x="241" y="486"/>
                    <a:pt x="249" y="499"/>
                  </a:cubicBezTo>
                  <a:cubicBezTo>
                    <a:pt x="251" y="503"/>
                    <a:pt x="254" y="505"/>
                    <a:pt x="254" y="509"/>
                  </a:cubicBezTo>
                  <a:cubicBezTo>
                    <a:pt x="254" y="511"/>
                    <a:pt x="254" y="512"/>
                    <a:pt x="254" y="516"/>
                  </a:cubicBezTo>
                  <a:cubicBezTo>
                    <a:pt x="254" y="541"/>
                    <a:pt x="267" y="558"/>
                    <a:pt x="278" y="575"/>
                  </a:cubicBezTo>
                  <a:cubicBezTo>
                    <a:pt x="279" y="578"/>
                    <a:pt x="287" y="586"/>
                    <a:pt x="287" y="591"/>
                  </a:cubicBezTo>
                  <a:cubicBezTo>
                    <a:pt x="287" y="594"/>
                    <a:pt x="286" y="596"/>
                    <a:pt x="283" y="599"/>
                  </a:cubicBezTo>
                  <a:cubicBezTo>
                    <a:pt x="286" y="601"/>
                    <a:pt x="288" y="607"/>
                    <a:pt x="288" y="613"/>
                  </a:cubicBezTo>
                  <a:cubicBezTo>
                    <a:pt x="289" y="613"/>
                    <a:pt x="290" y="612"/>
                    <a:pt x="291" y="611"/>
                  </a:cubicBezTo>
                  <a:cubicBezTo>
                    <a:pt x="293" y="615"/>
                    <a:pt x="296" y="617"/>
                    <a:pt x="300" y="617"/>
                  </a:cubicBezTo>
                  <a:cubicBezTo>
                    <a:pt x="311" y="617"/>
                    <a:pt x="318" y="609"/>
                    <a:pt x="330" y="609"/>
                  </a:cubicBezTo>
                  <a:cubicBezTo>
                    <a:pt x="333" y="609"/>
                    <a:pt x="335" y="611"/>
                    <a:pt x="338" y="611"/>
                  </a:cubicBezTo>
                  <a:cubicBezTo>
                    <a:pt x="341" y="611"/>
                    <a:pt x="343" y="610"/>
                    <a:pt x="347" y="610"/>
                  </a:cubicBezTo>
                  <a:cubicBezTo>
                    <a:pt x="348" y="604"/>
                    <a:pt x="355" y="607"/>
                    <a:pt x="360" y="604"/>
                  </a:cubicBezTo>
                  <a:cubicBezTo>
                    <a:pt x="371" y="599"/>
                    <a:pt x="374" y="591"/>
                    <a:pt x="381" y="582"/>
                  </a:cubicBezTo>
                  <a:cubicBezTo>
                    <a:pt x="386" y="576"/>
                    <a:pt x="387" y="569"/>
                    <a:pt x="393" y="563"/>
                  </a:cubicBezTo>
                  <a:cubicBezTo>
                    <a:pt x="396" y="560"/>
                    <a:pt x="404" y="553"/>
                    <a:pt x="404" y="546"/>
                  </a:cubicBezTo>
                  <a:cubicBezTo>
                    <a:pt x="404" y="543"/>
                    <a:pt x="403" y="541"/>
                    <a:pt x="400" y="540"/>
                  </a:cubicBezTo>
                  <a:cubicBezTo>
                    <a:pt x="403" y="532"/>
                    <a:pt x="407" y="530"/>
                    <a:pt x="414" y="526"/>
                  </a:cubicBezTo>
                  <a:cubicBezTo>
                    <a:pt x="416" y="525"/>
                    <a:pt x="421" y="526"/>
                    <a:pt x="423" y="524"/>
                  </a:cubicBezTo>
                  <a:cubicBezTo>
                    <a:pt x="424" y="522"/>
                    <a:pt x="425" y="512"/>
                    <a:pt x="425" y="508"/>
                  </a:cubicBezTo>
                  <a:cubicBezTo>
                    <a:pt x="425" y="499"/>
                    <a:pt x="417" y="495"/>
                    <a:pt x="417" y="489"/>
                  </a:cubicBezTo>
                  <a:cubicBezTo>
                    <a:pt x="417" y="485"/>
                    <a:pt x="422" y="481"/>
                    <a:pt x="426" y="480"/>
                  </a:cubicBezTo>
                  <a:cubicBezTo>
                    <a:pt x="429" y="461"/>
                    <a:pt x="466" y="464"/>
                    <a:pt x="466" y="442"/>
                  </a:cubicBezTo>
                  <a:cubicBezTo>
                    <a:pt x="466" y="439"/>
                    <a:pt x="466" y="438"/>
                    <a:pt x="464" y="436"/>
                  </a:cubicBezTo>
                  <a:cubicBezTo>
                    <a:pt x="464" y="428"/>
                    <a:pt x="465" y="423"/>
                    <a:pt x="465" y="418"/>
                  </a:cubicBezTo>
                  <a:cubicBezTo>
                    <a:pt x="465" y="411"/>
                    <a:pt x="465" y="411"/>
                    <a:pt x="465" y="411"/>
                  </a:cubicBezTo>
                  <a:cubicBezTo>
                    <a:pt x="465" y="410"/>
                    <a:pt x="467" y="408"/>
                    <a:pt x="467" y="407"/>
                  </a:cubicBezTo>
                  <a:cubicBezTo>
                    <a:pt x="467" y="401"/>
                    <a:pt x="456" y="396"/>
                    <a:pt x="456" y="387"/>
                  </a:cubicBezTo>
                  <a:cubicBezTo>
                    <a:pt x="456" y="378"/>
                    <a:pt x="454" y="374"/>
                    <a:pt x="454" y="365"/>
                  </a:cubicBezTo>
                  <a:cubicBezTo>
                    <a:pt x="454" y="357"/>
                    <a:pt x="461" y="355"/>
                    <a:pt x="463" y="348"/>
                  </a:cubicBezTo>
                  <a:cubicBezTo>
                    <a:pt x="471" y="323"/>
                    <a:pt x="491" y="319"/>
                    <a:pt x="509" y="304"/>
                  </a:cubicBezTo>
                  <a:cubicBezTo>
                    <a:pt x="520" y="295"/>
                    <a:pt x="524" y="285"/>
                    <a:pt x="532" y="274"/>
                  </a:cubicBezTo>
                  <a:cubicBezTo>
                    <a:pt x="539" y="264"/>
                    <a:pt x="552" y="243"/>
                    <a:pt x="552" y="227"/>
                  </a:cubicBezTo>
                  <a:cubicBezTo>
                    <a:pt x="552" y="225"/>
                    <a:pt x="551" y="224"/>
                    <a:pt x="550" y="223"/>
                  </a:cubicBezTo>
                  <a:cubicBezTo>
                    <a:pt x="540" y="225"/>
                    <a:pt x="530" y="229"/>
                    <a:pt x="519" y="231"/>
                  </a:cubicBezTo>
                  <a:cubicBezTo>
                    <a:pt x="518" y="231"/>
                    <a:pt x="518" y="231"/>
                    <a:pt x="517" y="231"/>
                  </a:cubicBezTo>
                  <a:cubicBezTo>
                    <a:pt x="516" y="231"/>
                    <a:pt x="515" y="231"/>
                    <a:pt x="514" y="231"/>
                  </a:cubicBezTo>
                  <a:cubicBezTo>
                    <a:pt x="513" y="231"/>
                    <a:pt x="512" y="231"/>
                    <a:pt x="511" y="231"/>
                  </a:cubicBezTo>
                  <a:cubicBezTo>
                    <a:pt x="510" y="231"/>
                    <a:pt x="509" y="231"/>
                    <a:pt x="507" y="231"/>
                  </a:cubicBezTo>
                  <a:cubicBezTo>
                    <a:pt x="504" y="232"/>
                    <a:pt x="504" y="236"/>
                    <a:pt x="499" y="236"/>
                  </a:cubicBezTo>
                  <a:cubicBezTo>
                    <a:pt x="494" y="236"/>
                    <a:pt x="490" y="227"/>
                    <a:pt x="487" y="224"/>
                  </a:cubicBezTo>
                  <a:cubicBezTo>
                    <a:pt x="490" y="221"/>
                    <a:pt x="487" y="220"/>
                    <a:pt x="487" y="215"/>
                  </a:cubicBezTo>
                  <a:cubicBezTo>
                    <a:pt x="478" y="215"/>
                    <a:pt x="475" y="203"/>
                    <a:pt x="471" y="200"/>
                  </a:cubicBezTo>
                  <a:cubicBezTo>
                    <a:pt x="465" y="196"/>
                    <a:pt x="462" y="196"/>
                    <a:pt x="458" y="191"/>
                  </a:cubicBezTo>
                  <a:cubicBezTo>
                    <a:pt x="453" y="186"/>
                    <a:pt x="456" y="179"/>
                    <a:pt x="451" y="172"/>
                  </a:cubicBezTo>
                  <a:cubicBezTo>
                    <a:pt x="446" y="166"/>
                    <a:pt x="441" y="166"/>
                    <a:pt x="438" y="159"/>
                  </a:cubicBezTo>
                  <a:cubicBezTo>
                    <a:pt x="438" y="144"/>
                    <a:pt x="438" y="144"/>
                    <a:pt x="438" y="144"/>
                  </a:cubicBezTo>
                  <a:cubicBezTo>
                    <a:pt x="434" y="140"/>
                    <a:pt x="425" y="128"/>
                    <a:pt x="426" y="122"/>
                  </a:cubicBezTo>
                  <a:cubicBezTo>
                    <a:pt x="399" y="74"/>
                    <a:pt x="399" y="74"/>
                    <a:pt x="399" y="74"/>
                  </a:cubicBezTo>
                  <a:cubicBezTo>
                    <a:pt x="399" y="69"/>
                    <a:pt x="399" y="69"/>
                    <a:pt x="399" y="69"/>
                  </a:cubicBezTo>
                  <a:cubicBezTo>
                    <a:pt x="404" y="74"/>
                    <a:pt x="409" y="87"/>
                    <a:pt x="415" y="88"/>
                  </a:cubicBezTo>
                  <a:cubicBezTo>
                    <a:pt x="416" y="85"/>
                    <a:pt x="419" y="78"/>
                    <a:pt x="420" y="73"/>
                  </a:cubicBezTo>
                  <a:cubicBezTo>
                    <a:pt x="420" y="72"/>
                    <a:pt x="421" y="71"/>
                    <a:pt x="421" y="70"/>
                  </a:cubicBezTo>
                  <a:cubicBezTo>
                    <a:pt x="416" y="60"/>
                    <a:pt x="416" y="60"/>
                    <a:pt x="416" y="60"/>
                  </a:cubicBezTo>
                  <a:cubicBezTo>
                    <a:pt x="416" y="59"/>
                    <a:pt x="415" y="58"/>
                    <a:pt x="415" y="57"/>
                  </a:cubicBezTo>
                  <a:cubicBezTo>
                    <a:pt x="411" y="58"/>
                    <a:pt x="411" y="59"/>
                    <a:pt x="407" y="59"/>
                  </a:cubicBezTo>
                  <a:cubicBezTo>
                    <a:pt x="401" y="59"/>
                    <a:pt x="398" y="55"/>
                    <a:pt x="392" y="55"/>
                  </a:cubicBezTo>
                  <a:cubicBezTo>
                    <a:pt x="383" y="55"/>
                    <a:pt x="381" y="60"/>
                    <a:pt x="372" y="60"/>
                  </a:cubicBezTo>
                  <a:cubicBezTo>
                    <a:pt x="362" y="60"/>
                    <a:pt x="349" y="55"/>
                    <a:pt x="340" y="52"/>
                  </a:cubicBezTo>
                  <a:cubicBezTo>
                    <a:pt x="335" y="50"/>
                    <a:pt x="329" y="53"/>
                    <a:pt x="326" y="49"/>
                  </a:cubicBezTo>
                  <a:cubicBezTo>
                    <a:pt x="325" y="47"/>
                    <a:pt x="322" y="47"/>
                    <a:pt x="322" y="43"/>
                  </a:cubicBezTo>
                  <a:cubicBezTo>
                    <a:pt x="316" y="43"/>
                    <a:pt x="316" y="43"/>
                    <a:pt x="316" y="43"/>
                  </a:cubicBezTo>
                  <a:cubicBezTo>
                    <a:pt x="315" y="42"/>
                    <a:pt x="315" y="42"/>
                    <a:pt x="315" y="42"/>
                  </a:cubicBezTo>
                  <a:cubicBezTo>
                    <a:pt x="306" y="45"/>
                    <a:pt x="299" y="45"/>
                    <a:pt x="299" y="54"/>
                  </a:cubicBezTo>
                  <a:cubicBezTo>
                    <a:pt x="299" y="56"/>
                    <a:pt x="299" y="58"/>
                    <a:pt x="299" y="60"/>
                  </a:cubicBezTo>
                  <a:cubicBezTo>
                    <a:pt x="299" y="61"/>
                    <a:pt x="296" y="64"/>
                    <a:pt x="293" y="64"/>
                  </a:cubicBezTo>
                  <a:cubicBezTo>
                    <a:pt x="272" y="64"/>
                    <a:pt x="266" y="41"/>
                    <a:pt x="247" y="41"/>
                  </a:cubicBezTo>
                  <a:cubicBezTo>
                    <a:pt x="245" y="41"/>
                    <a:pt x="243" y="41"/>
                    <a:pt x="239" y="41"/>
                  </a:cubicBezTo>
                  <a:cubicBezTo>
                    <a:pt x="234" y="41"/>
                    <a:pt x="226" y="35"/>
                    <a:pt x="226" y="28"/>
                  </a:cubicBezTo>
                  <a:cubicBezTo>
                    <a:pt x="226" y="24"/>
                    <a:pt x="230" y="21"/>
                    <a:pt x="230" y="17"/>
                  </a:cubicBezTo>
                  <a:cubicBezTo>
                    <a:pt x="230" y="14"/>
                    <a:pt x="226" y="13"/>
                    <a:pt x="226" y="11"/>
                  </a:cubicBezTo>
                  <a:cubicBezTo>
                    <a:pt x="226" y="7"/>
                    <a:pt x="230" y="8"/>
                    <a:pt x="231" y="3"/>
                  </a:cubicBezTo>
                  <a:cubicBezTo>
                    <a:pt x="229" y="4"/>
                    <a:pt x="228" y="5"/>
                    <a:pt x="226" y="5"/>
                  </a:cubicBezTo>
                  <a:cubicBezTo>
                    <a:pt x="222" y="5"/>
                    <a:pt x="223" y="0"/>
                    <a:pt x="2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6889750" y="2843213"/>
              <a:ext cx="1128713" cy="979488"/>
            </a:xfrm>
            <a:custGeom>
              <a:avLst/>
              <a:gdLst>
                <a:gd name="T0" fmla="*/ 40 w 301"/>
                <a:gd name="T1" fmla="*/ 8 h 261"/>
                <a:gd name="T2" fmla="*/ 24 w 301"/>
                <a:gd name="T3" fmla="*/ 10 h 261"/>
                <a:gd name="T4" fmla="*/ 4 w 301"/>
                <a:gd name="T5" fmla="*/ 24 h 261"/>
                <a:gd name="T6" fmla="*/ 0 w 301"/>
                <a:gd name="T7" fmla="*/ 35 h 261"/>
                <a:gd name="T8" fmla="*/ 14 w 301"/>
                <a:gd name="T9" fmla="*/ 51 h 261"/>
                <a:gd name="T10" fmla="*/ 31 w 301"/>
                <a:gd name="T11" fmla="*/ 56 h 261"/>
                <a:gd name="T12" fmla="*/ 69 w 301"/>
                <a:gd name="T13" fmla="*/ 50 h 261"/>
                <a:gd name="T14" fmla="*/ 80 w 301"/>
                <a:gd name="T15" fmla="*/ 52 h 261"/>
                <a:gd name="T16" fmla="*/ 72 w 301"/>
                <a:gd name="T17" fmla="*/ 81 h 261"/>
                <a:gd name="T18" fmla="*/ 67 w 301"/>
                <a:gd name="T19" fmla="*/ 104 h 261"/>
                <a:gd name="T20" fmla="*/ 70 w 301"/>
                <a:gd name="T21" fmla="*/ 126 h 261"/>
                <a:gd name="T22" fmla="*/ 88 w 301"/>
                <a:gd name="T23" fmla="*/ 154 h 261"/>
                <a:gd name="T24" fmla="*/ 99 w 301"/>
                <a:gd name="T25" fmla="*/ 167 h 261"/>
                <a:gd name="T26" fmla="*/ 127 w 301"/>
                <a:gd name="T27" fmla="*/ 219 h 261"/>
                <a:gd name="T28" fmla="*/ 139 w 301"/>
                <a:gd name="T29" fmla="*/ 254 h 261"/>
                <a:gd name="T30" fmla="*/ 150 w 301"/>
                <a:gd name="T31" fmla="*/ 260 h 261"/>
                <a:gd name="T32" fmla="*/ 189 w 301"/>
                <a:gd name="T33" fmla="*/ 244 h 261"/>
                <a:gd name="T34" fmla="*/ 235 w 301"/>
                <a:gd name="T35" fmla="*/ 224 h 261"/>
                <a:gd name="T36" fmla="*/ 256 w 301"/>
                <a:gd name="T37" fmla="*/ 199 h 261"/>
                <a:gd name="T38" fmla="*/ 267 w 301"/>
                <a:gd name="T39" fmla="*/ 174 h 261"/>
                <a:gd name="T40" fmla="*/ 244 w 301"/>
                <a:gd name="T41" fmla="*/ 155 h 261"/>
                <a:gd name="T42" fmla="*/ 201 w 301"/>
                <a:gd name="T43" fmla="*/ 158 h 261"/>
                <a:gd name="T44" fmla="*/ 197 w 301"/>
                <a:gd name="T45" fmla="*/ 151 h 261"/>
                <a:gd name="T46" fmla="*/ 179 w 301"/>
                <a:gd name="T47" fmla="*/ 118 h 261"/>
                <a:gd name="T48" fmla="*/ 203 w 301"/>
                <a:gd name="T49" fmla="*/ 129 h 261"/>
                <a:gd name="T50" fmla="*/ 238 w 301"/>
                <a:gd name="T51" fmla="*/ 142 h 261"/>
                <a:gd name="T52" fmla="*/ 263 w 301"/>
                <a:gd name="T53" fmla="*/ 151 h 261"/>
                <a:gd name="T54" fmla="*/ 289 w 301"/>
                <a:gd name="T55" fmla="*/ 150 h 261"/>
                <a:gd name="T56" fmla="*/ 301 w 301"/>
                <a:gd name="T57" fmla="*/ 139 h 261"/>
                <a:gd name="T58" fmla="*/ 283 w 301"/>
                <a:gd name="T59" fmla="*/ 111 h 261"/>
                <a:gd name="T60" fmla="*/ 283 w 301"/>
                <a:gd name="T61" fmla="*/ 96 h 261"/>
                <a:gd name="T62" fmla="*/ 280 w 301"/>
                <a:gd name="T63" fmla="*/ 77 h 261"/>
                <a:gd name="T64" fmla="*/ 280 w 301"/>
                <a:gd name="T65" fmla="*/ 76 h 261"/>
                <a:gd name="T66" fmla="*/ 280 w 301"/>
                <a:gd name="T67" fmla="*/ 74 h 261"/>
                <a:gd name="T68" fmla="*/ 285 w 301"/>
                <a:gd name="T69" fmla="*/ 51 h 261"/>
                <a:gd name="T70" fmla="*/ 265 w 301"/>
                <a:gd name="T71" fmla="*/ 39 h 261"/>
                <a:gd name="T72" fmla="*/ 231 w 301"/>
                <a:gd name="T73" fmla="*/ 40 h 261"/>
                <a:gd name="T74" fmla="*/ 212 w 301"/>
                <a:gd name="T75" fmla="*/ 51 h 261"/>
                <a:gd name="T76" fmla="*/ 194 w 301"/>
                <a:gd name="T77" fmla="*/ 44 h 261"/>
                <a:gd name="T78" fmla="*/ 190 w 301"/>
                <a:gd name="T79" fmla="*/ 44 h 261"/>
                <a:gd name="T80" fmla="*/ 181 w 301"/>
                <a:gd name="T81" fmla="*/ 28 h 261"/>
                <a:gd name="T82" fmla="*/ 179 w 301"/>
                <a:gd name="T83" fmla="*/ 21 h 261"/>
                <a:gd name="T84" fmla="*/ 150 w 301"/>
                <a:gd name="T85" fmla="*/ 18 h 261"/>
                <a:gd name="T86" fmla="*/ 132 w 301"/>
                <a:gd name="T87" fmla="*/ 2 h 261"/>
                <a:gd name="T88" fmla="*/ 132 w 301"/>
                <a:gd name="T89" fmla="*/ 2 h 261"/>
                <a:gd name="T90" fmla="*/ 132 w 301"/>
                <a:gd name="T91" fmla="*/ 2 h 261"/>
                <a:gd name="T92" fmla="*/ 132 w 301"/>
                <a:gd name="T93" fmla="*/ 2 h 261"/>
                <a:gd name="T94" fmla="*/ 131 w 301"/>
                <a:gd name="T95" fmla="*/ 2 h 261"/>
                <a:gd name="T96" fmla="*/ 130 w 301"/>
                <a:gd name="T97" fmla="*/ 2 h 261"/>
                <a:gd name="T98" fmla="*/ 130 w 301"/>
                <a:gd name="T99" fmla="*/ 2 h 261"/>
                <a:gd name="T100" fmla="*/ 130 w 301"/>
                <a:gd name="T101" fmla="*/ 2 h 261"/>
                <a:gd name="T102" fmla="*/ 130 w 301"/>
                <a:gd name="T103" fmla="*/ 2 h 261"/>
                <a:gd name="T104" fmla="*/ 96 w 301"/>
                <a:gd name="T105" fmla="*/ 1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1" h="261">
                  <a:moveTo>
                    <a:pt x="68" y="0"/>
                  </a:moveTo>
                  <a:cubicBezTo>
                    <a:pt x="63" y="0"/>
                    <a:pt x="55" y="0"/>
                    <a:pt x="51" y="2"/>
                  </a:cubicBezTo>
                  <a:cubicBezTo>
                    <a:pt x="48" y="4"/>
                    <a:pt x="43" y="8"/>
                    <a:pt x="40" y="8"/>
                  </a:cubicBezTo>
                  <a:cubicBezTo>
                    <a:pt x="40" y="8"/>
                    <a:pt x="34" y="8"/>
                    <a:pt x="31" y="8"/>
                  </a:cubicBezTo>
                  <a:cubicBezTo>
                    <a:pt x="30" y="8"/>
                    <a:pt x="29" y="8"/>
                    <a:pt x="27" y="8"/>
                  </a:cubicBezTo>
                  <a:cubicBezTo>
                    <a:pt x="25" y="8"/>
                    <a:pt x="24" y="8"/>
                    <a:pt x="24" y="10"/>
                  </a:cubicBezTo>
                  <a:cubicBezTo>
                    <a:pt x="24" y="12"/>
                    <a:pt x="26" y="11"/>
                    <a:pt x="26" y="13"/>
                  </a:cubicBezTo>
                  <a:cubicBezTo>
                    <a:pt x="21" y="16"/>
                    <a:pt x="1" y="14"/>
                    <a:pt x="1" y="23"/>
                  </a:cubicBezTo>
                  <a:cubicBezTo>
                    <a:pt x="1" y="24"/>
                    <a:pt x="2" y="24"/>
                    <a:pt x="4" y="24"/>
                  </a:cubicBezTo>
                  <a:cubicBezTo>
                    <a:pt x="4" y="24"/>
                    <a:pt x="5" y="24"/>
                    <a:pt x="5" y="24"/>
                  </a:cubicBezTo>
                  <a:cubicBezTo>
                    <a:pt x="5" y="25"/>
                    <a:pt x="5" y="25"/>
                    <a:pt x="5" y="27"/>
                  </a:cubicBezTo>
                  <a:cubicBezTo>
                    <a:pt x="5" y="33"/>
                    <a:pt x="2" y="32"/>
                    <a:pt x="0" y="35"/>
                  </a:cubicBezTo>
                  <a:cubicBezTo>
                    <a:pt x="3" y="37"/>
                    <a:pt x="7" y="37"/>
                    <a:pt x="9" y="41"/>
                  </a:cubicBezTo>
                  <a:cubicBezTo>
                    <a:pt x="6" y="43"/>
                    <a:pt x="15" y="48"/>
                    <a:pt x="16" y="49"/>
                  </a:cubicBezTo>
                  <a:cubicBezTo>
                    <a:pt x="16" y="50"/>
                    <a:pt x="15" y="51"/>
                    <a:pt x="14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1"/>
                    <a:pt x="19" y="51"/>
                  </a:cubicBezTo>
                  <a:cubicBezTo>
                    <a:pt x="23" y="51"/>
                    <a:pt x="26" y="56"/>
                    <a:pt x="31" y="56"/>
                  </a:cubicBezTo>
                  <a:cubicBezTo>
                    <a:pt x="36" y="56"/>
                    <a:pt x="35" y="50"/>
                    <a:pt x="41" y="50"/>
                  </a:cubicBezTo>
                  <a:cubicBezTo>
                    <a:pt x="47" y="50"/>
                    <a:pt x="49" y="57"/>
                    <a:pt x="55" y="57"/>
                  </a:cubicBezTo>
                  <a:cubicBezTo>
                    <a:pt x="63" y="57"/>
                    <a:pt x="65" y="53"/>
                    <a:pt x="69" y="50"/>
                  </a:cubicBezTo>
                  <a:cubicBezTo>
                    <a:pt x="70" y="51"/>
                    <a:pt x="72" y="52"/>
                    <a:pt x="75" y="52"/>
                  </a:cubicBezTo>
                  <a:cubicBezTo>
                    <a:pt x="77" y="52"/>
                    <a:pt x="78" y="50"/>
                    <a:pt x="80" y="49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3"/>
                    <a:pt x="78" y="53"/>
                    <a:pt x="78" y="55"/>
                  </a:cubicBezTo>
                  <a:cubicBezTo>
                    <a:pt x="78" y="58"/>
                    <a:pt x="80" y="62"/>
                    <a:pt x="80" y="67"/>
                  </a:cubicBezTo>
                  <a:cubicBezTo>
                    <a:pt x="80" y="74"/>
                    <a:pt x="74" y="75"/>
                    <a:pt x="72" y="81"/>
                  </a:cubicBezTo>
                  <a:cubicBezTo>
                    <a:pt x="71" y="87"/>
                    <a:pt x="70" y="90"/>
                    <a:pt x="68" y="96"/>
                  </a:cubicBezTo>
                  <a:cubicBezTo>
                    <a:pt x="67" y="97"/>
                    <a:pt x="65" y="97"/>
                    <a:pt x="65" y="99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72" y="115"/>
                    <a:pt x="71" y="116"/>
                    <a:pt x="71" y="117"/>
                  </a:cubicBezTo>
                  <a:cubicBezTo>
                    <a:pt x="71" y="121"/>
                    <a:pt x="70" y="125"/>
                    <a:pt x="70" y="126"/>
                  </a:cubicBezTo>
                  <a:cubicBezTo>
                    <a:pt x="70" y="127"/>
                    <a:pt x="74" y="132"/>
                    <a:pt x="75" y="133"/>
                  </a:cubicBezTo>
                  <a:cubicBezTo>
                    <a:pt x="78" y="138"/>
                    <a:pt x="81" y="142"/>
                    <a:pt x="84" y="148"/>
                  </a:cubicBezTo>
                  <a:cubicBezTo>
                    <a:pt x="85" y="149"/>
                    <a:pt x="87" y="151"/>
                    <a:pt x="88" y="154"/>
                  </a:cubicBezTo>
                  <a:cubicBezTo>
                    <a:pt x="89" y="156"/>
                    <a:pt x="88" y="160"/>
                    <a:pt x="90" y="162"/>
                  </a:cubicBezTo>
                  <a:cubicBezTo>
                    <a:pt x="91" y="163"/>
                    <a:pt x="94" y="162"/>
                    <a:pt x="95" y="163"/>
                  </a:cubicBezTo>
                  <a:cubicBezTo>
                    <a:pt x="96" y="164"/>
                    <a:pt x="98" y="166"/>
                    <a:pt x="99" y="167"/>
                  </a:cubicBezTo>
                  <a:cubicBezTo>
                    <a:pt x="100" y="173"/>
                    <a:pt x="104" y="174"/>
                    <a:pt x="104" y="180"/>
                  </a:cubicBezTo>
                  <a:cubicBezTo>
                    <a:pt x="104" y="191"/>
                    <a:pt x="106" y="197"/>
                    <a:pt x="116" y="199"/>
                  </a:cubicBezTo>
                  <a:cubicBezTo>
                    <a:pt x="116" y="206"/>
                    <a:pt x="124" y="216"/>
                    <a:pt x="127" y="219"/>
                  </a:cubicBezTo>
                  <a:cubicBezTo>
                    <a:pt x="131" y="223"/>
                    <a:pt x="135" y="225"/>
                    <a:pt x="134" y="231"/>
                  </a:cubicBezTo>
                  <a:cubicBezTo>
                    <a:pt x="133" y="234"/>
                    <a:pt x="131" y="239"/>
                    <a:pt x="134" y="240"/>
                  </a:cubicBezTo>
                  <a:cubicBezTo>
                    <a:pt x="134" y="245"/>
                    <a:pt x="136" y="250"/>
                    <a:pt x="139" y="254"/>
                  </a:cubicBezTo>
                  <a:cubicBezTo>
                    <a:pt x="141" y="257"/>
                    <a:pt x="139" y="257"/>
                    <a:pt x="140" y="257"/>
                  </a:cubicBezTo>
                  <a:cubicBezTo>
                    <a:pt x="140" y="258"/>
                    <a:pt x="148" y="261"/>
                    <a:pt x="149" y="261"/>
                  </a:cubicBezTo>
                  <a:cubicBezTo>
                    <a:pt x="150" y="260"/>
                    <a:pt x="150" y="260"/>
                    <a:pt x="150" y="260"/>
                  </a:cubicBezTo>
                  <a:cubicBezTo>
                    <a:pt x="156" y="260"/>
                    <a:pt x="157" y="258"/>
                    <a:pt x="162" y="254"/>
                  </a:cubicBezTo>
                  <a:cubicBezTo>
                    <a:pt x="171" y="254"/>
                    <a:pt x="171" y="254"/>
                    <a:pt x="171" y="254"/>
                  </a:cubicBezTo>
                  <a:cubicBezTo>
                    <a:pt x="174" y="253"/>
                    <a:pt x="186" y="245"/>
                    <a:pt x="189" y="244"/>
                  </a:cubicBezTo>
                  <a:cubicBezTo>
                    <a:pt x="196" y="242"/>
                    <a:pt x="205" y="240"/>
                    <a:pt x="211" y="237"/>
                  </a:cubicBezTo>
                  <a:cubicBezTo>
                    <a:pt x="211" y="237"/>
                    <a:pt x="210" y="235"/>
                    <a:pt x="210" y="235"/>
                  </a:cubicBezTo>
                  <a:cubicBezTo>
                    <a:pt x="210" y="228"/>
                    <a:pt x="228" y="225"/>
                    <a:pt x="235" y="224"/>
                  </a:cubicBezTo>
                  <a:cubicBezTo>
                    <a:pt x="235" y="220"/>
                    <a:pt x="241" y="215"/>
                    <a:pt x="243" y="215"/>
                  </a:cubicBezTo>
                  <a:cubicBezTo>
                    <a:pt x="248" y="215"/>
                    <a:pt x="247" y="207"/>
                    <a:pt x="251" y="207"/>
                  </a:cubicBezTo>
                  <a:cubicBezTo>
                    <a:pt x="255" y="207"/>
                    <a:pt x="255" y="202"/>
                    <a:pt x="256" y="199"/>
                  </a:cubicBezTo>
                  <a:cubicBezTo>
                    <a:pt x="257" y="196"/>
                    <a:pt x="260" y="194"/>
                    <a:pt x="264" y="194"/>
                  </a:cubicBezTo>
                  <a:cubicBezTo>
                    <a:pt x="264" y="188"/>
                    <a:pt x="272" y="185"/>
                    <a:pt x="272" y="179"/>
                  </a:cubicBezTo>
                  <a:cubicBezTo>
                    <a:pt x="272" y="176"/>
                    <a:pt x="268" y="177"/>
                    <a:pt x="267" y="174"/>
                  </a:cubicBezTo>
                  <a:cubicBezTo>
                    <a:pt x="267" y="175"/>
                    <a:pt x="267" y="175"/>
                    <a:pt x="267" y="175"/>
                  </a:cubicBezTo>
                  <a:cubicBezTo>
                    <a:pt x="265" y="173"/>
                    <a:pt x="265" y="169"/>
                    <a:pt x="261" y="168"/>
                  </a:cubicBezTo>
                  <a:cubicBezTo>
                    <a:pt x="253" y="165"/>
                    <a:pt x="248" y="164"/>
                    <a:pt x="244" y="155"/>
                  </a:cubicBezTo>
                  <a:cubicBezTo>
                    <a:pt x="244" y="145"/>
                    <a:pt x="244" y="145"/>
                    <a:pt x="244" y="145"/>
                  </a:cubicBezTo>
                  <a:cubicBezTo>
                    <a:pt x="234" y="153"/>
                    <a:pt x="232" y="164"/>
                    <a:pt x="213" y="164"/>
                  </a:cubicBezTo>
                  <a:cubicBezTo>
                    <a:pt x="209" y="164"/>
                    <a:pt x="201" y="162"/>
                    <a:pt x="201" y="158"/>
                  </a:cubicBezTo>
                  <a:cubicBezTo>
                    <a:pt x="201" y="155"/>
                    <a:pt x="203" y="153"/>
                    <a:pt x="203" y="149"/>
                  </a:cubicBezTo>
                  <a:cubicBezTo>
                    <a:pt x="203" y="148"/>
                    <a:pt x="203" y="147"/>
                    <a:pt x="203" y="146"/>
                  </a:cubicBezTo>
                  <a:cubicBezTo>
                    <a:pt x="200" y="147"/>
                    <a:pt x="201" y="150"/>
                    <a:pt x="197" y="151"/>
                  </a:cubicBezTo>
                  <a:cubicBezTo>
                    <a:pt x="197" y="149"/>
                    <a:pt x="195" y="148"/>
                    <a:pt x="195" y="145"/>
                  </a:cubicBezTo>
                  <a:cubicBezTo>
                    <a:pt x="189" y="143"/>
                    <a:pt x="181" y="131"/>
                    <a:pt x="179" y="124"/>
                  </a:cubicBezTo>
                  <a:cubicBezTo>
                    <a:pt x="179" y="122"/>
                    <a:pt x="179" y="120"/>
                    <a:pt x="179" y="118"/>
                  </a:cubicBezTo>
                  <a:cubicBezTo>
                    <a:pt x="179" y="114"/>
                    <a:pt x="180" y="109"/>
                    <a:pt x="184" y="109"/>
                  </a:cubicBezTo>
                  <a:cubicBezTo>
                    <a:pt x="192" y="109"/>
                    <a:pt x="199" y="117"/>
                    <a:pt x="202" y="124"/>
                  </a:cubicBezTo>
                  <a:cubicBezTo>
                    <a:pt x="202" y="125"/>
                    <a:pt x="201" y="127"/>
                    <a:pt x="203" y="129"/>
                  </a:cubicBezTo>
                  <a:cubicBezTo>
                    <a:pt x="206" y="132"/>
                    <a:pt x="211" y="130"/>
                    <a:pt x="214" y="134"/>
                  </a:cubicBezTo>
                  <a:cubicBezTo>
                    <a:pt x="217" y="136"/>
                    <a:pt x="219" y="140"/>
                    <a:pt x="224" y="142"/>
                  </a:cubicBezTo>
                  <a:cubicBezTo>
                    <a:pt x="238" y="142"/>
                    <a:pt x="238" y="142"/>
                    <a:pt x="238" y="142"/>
                  </a:cubicBezTo>
                  <a:cubicBezTo>
                    <a:pt x="240" y="140"/>
                    <a:pt x="241" y="137"/>
                    <a:pt x="244" y="137"/>
                  </a:cubicBezTo>
                  <a:cubicBezTo>
                    <a:pt x="250" y="137"/>
                    <a:pt x="250" y="146"/>
                    <a:pt x="253" y="149"/>
                  </a:cubicBezTo>
                  <a:cubicBezTo>
                    <a:pt x="253" y="149"/>
                    <a:pt x="261" y="151"/>
                    <a:pt x="263" y="151"/>
                  </a:cubicBezTo>
                  <a:cubicBezTo>
                    <a:pt x="271" y="151"/>
                    <a:pt x="283" y="155"/>
                    <a:pt x="288" y="155"/>
                  </a:cubicBezTo>
                  <a:cubicBezTo>
                    <a:pt x="290" y="155"/>
                    <a:pt x="290" y="155"/>
                    <a:pt x="290" y="155"/>
                  </a:cubicBezTo>
                  <a:cubicBezTo>
                    <a:pt x="290" y="153"/>
                    <a:pt x="289" y="152"/>
                    <a:pt x="289" y="150"/>
                  </a:cubicBezTo>
                  <a:cubicBezTo>
                    <a:pt x="289" y="150"/>
                    <a:pt x="289" y="150"/>
                    <a:pt x="289" y="150"/>
                  </a:cubicBezTo>
                  <a:cubicBezTo>
                    <a:pt x="289" y="150"/>
                    <a:pt x="289" y="150"/>
                    <a:pt x="289" y="150"/>
                  </a:cubicBezTo>
                  <a:cubicBezTo>
                    <a:pt x="289" y="142"/>
                    <a:pt x="294" y="140"/>
                    <a:pt x="301" y="139"/>
                  </a:cubicBezTo>
                  <a:cubicBezTo>
                    <a:pt x="301" y="126"/>
                    <a:pt x="291" y="125"/>
                    <a:pt x="286" y="116"/>
                  </a:cubicBezTo>
                  <a:cubicBezTo>
                    <a:pt x="286" y="114"/>
                    <a:pt x="283" y="114"/>
                    <a:pt x="283" y="111"/>
                  </a:cubicBezTo>
                  <a:cubicBezTo>
                    <a:pt x="283" y="111"/>
                    <a:pt x="283" y="111"/>
                    <a:pt x="283" y="111"/>
                  </a:cubicBezTo>
                  <a:cubicBezTo>
                    <a:pt x="283" y="111"/>
                    <a:pt x="283" y="111"/>
                    <a:pt x="283" y="111"/>
                  </a:cubicBezTo>
                  <a:cubicBezTo>
                    <a:pt x="283" y="105"/>
                    <a:pt x="289" y="107"/>
                    <a:pt x="289" y="101"/>
                  </a:cubicBezTo>
                  <a:cubicBezTo>
                    <a:pt x="289" y="96"/>
                    <a:pt x="284" y="98"/>
                    <a:pt x="283" y="96"/>
                  </a:cubicBezTo>
                  <a:cubicBezTo>
                    <a:pt x="281" y="93"/>
                    <a:pt x="282" y="91"/>
                    <a:pt x="281" y="89"/>
                  </a:cubicBezTo>
                  <a:cubicBezTo>
                    <a:pt x="281" y="80"/>
                    <a:pt x="281" y="80"/>
                    <a:pt x="281" y="80"/>
                  </a:cubicBezTo>
                  <a:cubicBezTo>
                    <a:pt x="281" y="79"/>
                    <a:pt x="281" y="78"/>
                    <a:pt x="280" y="77"/>
                  </a:cubicBezTo>
                  <a:cubicBezTo>
                    <a:pt x="280" y="77"/>
                    <a:pt x="280" y="77"/>
                    <a:pt x="280" y="77"/>
                  </a:cubicBezTo>
                  <a:cubicBezTo>
                    <a:pt x="280" y="77"/>
                    <a:pt x="280" y="77"/>
                    <a:pt x="280" y="77"/>
                  </a:cubicBezTo>
                  <a:cubicBezTo>
                    <a:pt x="280" y="76"/>
                    <a:pt x="280" y="76"/>
                    <a:pt x="280" y="76"/>
                  </a:cubicBezTo>
                  <a:cubicBezTo>
                    <a:pt x="280" y="75"/>
                    <a:pt x="280" y="74"/>
                    <a:pt x="280" y="74"/>
                  </a:cubicBezTo>
                  <a:cubicBezTo>
                    <a:pt x="280" y="74"/>
                    <a:pt x="280" y="74"/>
                    <a:pt x="280" y="74"/>
                  </a:cubicBezTo>
                  <a:cubicBezTo>
                    <a:pt x="280" y="74"/>
                    <a:pt x="280" y="74"/>
                    <a:pt x="280" y="74"/>
                  </a:cubicBezTo>
                  <a:cubicBezTo>
                    <a:pt x="280" y="73"/>
                    <a:pt x="284" y="63"/>
                    <a:pt x="286" y="62"/>
                  </a:cubicBezTo>
                  <a:cubicBezTo>
                    <a:pt x="286" y="60"/>
                    <a:pt x="286" y="59"/>
                    <a:pt x="286" y="57"/>
                  </a:cubicBezTo>
                  <a:cubicBezTo>
                    <a:pt x="286" y="55"/>
                    <a:pt x="286" y="53"/>
                    <a:pt x="285" y="51"/>
                  </a:cubicBezTo>
                  <a:cubicBezTo>
                    <a:pt x="285" y="51"/>
                    <a:pt x="285" y="51"/>
                    <a:pt x="285" y="51"/>
                  </a:cubicBezTo>
                  <a:cubicBezTo>
                    <a:pt x="285" y="50"/>
                    <a:pt x="283" y="49"/>
                    <a:pt x="283" y="47"/>
                  </a:cubicBezTo>
                  <a:cubicBezTo>
                    <a:pt x="275" y="47"/>
                    <a:pt x="272" y="41"/>
                    <a:pt x="265" y="39"/>
                  </a:cubicBezTo>
                  <a:cubicBezTo>
                    <a:pt x="259" y="37"/>
                    <a:pt x="256" y="37"/>
                    <a:pt x="250" y="33"/>
                  </a:cubicBezTo>
                  <a:cubicBezTo>
                    <a:pt x="245" y="36"/>
                    <a:pt x="242" y="35"/>
                    <a:pt x="237" y="37"/>
                  </a:cubicBezTo>
                  <a:cubicBezTo>
                    <a:pt x="234" y="38"/>
                    <a:pt x="235" y="39"/>
                    <a:pt x="231" y="40"/>
                  </a:cubicBezTo>
                  <a:cubicBezTo>
                    <a:pt x="229" y="41"/>
                    <a:pt x="225" y="41"/>
                    <a:pt x="225" y="44"/>
                  </a:cubicBezTo>
                  <a:cubicBezTo>
                    <a:pt x="225" y="46"/>
                    <a:pt x="225" y="46"/>
                    <a:pt x="225" y="49"/>
                  </a:cubicBezTo>
                  <a:cubicBezTo>
                    <a:pt x="222" y="50"/>
                    <a:pt x="217" y="51"/>
                    <a:pt x="212" y="51"/>
                  </a:cubicBezTo>
                  <a:cubicBezTo>
                    <a:pt x="211" y="51"/>
                    <a:pt x="209" y="51"/>
                    <a:pt x="207" y="51"/>
                  </a:cubicBezTo>
                  <a:cubicBezTo>
                    <a:pt x="204" y="51"/>
                    <a:pt x="200" y="50"/>
                    <a:pt x="199" y="49"/>
                  </a:cubicBezTo>
                  <a:cubicBezTo>
                    <a:pt x="197" y="47"/>
                    <a:pt x="197" y="44"/>
                    <a:pt x="194" y="44"/>
                  </a:cubicBezTo>
                  <a:cubicBezTo>
                    <a:pt x="193" y="44"/>
                    <a:pt x="193" y="44"/>
                    <a:pt x="192" y="44"/>
                  </a:cubicBezTo>
                  <a:cubicBezTo>
                    <a:pt x="192" y="44"/>
                    <a:pt x="191" y="44"/>
                    <a:pt x="191" y="44"/>
                  </a:cubicBezTo>
                  <a:cubicBezTo>
                    <a:pt x="190" y="44"/>
                    <a:pt x="190" y="44"/>
                    <a:pt x="190" y="44"/>
                  </a:cubicBezTo>
                  <a:cubicBezTo>
                    <a:pt x="188" y="44"/>
                    <a:pt x="187" y="43"/>
                    <a:pt x="186" y="42"/>
                  </a:cubicBezTo>
                  <a:cubicBezTo>
                    <a:pt x="184" y="38"/>
                    <a:pt x="187" y="36"/>
                    <a:pt x="184" y="33"/>
                  </a:cubicBezTo>
                  <a:cubicBezTo>
                    <a:pt x="183" y="30"/>
                    <a:pt x="181" y="31"/>
                    <a:pt x="181" y="28"/>
                  </a:cubicBezTo>
                  <a:cubicBezTo>
                    <a:pt x="181" y="27"/>
                    <a:pt x="181" y="27"/>
                    <a:pt x="181" y="27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80" y="25"/>
                    <a:pt x="180" y="23"/>
                    <a:pt x="179" y="21"/>
                  </a:cubicBezTo>
                  <a:cubicBezTo>
                    <a:pt x="177" y="21"/>
                    <a:pt x="177" y="21"/>
                    <a:pt x="175" y="22"/>
                  </a:cubicBezTo>
                  <a:cubicBezTo>
                    <a:pt x="170" y="23"/>
                    <a:pt x="171" y="28"/>
                    <a:pt x="164" y="28"/>
                  </a:cubicBezTo>
                  <a:cubicBezTo>
                    <a:pt x="157" y="28"/>
                    <a:pt x="155" y="20"/>
                    <a:pt x="150" y="18"/>
                  </a:cubicBezTo>
                  <a:cubicBezTo>
                    <a:pt x="150" y="18"/>
                    <a:pt x="144" y="15"/>
                    <a:pt x="143" y="14"/>
                  </a:cubicBezTo>
                  <a:cubicBezTo>
                    <a:pt x="141" y="8"/>
                    <a:pt x="141" y="2"/>
                    <a:pt x="132" y="2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2" y="2"/>
                    <a:pt x="131" y="2"/>
                    <a:pt x="131" y="2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31" y="2"/>
                    <a:pt x="131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23" y="3"/>
                    <a:pt x="119" y="10"/>
                    <a:pt x="112" y="10"/>
                  </a:cubicBezTo>
                  <a:cubicBezTo>
                    <a:pt x="109" y="10"/>
                    <a:pt x="104" y="10"/>
                    <a:pt x="96" y="10"/>
                  </a:cubicBezTo>
                  <a:cubicBezTo>
                    <a:pt x="93" y="10"/>
                    <a:pt x="82" y="8"/>
                    <a:pt x="82" y="4"/>
                  </a:cubicBezTo>
                  <a:cubicBezTo>
                    <a:pt x="75" y="4"/>
                    <a:pt x="75" y="0"/>
                    <a:pt x="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8515350" y="3910013"/>
              <a:ext cx="58738" cy="115888"/>
            </a:xfrm>
            <a:custGeom>
              <a:avLst/>
              <a:gdLst>
                <a:gd name="T0" fmla="*/ 4 w 16"/>
                <a:gd name="T1" fmla="*/ 0 h 31"/>
                <a:gd name="T2" fmla="*/ 0 w 16"/>
                <a:gd name="T3" fmla="*/ 23 h 31"/>
                <a:gd name="T4" fmla="*/ 7 w 16"/>
                <a:gd name="T5" fmla="*/ 31 h 31"/>
                <a:gd name="T6" fmla="*/ 16 w 16"/>
                <a:gd name="T7" fmla="*/ 19 h 31"/>
                <a:gd name="T8" fmla="*/ 4 w 16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1">
                  <a:moveTo>
                    <a:pt x="4" y="0"/>
                  </a:moveTo>
                  <a:cubicBezTo>
                    <a:pt x="4" y="9"/>
                    <a:pt x="0" y="15"/>
                    <a:pt x="0" y="23"/>
                  </a:cubicBezTo>
                  <a:cubicBezTo>
                    <a:pt x="0" y="27"/>
                    <a:pt x="3" y="31"/>
                    <a:pt x="7" y="31"/>
                  </a:cubicBezTo>
                  <a:cubicBezTo>
                    <a:pt x="13" y="31"/>
                    <a:pt x="16" y="24"/>
                    <a:pt x="16" y="19"/>
                  </a:cubicBezTo>
                  <a:cubicBezTo>
                    <a:pt x="16" y="10"/>
                    <a:pt x="8" y="7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940675" y="2967038"/>
              <a:ext cx="1230313" cy="992188"/>
            </a:xfrm>
            <a:custGeom>
              <a:avLst/>
              <a:gdLst>
                <a:gd name="T0" fmla="*/ 74 w 328"/>
                <a:gd name="T1" fmla="*/ 7 h 264"/>
                <a:gd name="T2" fmla="*/ 74 w 328"/>
                <a:gd name="T3" fmla="*/ 7 h 264"/>
                <a:gd name="T4" fmla="*/ 73 w 328"/>
                <a:gd name="T5" fmla="*/ 6 h 264"/>
                <a:gd name="T6" fmla="*/ 54 w 328"/>
                <a:gd name="T7" fmla="*/ 11 h 264"/>
                <a:gd name="T8" fmla="*/ 50 w 328"/>
                <a:gd name="T9" fmla="*/ 11 h 264"/>
                <a:gd name="T10" fmla="*/ 47 w 328"/>
                <a:gd name="T11" fmla="*/ 9 h 264"/>
                <a:gd name="T12" fmla="*/ 15 w 328"/>
                <a:gd name="T13" fmla="*/ 29 h 264"/>
                <a:gd name="T14" fmla="*/ 0 w 328"/>
                <a:gd name="T15" fmla="*/ 41 h 264"/>
                <a:gd name="T16" fmla="*/ 0 w 328"/>
                <a:gd name="T17" fmla="*/ 44 h 264"/>
                <a:gd name="T18" fmla="*/ 9 w 328"/>
                <a:gd name="T19" fmla="*/ 68 h 264"/>
                <a:gd name="T20" fmla="*/ 6 w 328"/>
                <a:gd name="T21" fmla="*/ 83 h 264"/>
                <a:gd name="T22" fmla="*/ 9 w 328"/>
                <a:gd name="T23" fmla="*/ 117 h 264"/>
                <a:gd name="T24" fmla="*/ 30 w 328"/>
                <a:gd name="T25" fmla="*/ 121 h 264"/>
                <a:gd name="T26" fmla="*/ 53 w 328"/>
                <a:gd name="T27" fmla="*/ 130 h 264"/>
                <a:gd name="T28" fmla="*/ 70 w 328"/>
                <a:gd name="T29" fmla="*/ 146 h 264"/>
                <a:gd name="T30" fmla="*/ 82 w 328"/>
                <a:gd name="T31" fmla="*/ 159 h 264"/>
                <a:gd name="T32" fmla="*/ 97 w 328"/>
                <a:gd name="T33" fmla="*/ 162 h 264"/>
                <a:gd name="T34" fmla="*/ 100 w 328"/>
                <a:gd name="T35" fmla="*/ 190 h 264"/>
                <a:gd name="T36" fmla="*/ 122 w 328"/>
                <a:gd name="T37" fmla="*/ 240 h 264"/>
                <a:gd name="T38" fmla="*/ 136 w 328"/>
                <a:gd name="T39" fmla="*/ 264 h 264"/>
                <a:gd name="T40" fmla="*/ 153 w 328"/>
                <a:gd name="T41" fmla="*/ 244 h 264"/>
                <a:gd name="T42" fmla="*/ 155 w 328"/>
                <a:gd name="T43" fmla="*/ 207 h 264"/>
                <a:gd name="T44" fmla="*/ 207 w 328"/>
                <a:gd name="T45" fmla="*/ 164 h 264"/>
                <a:gd name="T46" fmla="*/ 242 w 328"/>
                <a:gd name="T47" fmla="*/ 140 h 264"/>
                <a:gd name="T48" fmla="*/ 272 w 328"/>
                <a:gd name="T49" fmla="*/ 182 h 264"/>
                <a:gd name="T50" fmla="*/ 292 w 328"/>
                <a:gd name="T51" fmla="*/ 188 h 264"/>
                <a:gd name="T52" fmla="*/ 307 w 328"/>
                <a:gd name="T53" fmla="*/ 236 h 264"/>
                <a:gd name="T54" fmla="*/ 315 w 328"/>
                <a:gd name="T55" fmla="*/ 231 h 264"/>
                <a:gd name="T56" fmla="*/ 304 w 328"/>
                <a:gd name="T57" fmla="*/ 206 h 264"/>
                <a:gd name="T58" fmla="*/ 305 w 328"/>
                <a:gd name="T59" fmla="*/ 186 h 264"/>
                <a:gd name="T60" fmla="*/ 304 w 328"/>
                <a:gd name="T61" fmla="*/ 166 h 264"/>
                <a:gd name="T62" fmla="*/ 314 w 328"/>
                <a:gd name="T63" fmla="*/ 137 h 264"/>
                <a:gd name="T64" fmla="*/ 301 w 328"/>
                <a:gd name="T65" fmla="*/ 127 h 264"/>
                <a:gd name="T66" fmla="*/ 287 w 328"/>
                <a:gd name="T67" fmla="*/ 81 h 264"/>
                <a:gd name="T68" fmla="*/ 283 w 328"/>
                <a:gd name="T69" fmla="*/ 83 h 264"/>
                <a:gd name="T70" fmla="*/ 281 w 328"/>
                <a:gd name="T71" fmla="*/ 83 h 264"/>
                <a:gd name="T72" fmla="*/ 278 w 328"/>
                <a:gd name="T73" fmla="*/ 83 h 264"/>
                <a:gd name="T74" fmla="*/ 276 w 328"/>
                <a:gd name="T75" fmla="*/ 83 h 264"/>
                <a:gd name="T76" fmla="*/ 273 w 328"/>
                <a:gd name="T77" fmla="*/ 84 h 264"/>
                <a:gd name="T78" fmla="*/ 228 w 328"/>
                <a:gd name="T79" fmla="*/ 100 h 264"/>
                <a:gd name="T80" fmla="*/ 195 w 328"/>
                <a:gd name="T81" fmla="*/ 88 h 264"/>
                <a:gd name="T82" fmla="*/ 193 w 328"/>
                <a:gd name="T83" fmla="*/ 88 h 264"/>
                <a:gd name="T84" fmla="*/ 193 w 328"/>
                <a:gd name="T85" fmla="*/ 88 h 264"/>
                <a:gd name="T86" fmla="*/ 192 w 328"/>
                <a:gd name="T87" fmla="*/ 88 h 264"/>
                <a:gd name="T88" fmla="*/ 191 w 328"/>
                <a:gd name="T89" fmla="*/ 87 h 264"/>
                <a:gd name="T90" fmla="*/ 190 w 328"/>
                <a:gd name="T91" fmla="*/ 87 h 264"/>
                <a:gd name="T92" fmla="*/ 152 w 328"/>
                <a:gd name="T93" fmla="*/ 68 h 264"/>
                <a:gd name="T94" fmla="*/ 146 w 328"/>
                <a:gd name="T95" fmla="*/ 54 h 264"/>
                <a:gd name="T96" fmla="*/ 148 w 328"/>
                <a:gd name="T97" fmla="*/ 55 h 264"/>
                <a:gd name="T98" fmla="*/ 148 w 328"/>
                <a:gd name="T99" fmla="*/ 44 h 264"/>
                <a:gd name="T100" fmla="*/ 125 w 328"/>
                <a:gd name="T101" fmla="*/ 21 h 264"/>
                <a:gd name="T102" fmla="*/ 91 w 328"/>
                <a:gd name="T103" fmla="*/ 1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8" h="264">
                  <a:moveTo>
                    <a:pt x="85" y="0"/>
                  </a:moveTo>
                  <a:cubicBezTo>
                    <a:pt x="79" y="0"/>
                    <a:pt x="78" y="6"/>
                    <a:pt x="75" y="6"/>
                  </a:cubicBezTo>
                  <a:cubicBezTo>
                    <a:pt x="75" y="6"/>
                    <a:pt x="75" y="6"/>
                    <a:pt x="74" y="6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4" y="7"/>
                    <a:pt x="74" y="7"/>
                    <a:pt x="73" y="6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1" y="10"/>
                    <a:pt x="66" y="14"/>
                    <a:pt x="61" y="14"/>
                  </a:cubicBezTo>
                  <a:cubicBezTo>
                    <a:pt x="59" y="14"/>
                    <a:pt x="58" y="10"/>
                    <a:pt x="56" y="10"/>
                  </a:cubicBezTo>
                  <a:cubicBezTo>
                    <a:pt x="55" y="10"/>
                    <a:pt x="55" y="11"/>
                    <a:pt x="54" y="11"/>
                  </a:cubicBezTo>
                  <a:cubicBezTo>
                    <a:pt x="53" y="11"/>
                    <a:pt x="51" y="11"/>
                    <a:pt x="50" y="11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48" y="11"/>
                    <a:pt x="47" y="11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4" y="9"/>
                    <a:pt x="45" y="8"/>
                    <a:pt x="42" y="8"/>
                  </a:cubicBezTo>
                  <a:cubicBezTo>
                    <a:pt x="35" y="8"/>
                    <a:pt x="34" y="16"/>
                    <a:pt x="30" y="20"/>
                  </a:cubicBezTo>
                  <a:cubicBezTo>
                    <a:pt x="27" y="23"/>
                    <a:pt x="24" y="23"/>
                    <a:pt x="22" y="25"/>
                  </a:cubicBezTo>
                  <a:cubicBezTo>
                    <a:pt x="20" y="27"/>
                    <a:pt x="18" y="29"/>
                    <a:pt x="15" y="29"/>
                  </a:cubicBezTo>
                  <a:cubicBezTo>
                    <a:pt x="12" y="29"/>
                    <a:pt x="11" y="27"/>
                    <a:pt x="8" y="27"/>
                  </a:cubicBezTo>
                  <a:cubicBezTo>
                    <a:pt x="7" y="27"/>
                    <a:pt x="7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4" y="30"/>
                    <a:pt x="0" y="40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2"/>
                    <a:pt x="0" y="43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5"/>
                    <a:pt x="1" y="46"/>
                    <a:pt x="1" y="47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2" y="58"/>
                    <a:pt x="1" y="60"/>
                    <a:pt x="3" y="63"/>
                  </a:cubicBezTo>
                  <a:cubicBezTo>
                    <a:pt x="4" y="65"/>
                    <a:pt x="9" y="63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9" y="74"/>
                    <a:pt x="3" y="72"/>
                    <a:pt x="3" y="78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81"/>
                    <a:pt x="6" y="81"/>
                    <a:pt x="6" y="83"/>
                  </a:cubicBezTo>
                  <a:cubicBezTo>
                    <a:pt x="11" y="92"/>
                    <a:pt x="21" y="93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14" y="107"/>
                    <a:pt x="9" y="109"/>
                    <a:pt x="9" y="117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9" y="119"/>
                    <a:pt x="10" y="120"/>
                    <a:pt x="10" y="122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20" y="120"/>
                    <a:pt x="21" y="120"/>
                    <a:pt x="22" y="119"/>
                  </a:cubicBezTo>
                  <a:cubicBezTo>
                    <a:pt x="30" y="121"/>
                    <a:pt x="30" y="121"/>
                    <a:pt x="30" y="121"/>
                  </a:cubicBezTo>
                  <a:cubicBezTo>
                    <a:pt x="33" y="121"/>
                    <a:pt x="33" y="119"/>
                    <a:pt x="37" y="119"/>
                  </a:cubicBezTo>
                  <a:cubicBezTo>
                    <a:pt x="39" y="119"/>
                    <a:pt x="40" y="119"/>
                    <a:pt x="42" y="119"/>
                  </a:cubicBezTo>
                  <a:cubicBezTo>
                    <a:pt x="43" y="119"/>
                    <a:pt x="44" y="119"/>
                    <a:pt x="45" y="119"/>
                  </a:cubicBezTo>
                  <a:cubicBezTo>
                    <a:pt x="49" y="120"/>
                    <a:pt x="51" y="127"/>
                    <a:pt x="53" y="130"/>
                  </a:cubicBezTo>
                  <a:cubicBezTo>
                    <a:pt x="56" y="135"/>
                    <a:pt x="64" y="140"/>
                    <a:pt x="70" y="140"/>
                  </a:cubicBezTo>
                  <a:cubicBezTo>
                    <a:pt x="72" y="140"/>
                    <a:pt x="74" y="140"/>
                    <a:pt x="76" y="141"/>
                  </a:cubicBezTo>
                  <a:cubicBezTo>
                    <a:pt x="75" y="142"/>
                    <a:pt x="75" y="145"/>
                    <a:pt x="72" y="145"/>
                  </a:cubicBezTo>
                  <a:cubicBezTo>
                    <a:pt x="72" y="145"/>
                    <a:pt x="71" y="146"/>
                    <a:pt x="70" y="146"/>
                  </a:cubicBezTo>
                  <a:cubicBezTo>
                    <a:pt x="70" y="146"/>
                    <a:pt x="70" y="146"/>
                    <a:pt x="69" y="145"/>
                  </a:cubicBezTo>
                  <a:cubicBezTo>
                    <a:pt x="69" y="145"/>
                    <a:pt x="69" y="145"/>
                    <a:pt x="68" y="145"/>
                  </a:cubicBezTo>
                  <a:cubicBezTo>
                    <a:pt x="67" y="145"/>
                    <a:pt x="66" y="146"/>
                    <a:pt x="65" y="146"/>
                  </a:cubicBezTo>
                  <a:cubicBezTo>
                    <a:pt x="70" y="151"/>
                    <a:pt x="73" y="159"/>
                    <a:pt x="82" y="159"/>
                  </a:cubicBezTo>
                  <a:cubicBezTo>
                    <a:pt x="89" y="159"/>
                    <a:pt x="90" y="150"/>
                    <a:pt x="93" y="146"/>
                  </a:cubicBezTo>
                  <a:cubicBezTo>
                    <a:pt x="95" y="146"/>
                    <a:pt x="95" y="146"/>
                    <a:pt x="95" y="146"/>
                  </a:cubicBezTo>
                  <a:cubicBezTo>
                    <a:pt x="95" y="147"/>
                    <a:pt x="94" y="149"/>
                    <a:pt x="94" y="150"/>
                  </a:cubicBezTo>
                  <a:cubicBezTo>
                    <a:pt x="94" y="154"/>
                    <a:pt x="97" y="157"/>
                    <a:pt x="97" y="162"/>
                  </a:cubicBezTo>
                  <a:cubicBezTo>
                    <a:pt x="97" y="165"/>
                    <a:pt x="95" y="166"/>
                    <a:pt x="95" y="170"/>
                  </a:cubicBezTo>
                  <a:cubicBezTo>
                    <a:pt x="95" y="170"/>
                    <a:pt x="95" y="170"/>
                    <a:pt x="95" y="170"/>
                  </a:cubicBezTo>
                  <a:cubicBezTo>
                    <a:pt x="95" y="170"/>
                    <a:pt x="95" y="173"/>
                    <a:pt x="95" y="174"/>
                  </a:cubicBezTo>
                  <a:cubicBezTo>
                    <a:pt x="95" y="179"/>
                    <a:pt x="99" y="184"/>
                    <a:pt x="100" y="190"/>
                  </a:cubicBezTo>
                  <a:cubicBezTo>
                    <a:pt x="102" y="196"/>
                    <a:pt x="107" y="206"/>
                    <a:pt x="109" y="210"/>
                  </a:cubicBezTo>
                  <a:cubicBezTo>
                    <a:pt x="110" y="214"/>
                    <a:pt x="110" y="215"/>
                    <a:pt x="112" y="219"/>
                  </a:cubicBezTo>
                  <a:cubicBezTo>
                    <a:pt x="115" y="223"/>
                    <a:pt x="113" y="226"/>
                    <a:pt x="115" y="231"/>
                  </a:cubicBezTo>
                  <a:cubicBezTo>
                    <a:pt x="117" y="233"/>
                    <a:pt x="121" y="236"/>
                    <a:pt x="122" y="240"/>
                  </a:cubicBezTo>
                  <a:cubicBezTo>
                    <a:pt x="124" y="246"/>
                    <a:pt x="127" y="252"/>
                    <a:pt x="129" y="258"/>
                  </a:cubicBezTo>
                  <a:cubicBezTo>
                    <a:pt x="129" y="259"/>
                    <a:pt x="130" y="261"/>
                    <a:pt x="132" y="261"/>
                  </a:cubicBezTo>
                  <a:cubicBezTo>
                    <a:pt x="132" y="263"/>
                    <a:pt x="133" y="264"/>
                    <a:pt x="135" y="264"/>
                  </a:cubicBezTo>
                  <a:cubicBezTo>
                    <a:pt x="135" y="264"/>
                    <a:pt x="136" y="264"/>
                    <a:pt x="136" y="264"/>
                  </a:cubicBezTo>
                  <a:cubicBezTo>
                    <a:pt x="138" y="264"/>
                    <a:pt x="138" y="261"/>
                    <a:pt x="140" y="258"/>
                  </a:cubicBezTo>
                  <a:cubicBezTo>
                    <a:pt x="141" y="256"/>
                    <a:pt x="142" y="257"/>
                    <a:pt x="145" y="255"/>
                  </a:cubicBezTo>
                  <a:cubicBezTo>
                    <a:pt x="147" y="254"/>
                    <a:pt x="146" y="246"/>
                    <a:pt x="150" y="245"/>
                  </a:cubicBezTo>
                  <a:cubicBezTo>
                    <a:pt x="151" y="245"/>
                    <a:pt x="153" y="245"/>
                    <a:pt x="153" y="244"/>
                  </a:cubicBezTo>
                  <a:cubicBezTo>
                    <a:pt x="155" y="244"/>
                    <a:pt x="155" y="244"/>
                    <a:pt x="155" y="244"/>
                  </a:cubicBezTo>
                  <a:cubicBezTo>
                    <a:pt x="153" y="237"/>
                    <a:pt x="153" y="237"/>
                    <a:pt x="153" y="237"/>
                  </a:cubicBezTo>
                  <a:cubicBezTo>
                    <a:pt x="153" y="231"/>
                    <a:pt x="157" y="227"/>
                    <a:pt x="157" y="219"/>
                  </a:cubicBezTo>
                  <a:cubicBezTo>
                    <a:pt x="157" y="215"/>
                    <a:pt x="155" y="212"/>
                    <a:pt x="155" y="207"/>
                  </a:cubicBezTo>
                  <a:cubicBezTo>
                    <a:pt x="155" y="201"/>
                    <a:pt x="161" y="200"/>
                    <a:pt x="166" y="198"/>
                  </a:cubicBezTo>
                  <a:cubicBezTo>
                    <a:pt x="168" y="198"/>
                    <a:pt x="171" y="194"/>
                    <a:pt x="173" y="192"/>
                  </a:cubicBezTo>
                  <a:cubicBezTo>
                    <a:pt x="179" y="187"/>
                    <a:pt x="184" y="181"/>
                    <a:pt x="189" y="175"/>
                  </a:cubicBezTo>
                  <a:cubicBezTo>
                    <a:pt x="194" y="171"/>
                    <a:pt x="202" y="169"/>
                    <a:pt x="207" y="164"/>
                  </a:cubicBezTo>
                  <a:cubicBezTo>
                    <a:pt x="210" y="162"/>
                    <a:pt x="210" y="159"/>
                    <a:pt x="211" y="155"/>
                  </a:cubicBezTo>
                  <a:cubicBezTo>
                    <a:pt x="212" y="152"/>
                    <a:pt x="218" y="152"/>
                    <a:pt x="219" y="147"/>
                  </a:cubicBezTo>
                  <a:cubicBezTo>
                    <a:pt x="222" y="149"/>
                    <a:pt x="222" y="150"/>
                    <a:pt x="226" y="150"/>
                  </a:cubicBezTo>
                  <a:cubicBezTo>
                    <a:pt x="234" y="150"/>
                    <a:pt x="242" y="149"/>
                    <a:pt x="242" y="140"/>
                  </a:cubicBezTo>
                  <a:cubicBezTo>
                    <a:pt x="246" y="141"/>
                    <a:pt x="251" y="143"/>
                    <a:pt x="252" y="147"/>
                  </a:cubicBezTo>
                  <a:cubicBezTo>
                    <a:pt x="253" y="150"/>
                    <a:pt x="252" y="155"/>
                    <a:pt x="255" y="158"/>
                  </a:cubicBezTo>
                  <a:cubicBezTo>
                    <a:pt x="257" y="162"/>
                    <a:pt x="260" y="164"/>
                    <a:pt x="264" y="167"/>
                  </a:cubicBezTo>
                  <a:cubicBezTo>
                    <a:pt x="267" y="172"/>
                    <a:pt x="270" y="176"/>
                    <a:pt x="272" y="182"/>
                  </a:cubicBezTo>
                  <a:cubicBezTo>
                    <a:pt x="273" y="184"/>
                    <a:pt x="274" y="184"/>
                    <a:pt x="274" y="186"/>
                  </a:cubicBezTo>
                  <a:cubicBezTo>
                    <a:pt x="274" y="189"/>
                    <a:pt x="273" y="191"/>
                    <a:pt x="273" y="194"/>
                  </a:cubicBezTo>
                  <a:cubicBezTo>
                    <a:pt x="273" y="198"/>
                    <a:pt x="273" y="202"/>
                    <a:pt x="277" y="202"/>
                  </a:cubicBezTo>
                  <a:cubicBezTo>
                    <a:pt x="285" y="202"/>
                    <a:pt x="287" y="193"/>
                    <a:pt x="292" y="188"/>
                  </a:cubicBezTo>
                  <a:cubicBezTo>
                    <a:pt x="294" y="190"/>
                    <a:pt x="293" y="191"/>
                    <a:pt x="295" y="193"/>
                  </a:cubicBezTo>
                  <a:cubicBezTo>
                    <a:pt x="295" y="194"/>
                    <a:pt x="297" y="193"/>
                    <a:pt x="298" y="194"/>
                  </a:cubicBezTo>
                  <a:cubicBezTo>
                    <a:pt x="301" y="199"/>
                    <a:pt x="296" y="207"/>
                    <a:pt x="300" y="207"/>
                  </a:cubicBezTo>
                  <a:cubicBezTo>
                    <a:pt x="300" y="216"/>
                    <a:pt x="307" y="224"/>
                    <a:pt x="307" y="236"/>
                  </a:cubicBezTo>
                  <a:cubicBezTo>
                    <a:pt x="307" y="239"/>
                    <a:pt x="305" y="246"/>
                    <a:pt x="307" y="247"/>
                  </a:cubicBezTo>
                  <a:cubicBezTo>
                    <a:pt x="307" y="247"/>
                    <a:pt x="307" y="247"/>
                    <a:pt x="307" y="247"/>
                  </a:cubicBezTo>
                  <a:cubicBezTo>
                    <a:pt x="310" y="242"/>
                    <a:pt x="311" y="239"/>
                    <a:pt x="313" y="234"/>
                  </a:cubicBezTo>
                  <a:cubicBezTo>
                    <a:pt x="313" y="233"/>
                    <a:pt x="315" y="232"/>
                    <a:pt x="315" y="231"/>
                  </a:cubicBezTo>
                  <a:cubicBezTo>
                    <a:pt x="315" y="228"/>
                    <a:pt x="311" y="215"/>
                    <a:pt x="309" y="213"/>
                  </a:cubicBezTo>
                  <a:cubicBezTo>
                    <a:pt x="307" y="211"/>
                    <a:pt x="304" y="209"/>
                    <a:pt x="304" y="206"/>
                  </a:cubicBezTo>
                  <a:cubicBezTo>
                    <a:pt x="304" y="206"/>
                    <a:pt x="304" y="206"/>
                    <a:pt x="304" y="206"/>
                  </a:cubicBezTo>
                  <a:cubicBezTo>
                    <a:pt x="304" y="206"/>
                    <a:pt x="304" y="206"/>
                    <a:pt x="304" y="206"/>
                  </a:cubicBezTo>
                  <a:cubicBezTo>
                    <a:pt x="304" y="206"/>
                    <a:pt x="305" y="205"/>
                    <a:pt x="305" y="204"/>
                  </a:cubicBezTo>
                  <a:cubicBezTo>
                    <a:pt x="305" y="204"/>
                    <a:pt x="305" y="204"/>
                    <a:pt x="305" y="204"/>
                  </a:cubicBezTo>
                  <a:cubicBezTo>
                    <a:pt x="305" y="204"/>
                    <a:pt x="307" y="200"/>
                    <a:pt x="307" y="198"/>
                  </a:cubicBezTo>
                  <a:cubicBezTo>
                    <a:pt x="307" y="195"/>
                    <a:pt x="307" y="189"/>
                    <a:pt x="305" y="186"/>
                  </a:cubicBezTo>
                  <a:cubicBezTo>
                    <a:pt x="303" y="183"/>
                    <a:pt x="300" y="183"/>
                    <a:pt x="300" y="178"/>
                  </a:cubicBezTo>
                  <a:cubicBezTo>
                    <a:pt x="300" y="178"/>
                    <a:pt x="300" y="178"/>
                    <a:pt x="300" y="178"/>
                  </a:cubicBezTo>
                  <a:cubicBezTo>
                    <a:pt x="300" y="178"/>
                    <a:pt x="300" y="178"/>
                    <a:pt x="300" y="178"/>
                  </a:cubicBezTo>
                  <a:cubicBezTo>
                    <a:pt x="300" y="173"/>
                    <a:pt x="301" y="169"/>
                    <a:pt x="304" y="166"/>
                  </a:cubicBezTo>
                  <a:cubicBezTo>
                    <a:pt x="306" y="165"/>
                    <a:pt x="309" y="165"/>
                    <a:pt x="311" y="164"/>
                  </a:cubicBezTo>
                  <a:cubicBezTo>
                    <a:pt x="318" y="159"/>
                    <a:pt x="322" y="157"/>
                    <a:pt x="328" y="148"/>
                  </a:cubicBezTo>
                  <a:cubicBezTo>
                    <a:pt x="326" y="148"/>
                    <a:pt x="326" y="149"/>
                    <a:pt x="324" y="149"/>
                  </a:cubicBezTo>
                  <a:cubicBezTo>
                    <a:pt x="318" y="149"/>
                    <a:pt x="314" y="143"/>
                    <a:pt x="314" y="137"/>
                  </a:cubicBezTo>
                  <a:cubicBezTo>
                    <a:pt x="311" y="136"/>
                    <a:pt x="311" y="128"/>
                    <a:pt x="309" y="128"/>
                  </a:cubicBezTo>
                  <a:cubicBezTo>
                    <a:pt x="306" y="128"/>
                    <a:pt x="305" y="130"/>
                    <a:pt x="303" y="130"/>
                  </a:cubicBezTo>
                  <a:cubicBezTo>
                    <a:pt x="302" y="130"/>
                    <a:pt x="301" y="128"/>
                    <a:pt x="301" y="127"/>
                  </a:cubicBezTo>
                  <a:cubicBezTo>
                    <a:pt x="301" y="127"/>
                    <a:pt x="301" y="127"/>
                    <a:pt x="301" y="127"/>
                  </a:cubicBezTo>
                  <a:cubicBezTo>
                    <a:pt x="301" y="127"/>
                    <a:pt x="301" y="127"/>
                    <a:pt x="301" y="127"/>
                  </a:cubicBezTo>
                  <a:cubicBezTo>
                    <a:pt x="301" y="116"/>
                    <a:pt x="309" y="116"/>
                    <a:pt x="309" y="105"/>
                  </a:cubicBezTo>
                  <a:cubicBezTo>
                    <a:pt x="309" y="99"/>
                    <a:pt x="305" y="97"/>
                    <a:pt x="302" y="93"/>
                  </a:cubicBezTo>
                  <a:cubicBezTo>
                    <a:pt x="295" y="89"/>
                    <a:pt x="289" y="90"/>
                    <a:pt x="287" y="81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3" y="83"/>
                    <a:pt x="283" y="83"/>
                    <a:pt x="283" y="83"/>
                  </a:cubicBezTo>
                  <a:cubicBezTo>
                    <a:pt x="283" y="83"/>
                    <a:pt x="283" y="83"/>
                    <a:pt x="283" y="83"/>
                  </a:cubicBezTo>
                  <a:cubicBezTo>
                    <a:pt x="283" y="83"/>
                    <a:pt x="283" y="83"/>
                    <a:pt x="283" y="83"/>
                  </a:cubicBezTo>
                  <a:cubicBezTo>
                    <a:pt x="283" y="83"/>
                    <a:pt x="283" y="83"/>
                    <a:pt x="282" y="83"/>
                  </a:cubicBezTo>
                  <a:cubicBezTo>
                    <a:pt x="282" y="83"/>
                    <a:pt x="282" y="83"/>
                    <a:pt x="281" y="83"/>
                  </a:cubicBezTo>
                  <a:cubicBezTo>
                    <a:pt x="281" y="83"/>
                    <a:pt x="281" y="83"/>
                    <a:pt x="281" y="83"/>
                  </a:cubicBezTo>
                  <a:cubicBezTo>
                    <a:pt x="281" y="83"/>
                    <a:pt x="281" y="83"/>
                    <a:pt x="281" y="83"/>
                  </a:cubicBezTo>
                  <a:cubicBezTo>
                    <a:pt x="281" y="83"/>
                    <a:pt x="281" y="83"/>
                    <a:pt x="281" y="83"/>
                  </a:cubicBezTo>
                  <a:cubicBezTo>
                    <a:pt x="280" y="83"/>
                    <a:pt x="279" y="83"/>
                    <a:pt x="278" y="83"/>
                  </a:cubicBezTo>
                  <a:cubicBezTo>
                    <a:pt x="278" y="83"/>
                    <a:pt x="278" y="83"/>
                    <a:pt x="278" y="83"/>
                  </a:cubicBezTo>
                  <a:cubicBezTo>
                    <a:pt x="278" y="83"/>
                    <a:pt x="278" y="83"/>
                    <a:pt x="278" y="83"/>
                  </a:cubicBezTo>
                  <a:cubicBezTo>
                    <a:pt x="278" y="83"/>
                    <a:pt x="278" y="83"/>
                    <a:pt x="278" y="83"/>
                  </a:cubicBezTo>
                  <a:cubicBezTo>
                    <a:pt x="278" y="83"/>
                    <a:pt x="278" y="83"/>
                    <a:pt x="278" y="83"/>
                  </a:cubicBezTo>
                  <a:cubicBezTo>
                    <a:pt x="278" y="83"/>
                    <a:pt x="278" y="83"/>
                    <a:pt x="278" y="83"/>
                  </a:cubicBezTo>
                  <a:cubicBezTo>
                    <a:pt x="277" y="83"/>
                    <a:pt x="276" y="83"/>
                    <a:pt x="276" y="83"/>
                  </a:cubicBezTo>
                  <a:cubicBezTo>
                    <a:pt x="276" y="83"/>
                    <a:pt x="275" y="83"/>
                    <a:pt x="275" y="83"/>
                  </a:cubicBezTo>
                  <a:cubicBezTo>
                    <a:pt x="275" y="83"/>
                    <a:pt x="275" y="83"/>
                    <a:pt x="275" y="83"/>
                  </a:cubicBezTo>
                  <a:cubicBezTo>
                    <a:pt x="275" y="83"/>
                    <a:pt x="274" y="83"/>
                    <a:pt x="273" y="83"/>
                  </a:cubicBezTo>
                  <a:cubicBezTo>
                    <a:pt x="273" y="83"/>
                    <a:pt x="273" y="84"/>
                    <a:pt x="273" y="84"/>
                  </a:cubicBezTo>
                  <a:cubicBezTo>
                    <a:pt x="272" y="85"/>
                    <a:pt x="272" y="86"/>
                    <a:pt x="270" y="87"/>
                  </a:cubicBezTo>
                  <a:cubicBezTo>
                    <a:pt x="268" y="88"/>
                    <a:pt x="258" y="96"/>
                    <a:pt x="254" y="96"/>
                  </a:cubicBezTo>
                  <a:cubicBezTo>
                    <a:pt x="250" y="96"/>
                    <a:pt x="247" y="93"/>
                    <a:pt x="241" y="93"/>
                  </a:cubicBezTo>
                  <a:cubicBezTo>
                    <a:pt x="233" y="93"/>
                    <a:pt x="232" y="98"/>
                    <a:pt x="228" y="100"/>
                  </a:cubicBezTo>
                  <a:cubicBezTo>
                    <a:pt x="228" y="98"/>
                    <a:pt x="227" y="93"/>
                    <a:pt x="225" y="93"/>
                  </a:cubicBezTo>
                  <a:cubicBezTo>
                    <a:pt x="224" y="93"/>
                    <a:pt x="223" y="95"/>
                    <a:pt x="220" y="95"/>
                  </a:cubicBezTo>
                  <a:cubicBezTo>
                    <a:pt x="216" y="95"/>
                    <a:pt x="212" y="95"/>
                    <a:pt x="208" y="95"/>
                  </a:cubicBezTo>
                  <a:cubicBezTo>
                    <a:pt x="202" y="95"/>
                    <a:pt x="199" y="91"/>
                    <a:pt x="195" y="88"/>
                  </a:cubicBezTo>
                  <a:cubicBezTo>
                    <a:pt x="195" y="88"/>
                    <a:pt x="195" y="88"/>
                    <a:pt x="194" y="88"/>
                  </a:cubicBezTo>
                  <a:cubicBezTo>
                    <a:pt x="194" y="88"/>
                    <a:pt x="194" y="88"/>
                    <a:pt x="194" y="88"/>
                  </a:cubicBezTo>
                  <a:cubicBezTo>
                    <a:pt x="194" y="88"/>
                    <a:pt x="194" y="88"/>
                    <a:pt x="194" y="88"/>
                  </a:cubicBezTo>
                  <a:cubicBezTo>
                    <a:pt x="194" y="88"/>
                    <a:pt x="194" y="88"/>
                    <a:pt x="193" y="88"/>
                  </a:cubicBezTo>
                  <a:cubicBezTo>
                    <a:pt x="193" y="88"/>
                    <a:pt x="193" y="88"/>
                    <a:pt x="193" y="88"/>
                  </a:cubicBezTo>
                  <a:cubicBezTo>
                    <a:pt x="193" y="88"/>
                    <a:pt x="193" y="88"/>
                    <a:pt x="193" y="88"/>
                  </a:cubicBezTo>
                  <a:cubicBezTo>
                    <a:pt x="193" y="88"/>
                    <a:pt x="193" y="88"/>
                    <a:pt x="193" y="88"/>
                  </a:cubicBezTo>
                  <a:cubicBezTo>
                    <a:pt x="193" y="88"/>
                    <a:pt x="193" y="88"/>
                    <a:pt x="193" y="88"/>
                  </a:cubicBezTo>
                  <a:cubicBezTo>
                    <a:pt x="193" y="88"/>
                    <a:pt x="193" y="88"/>
                    <a:pt x="193" y="88"/>
                  </a:cubicBezTo>
                  <a:cubicBezTo>
                    <a:pt x="193" y="88"/>
                    <a:pt x="193" y="88"/>
                    <a:pt x="193" y="88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1" y="88"/>
                    <a:pt x="191" y="88"/>
                    <a:pt x="191" y="87"/>
                  </a:cubicBezTo>
                  <a:cubicBezTo>
                    <a:pt x="191" y="87"/>
                    <a:pt x="191" y="87"/>
                    <a:pt x="191" y="87"/>
                  </a:cubicBezTo>
                  <a:cubicBezTo>
                    <a:pt x="191" y="87"/>
                    <a:pt x="191" y="87"/>
                    <a:pt x="191" y="87"/>
                  </a:cubicBezTo>
                  <a:cubicBezTo>
                    <a:pt x="191" y="87"/>
                    <a:pt x="191" y="87"/>
                    <a:pt x="190" y="87"/>
                  </a:cubicBezTo>
                  <a:cubicBezTo>
                    <a:pt x="190" y="87"/>
                    <a:pt x="190" y="87"/>
                    <a:pt x="190" y="87"/>
                  </a:cubicBezTo>
                  <a:cubicBezTo>
                    <a:pt x="189" y="85"/>
                    <a:pt x="189" y="83"/>
                    <a:pt x="187" y="82"/>
                  </a:cubicBezTo>
                  <a:cubicBezTo>
                    <a:pt x="183" y="80"/>
                    <a:pt x="180" y="81"/>
                    <a:pt x="177" y="78"/>
                  </a:cubicBezTo>
                  <a:cubicBezTo>
                    <a:pt x="173" y="74"/>
                    <a:pt x="170" y="76"/>
                    <a:pt x="164" y="74"/>
                  </a:cubicBezTo>
                  <a:cubicBezTo>
                    <a:pt x="159" y="73"/>
                    <a:pt x="157" y="70"/>
                    <a:pt x="152" y="68"/>
                  </a:cubicBezTo>
                  <a:cubicBezTo>
                    <a:pt x="151" y="68"/>
                    <a:pt x="148" y="68"/>
                    <a:pt x="148" y="66"/>
                  </a:cubicBezTo>
                  <a:cubicBezTo>
                    <a:pt x="146" y="63"/>
                    <a:pt x="147" y="60"/>
                    <a:pt x="146" y="57"/>
                  </a:cubicBezTo>
                  <a:cubicBezTo>
                    <a:pt x="146" y="54"/>
                    <a:pt x="146" y="54"/>
                    <a:pt x="146" y="54"/>
                  </a:cubicBezTo>
                  <a:cubicBezTo>
                    <a:pt x="146" y="54"/>
                    <a:pt x="146" y="54"/>
                    <a:pt x="146" y="54"/>
                  </a:cubicBezTo>
                  <a:cubicBezTo>
                    <a:pt x="146" y="54"/>
                    <a:pt x="147" y="54"/>
                    <a:pt x="147" y="55"/>
                  </a:cubicBezTo>
                  <a:cubicBezTo>
                    <a:pt x="147" y="55"/>
                    <a:pt x="148" y="55"/>
                    <a:pt x="148" y="55"/>
                  </a:cubicBezTo>
                  <a:cubicBezTo>
                    <a:pt x="148" y="55"/>
                    <a:pt x="148" y="55"/>
                    <a:pt x="148" y="55"/>
                  </a:cubicBezTo>
                  <a:cubicBezTo>
                    <a:pt x="148" y="55"/>
                    <a:pt x="148" y="55"/>
                    <a:pt x="148" y="55"/>
                  </a:cubicBezTo>
                  <a:cubicBezTo>
                    <a:pt x="150" y="55"/>
                    <a:pt x="152" y="54"/>
                    <a:pt x="152" y="51"/>
                  </a:cubicBezTo>
                  <a:cubicBezTo>
                    <a:pt x="152" y="48"/>
                    <a:pt x="148" y="47"/>
                    <a:pt x="148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8" y="37"/>
                    <a:pt x="159" y="38"/>
                    <a:pt x="159" y="30"/>
                  </a:cubicBezTo>
                  <a:cubicBezTo>
                    <a:pt x="159" y="27"/>
                    <a:pt x="152" y="22"/>
                    <a:pt x="150" y="22"/>
                  </a:cubicBezTo>
                  <a:cubicBezTo>
                    <a:pt x="145" y="22"/>
                    <a:pt x="143" y="27"/>
                    <a:pt x="138" y="27"/>
                  </a:cubicBezTo>
                  <a:cubicBezTo>
                    <a:pt x="132" y="26"/>
                    <a:pt x="129" y="26"/>
                    <a:pt x="125" y="21"/>
                  </a:cubicBezTo>
                  <a:cubicBezTo>
                    <a:pt x="123" y="20"/>
                    <a:pt x="125" y="16"/>
                    <a:pt x="122" y="15"/>
                  </a:cubicBezTo>
                  <a:cubicBezTo>
                    <a:pt x="117" y="14"/>
                    <a:pt x="115" y="15"/>
                    <a:pt x="115" y="10"/>
                  </a:cubicBezTo>
                  <a:cubicBezTo>
                    <a:pt x="111" y="10"/>
                    <a:pt x="109" y="10"/>
                    <a:pt x="105" y="10"/>
                  </a:cubicBezTo>
                  <a:cubicBezTo>
                    <a:pt x="99" y="10"/>
                    <a:pt x="97" y="14"/>
                    <a:pt x="91" y="14"/>
                  </a:cubicBezTo>
                  <a:cubicBezTo>
                    <a:pt x="88" y="14"/>
                    <a:pt x="87" y="11"/>
                    <a:pt x="87" y="8"/>
                  </a:cubicBezTo>
                  <a:cubicBezTo>
                    <a:pt x="87" y="7"/>
                    <a:pt x="87" y="6"/>
                    <a:pt x="87" y="5"/>
                  </a:cubicBezTo>
                  <a:cubicBezTo>
                    <a:pt x="87" y="2"/>
                    <a:pt x="87" y="0"/>
                    <a:pt x="8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8991600" y="4033838"/>
              <a:ext cx="322263" cy="349250"/>
            </a:xfrm>
            <a:custGeom>
              <a:avLst/>
              <a:gdLst>
                <a:gd name="T0" fmla="*/ 2 w 86"/>
                <a:gd name="T1" fmla="*/ 0 h 93"/>
                <a:gd name="T2" fmla="*/ 0 w 86"/>
                <a:gd name="T3" fmla="*/ 0 h 93"/>
                <a:gd name="T4" fmla="*/ 0 w 86"/>
                <a:gd name="T5" fmla="*/ 2 h 93"/>
                <a:gd name="T6" fmla="*/ 7 w 86"/>
                <a:gd name="T7" fmla="*/ 14 h 93"/>
                <a:gd name="T8" fmla="*/ 14 w 86"/>
                <a:gd name="T9" fmla="*/ 16 h 93"/>
                <a:gd name="T10" fmla="*/ 18 w 86"/>
                <a:gd name="T11" fmla="*/ 25 h 93"/>
                <a:gd name="T12" fmla="*/ 29 w 86"/>
                <a:gd name="T13" fmla="*/ 34 h 93"/>
                <a:gd name="T14" fmla="*/ 33 w 86"/>
                <a:gd name="T15" fmla="*/ 44 h 93"/>
                <a:gd name="T16" fmla="*/ 37 w 86"/>
                <a:gd name="T17" fmla="*/ 46 h 93"/>
                <a:gd name="T18" fmla="*/ 38 w 86"/>
                <a:gd name="T19" fmla="*/ 48 h 93"/>
                <a:gd name="T20" fmla="*/ 43 w 86"/>
                <a:gd name="T21" fmla="*/ 55 h 93"/>
                <a:gd name="T22" fmla="*/ 54 w 86"/>
                <a:gd name="T23" fmla="*/ 73 h 93"/>
                <a:gd name="T24" fmla="*/ 70 w 86"/>
                <a:gd name="T25" fmla="*/ 85 h 93"/>
                <a:gd name="T26" fmla="*/ 77 w 86"/>
                <a:gd name="T27" fmla="*/ 93 h 93"/>
                <a:gd name="T28" fmla="*/ 84 w 86"/>
                <a:gd name="T29" fmla="*/ 89 h 93"/>
                <a:gd name="T30" fmla="*/ 86 w 86"/>
                <a:gd name="T31" fmla="*/ 81 h 93"/>
                <a:gd name="T32" fmla="*/ 86 w 86"/>
                <a:gd name="T33" fmla="*/ 69 h 93"/>
                <a:gd name="T34" fmla="*/ 80 w 86"/>
                <a:gd name="T35" fmla="*/ 63 h 93"/>
                <a:gd name="T36" fmla="*/ 73 w 86"/>
                <a:gd name="T37" fmla="*/ 53 h 93"/>
                <a:gd name="T38" fmla="*/ 68 w 86"/>
                <a:gd name="T39" fmla="*/ 48 h 93"/>
                <a:gd name="T40" fmla="*/ 69 w 86"/>
                <a:gd name="T41" fmla="*/ 45 h 93"/>
                <a:gd name="T42" fmla="*/ 67 w 86"/>
                <a:gd name="T43" fmla="*/ 43 h 93"/>
                <a:gd name="T44" fmla="*/ 64 w 86"/>
                <a:gd name="T45" fmla="*/ 43 h 93"/>
                <a:gd name="T46" fmla="*/ 65 w 86"/>
                <a:gd name="T47" fmla="*/ 41 h 93"/>
                <a:gd name="T48" fmla="*/ 56 w 86"/>
                <a:gd name="T49" fmla="*/ 34 h 93"/>
                <a:gd name="T50" fmla="*/ 39 w 86"/>
                <a:gd name="T51" fmla="*/ 22 h 93"/>
                <a:gd name="T52" fmla="*/ 30 w 86"/>
                <a:gd name="T53" fmla="*/ 15 h 93"/>
                <a:gd name="T54" fmla="*/ 27 w 86"/>
                <a:gd name="T55" fmla="*/ 13 h 93"/>
                <a:gd name="T56" fmla="*/ 17 w 86"/>
                <a:gd name="T57" fmla="*/ 3 h 93"/>
                <a:gd name="T58" fmla="*/ 7 w 86"/>
                <a:gd name="T59" fmla="*/ 3 h 93"/>
                <a:gd name="T60" fmla="*/ 2 w 86"/>
                <a:gd name="T6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6" h="93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5"/>
                    <a:pt x="5" y="13"/>
                    <a:pt x="7" y="14"/>
                  </a:cubicBezTo>
                  <a:cubicBezTo>
                    <a:pt x="10" y="14"/>
                    <a:pt x="13" y="14"/>
                    <a:pt x="14" y="16"/>
                  </a:cubicBezTo>
                  <a:cubicBezTo>
                    <a:pt x="16" y="20"/>
                    <a:pt x="17" y="21"/>
                    <a:pt x="18" y="25"/>
                  </a:cubicBezTo>
                  <a:cubicBezTo>
                    <a:pt x="20" y="29"/>
                    <a:pt x="27" y="28"/>
                    <a:pt x="29" y="34"/>
                  </a:cubicBezTo>
                  <a:cubicBezTo>
                    <a:pt x="29" y="36"/>
                    <a:pt x="31" y="43"/>
                    <a:pt x="33" y="44"/>
                  </a:cubicBezTo>
                  <a:cubicBezTo>
                    <a:pt x="34" y="45"/>
                    <a:pt x="37" y="45"/>
                    <a:pt x="37" y="46"/>
                  </a:cubicBezTo>
                  <a:cubicBezTo>
                    <a:pt x="38" y="46"/>
                    <a:pt x="37" y="48"/>
                    <a:pt x="38" y="48"/>
                  </a:cubicBezTo>
                  <a:cubicBezTo>
                    <a:pt x="39" y="48"/>
                    <a:pt x="42" y="54"/>
                    <a:pt x="43" y="55"/>
                  </a:cubicBezTo>
                  <a:cubicBezTo>
                    <a:pt x="46" y="62"/>
                    <a:pt x="48" y="67"/>
                    <a:pt x="54" y="73"/>
                  </a:cubicBezTo>
                  <a:cubicBezTo>
                    <a:pt x="59" y="78"/>
                    <a:pt x="64" y="80"/>
                    <a:pt x="70" y="85"/>
                  </a:cubicBezTo>
                  <a:cubicBezTo>
                    <a:pt x="70" y="86"/>
                    <a:pt x="75" y="93"/>
                    <a:pt x="77" y="93"/>
                  </a:cubicBezTo>
                  <a:cubicBezTo>
                    <a:pt x="79" y="93"/>
                    <a:pt x="84" y="92"/>
                    <a:pt x="84" y="89"/>
                  </a:cubicBezTo>
                  <a:cubicBezTo>
                    <a:pt x="84" y="86"/>
                    <a:pt x="83" y="82"/>
                    <a:pt x="86" y="81"/>
                  </a:cubicBezTo>
                  <a:cubicBezTo>
                    <a:pt x="86" y="75"/>
                    <a:pt x="86" y="73"/>
                    <a:pt x="86" y="69"/>
                  </a:cubicBezTo>
                  <a:cubicBezTo>
                    <a:pt x="86" y="66"/>
                    <a:pt x="82" y="65"/>
                    <a:pt x="80" y="63"/>
                  </a:cubicBezTo>
                  <a:cubicBezTo>
                    <a:pt x="77" y="60"/>
                    <a:pt x="73" y="59"/>
                    <a:pt x="73" y="53"/>
                  </a:cubicBezTo>
                  <a:cubicBezTo>
                    <a:pt x="70" y="53"/>
                    <a:pt x="68" y="52"/>
                    <a:pt x="68" y="48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8" y="43"/>
                    <a:pt x="67" y="43"/>
                  </a:cubicBezTo>
                  <a:cubicBezTo>
                    <a:pt x="66" y="43"/>
                    <a:pt x="65" y="43"/>
                    <a:pt x="64" y="43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5" y="37"/>
                    <a:pt x="60" y="36"/>
                    <a:pt x="56" y="34"/>
                  </a:cubicBezTo>
                  <a:cubicBezTo>
                    <a:pt x="48" y="32"/>
                    <a:pt x="45" y="28"/>
                    <a:pt x="39" y="22"/>
                  </a:cubicBezTo>
                  <a:cubicBezTo>
                    <a:pt x="36" y="20"/>
                    <a:pt x="34" y="16"/>
                    <a:pt x="30" y="15"/>
                  </a:cubicBezTo>
                  <a:cubicBezTo>
                    <a:pt x="29" y="15"/>
                    <a:pt x="28" y="15"/>
                    <a:pt x="27" y="13"/>
                  </a:cubicBezTo>
                  <a:cubicBezTo>
                    <a:pt x="25" y="9"/>
                    <a:pt x="23" y="5"/>
                    <a:pt x="1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1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9407525" y="3989388"/>
              <a:ext cx="307975" cy="341313"/>
            </a:xfrm>
            <a:custGeom>
              <a:avLst/>
              <a:gdLst>
                <a:gd name="T0" fmla="*/ 66 w 82"/>
                <a:gd name="T1" fmla="*/ 0 h 91"/>
                <a:gd name="T2" fmla="*/ 53 w 82"/>
                <a:gd name="T3" fmla="*/ 16 h 91"/>
                <a:gd name="T4" fmla="*/ 42 w 82"/>
                <a:gd name="T5" fmla="*/ 19 h 91"/>
                <a:gd name="T6" fmla="*/ 41 w 82"/>
                <a:gd name="T7" fmla="*/ 21 h 91"/>
                <a:gd name="T8" fmla="*/ 38 w 82"/>
                <a:gd name="T9" fmla="*/ 23 h 91"/>
                <a:gd name="T10" fmla="*/ 36 w 82"/>
                <a:gd name="T11" fmla="*/ 27 h 91"/>
                <a:gd name="T12" fmla="*/ 29 w 82"/>
                <a:gd name="T13" fmla="*/ 33 h 91"/>
                <a:gd name="T14" fmla="*/ 21 w 82"/>
                <a:gd name="T15" fmla="*/ 35 h 91"/>
                <a:gd name="T16" fmla="*/ 10 w 82"/>
                <a:gd name="T17" fmla="*/ 48 h 91"/>
                <a:gd name="T18" fmla="*/ 4 w 82"/>
                <a:gd name="T19" fmla="*/ 48 h 91"/>
                <a:gd name="T20" fmla="*/ 0 w 82"/>
                <a:gd name="T21" fmla="*/ 51 h 91"/>
                <a:gd name="T22" fmla="*/ 4 w 82"/>
                <a:gd name="T23" fmla="*/ 63 h 91"/>
                <a:gd name="T24" fmla="*/ 8 w 82"/>
                <a:gd name="T25" fmla="*/ 65 h 91"/>
                <a:gd name="T26" fmla="*/ 7 w 82"/>
                <a:gd name="T27" fmla="*/ 66 h 91"/>
                <a:gd name="T28" fmla="*/ 17 w 82"/>
                <a:gd name="T29" fmla="*/ 82 h 91"/>
                <a:gd name="T30" fmla="*/ 23 w 82"/>
                <a:gd name="T31" fmla="*/ 80 h 91"/>
                <a:gd name="T32" fmla="*/ 23 w 82"/>
                <a:gd name="T33" fmla="*/ 80 h 91"/>
                <a:gd name="T34" fmla="*/ 24 w 82"/>
                <a:gd name="T35" fmla="*/ 85 h 91"/>
                <a:gd name="T36" fmla="*/ 26 w 82"/>
                <a:gd name="T37" fmla="*/ 86 h 91"/>
                <a:gd name="T38" fmla="*/ 33 w 82"/>
                <a:gd name="T39" fmla="*/ 83 h 91"/>
                <a:gd name="T40" fmla="*/ 46 w 82"/>
                <a:gd name="T41" fmla="*/ 87 h 91"/>
                <a:gd name="T42" fmla="*/ 49 w 82"/>
                <a:gd name="T43" fmla="*/ 91 h 91"/>
                <a:gd name="T44" fmla="*/ 58 w 82"/>
                <a:gd name="T45" fmla="*/ 87 h 91"/>
                <a:gd name="T46" fmla="*/ 61 w 82"/>
                <a:gd name="T47" fmla="*/ 77 h 91"/>
                <a:gd name="T48" fmla="*/ 60 w 82"/>
                <a:gd name="T49" fmla="*/ 73 h 91"/>
                <a:gd name="T50" fmla="*/ 66 w 82"/>
                <a:gd name="T51" fmla="*/ 67 h 91"/>
                <a:gd name="T52" fmla="*/ 70 w 82"/>
                <a:gd name="T53" fmla="*/ 54 h 91"/>
                <a:gd name="T54" fmla="*/ 71 w 82"/>
                <a:gd name="T55" fmla="*/ 51 h 91"/>
                <a:gd name="T56" fmla="*/ 74 w 82"/>
                <a:gd name="T57" fmla="*/ 50 h 91"/>
                <a:gd name="T58" fmla="*/ 78 w 82"/>
                <a:gd name="T59" fmla="*/ 51 h 91"/>
                <a:gd name="T60" fmla="*/ 80 w 82"/>
                <a:gd name="T61" fmla="*/ 48 h 91"/>
                <a:gd name="T62" fmla="*/ 68 w 82"/>
                <a:gd name="T63" fmla="*/ 29 h 91"/>
                <a:gd name="T64" fmla="*/ 70 w 82"/>
                <a:gd name="T65" fmla="*/ 27 h 91"/>
                <a:gd name="T66" fmla="*/ 69 w 82"/>
                <a:gd name="T67" fmla="*/ 25 h 91"/>
                <a:gd name="T68" fmla="*/ 77 w 82"/>
                <a:gd name="T69" fmla="*/ 21 h 91"/>
                <a:gd name="T70" fmla="*/ 76 w 82"/>
                <a:gd name="T71" fmla="*/ 19 h 91"/>
                <a:gd name="T72" fmla="*/ 82 w 82"/>
                <a:gd name="T73" fmla="*/ 16 h 91"/>
                <a:gd name="T74" fmla="*/ 70 w 82"/>
                <a:gd name="T75" fmla="*/ 7 h 91"/>
                <a:gd name="T76" fmla="*/ 66 w 82"/>
                <a:gd name="T7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2" h="91">
                  <a:moveTo>
                    <a:pt x="66" y="0"/>
                  </a:moveTo>
                  <a:cubicBezTo>
                    <a:pt x="61" y="0"/>
                    <a:pt x="55" y="11"/>
                    <a:pt x="53" y="16"/>
                  </a:cubicBezTo>
                  <a:cubicBezTo>
                    <a:pt x="51" y="18"/>
                    <a:pt x="45" y="17"/>
                    <a:pt x="42" y="19"/>
                  </a:cubicBezTo>
                  <a:cubicBezTo>
                    <a:pt x="42" y="20"/>
                    <a:pt x="42" y="21"/>
                    <a:pt x="41" y="21"/>
                  </a:cubicBezTo>
                  <a:cubicBezTo>
                    <a:pt x="39" y="22"/>
                    <a:pt x="40" y="23"/>
                    <a:pt x="38" y="23"/>
                  </a:cubicBezTo>
                  <a:cubicBezTo>
                    <a:pt x="38" y="23"/>
                    <a:pt x="35" y="26"/>
                    <a:pt x="36" y="27"/>
                  </a:cubicBezTo>
                  <a:cubicBezTo>
                    <a:pt x="34" y="29"/>
                    <a:pt x="34" y="32"/>
                    <a:pt x="29" y="33"/>
                  </a:cubicBezTo>
                  <a:cubicBezTo>
                    <a:pt x="26" y="33"/>
                    <a:pt x="23" y="33"/>
                    <a:pt x="21" y="35"/>
                  </a:cubicBezTo>
                  <a:cubicBezTo>
                    <a:pt x="17" y="39"/>
                    <a:pt x="18" y="48"/>
                    <a:pt x="10" y="48"/>
                  </a:cubicBezTo>
                  <a:cubicBezTo>
                    <a:pt x="8" y="48"/>
                    <a:pt x="6" y="48"/>
                    <a:pt x="4" y="48"/>
                  </a:cubicBezTo>
                  <a:cubicBezTo>
                    <a:pt x="2" y="48"/>
                    <a:pt x="0" y="48"/>
                    <a:pt x="0" y="51"/>
                  </a:cubicBezTo>
                  <a:cubicBezTo>
                    <a:pt x="0" y="52"/>
                    <a:pt x="3" y="63"/>
                    <a:pt x="4" y="63"/>
                  </a:cubicBezTo>
                  <a:cubicBezTo>
                    <a:pt x="5" y="63"/>
                    <a:pt x="7" y="63"/>
                    <a:pt x="8" y="65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11" y="72"/>
                    <a:pt x="7" y="82"/>
                    <a:pt x="17" y="82"/>
                  </a:cubicBezTo>
                  <a:cubicBezTo>
                    <a:pt x="19" y="82"/>
                    <a:pt x="21" y="80"/>
                    <a:pt x="23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3" y="81"/>
                    <a:pt x="23" y="85"/>
                    <a:pt x="24" y="85"/>
                  </a:cubicBezTo>
                  <a:cubicBezTo>
                    <a:pt x="24" y="85"/>
                    <a:pt x="25" y="86"/>
                    <a:pt x="26" y="86"/>
                  </a:cubicBezTo>
                  <a:cubicBezTo>
                    <a:pt x="29" y="86"/>
                    <a:pt x="31" y="83"/>
                    <a:pt x="33" y="83"/>
                  </a:cubicBezTo>
                  <a:cubicBezTo>
                    <a:pt x="38" y="83"/>
                    <a:pt x="41" y="86"/>
                    <a:pt x="46" y="87"/>
                  </a:cubicBezTo>
                  <a:cubicBezTo>
                    <a:pt x="46" y="89"/>
                    <a:pt x="46" y="91"/>
                    <a:pt x="49" y="91"/>
                  </a:cubicBezTo>
                  <a:cubicBezTo>
                    <a:pt x="53" y="91"/>
                    <a:pt x="53" y="88"/>
                    <a:pt x="58" y="87"/>
                  </a:cubicBezTo>
                  <a:cubicBezTo>
                    <a:pt x="58" y="84"/>
                    <a:pt x="61" y="79"/>
                    <a:pt x="61" y="77"/>
                  </a:cubicBezTo>
                  <a:cubicBezTo>
                    <a:pt x="61" y="76"/>
                    <a:pt x="60" y="75"/>
                    <a:pt x="60" y="73"/>
                  </a:cubicBezTo>
                  <a:cubicBezTo>
                    <a:pt x="60" y="71"/>
                    <a:pt x="63" y="67"/>
                    <a:pt x="66" y="67"/>
                  </a:cubicBezTo>
                  <a:cubicBezTo>
                    <a:pt x="66" y="62"/>
                    <a:pt x="69" y="60"/>
                    <a:pt x="70" y="54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72" y="51"/>
                    <a:pt x="73" y="50"/>
                    <a:pt x="74" y="50"/>
                  </a:cubicBezTo>
                  <a:cubicBezTo>
                    <a:pt x="75" y="50"/>
                    <a:pt x="77" y="51"/>
                    <a:pt x="78" y="51"/>
                  </a:cubicBezTo>
                  <a:cubicBezTo>
                    <a:pt x="79" y="51"/>
                    <a:pt x="80" y="50"/>
                    <a:pt x="80" y="48"/>
                  </a:cubicBezTo>
                  <a:cubicBezTo>
                    <a:pt x="75" y="48"/>
                    <a:pt x="68" y="33"/>
                    <a:pt x="68" y="29"/>
                  </a:cubicBezTo>
                  <a:cubicBezTo>
                    <a:pt x="68" y="28"/>
                    <a:pt x="69" y="27"/>
                    <a:pt x="70" y="27"/>
                  </a:cubicBezTo>
                  <a:cubicBezTo>
                    <a:pt x="69" y="26"/>
                    <a:pt x="69" y="25"/>
                    <a:pt x="69" y="25"/>
                  </a:cubicBezTo>
                  <a:cubicBezTo>
                    <a:pt x="69" y="25"/>
                    <a:pt x="76" y="21"/>
                    <a:pt x="77" y="21"/>
                  </a:cubicBezTo>
                  <a:cubicBezTo>
                    <a:pt x="76" y="21"/>
                    <a:pt x="76" y="20"/>
                    <a:pt x="76" y="19"/>
                  </a:cubicBezTo>
                  <a:cubicBezTo>
                    <a:pt x="76" y="17"/>
                    <a:pt x="82" y="18"/>
                    <a:pt x="82" y="16"/>
                  </a:cubicBezTo>
                  <a:cubicBezTo>
                    <a:pt x="82" y="10"/>
                    <a:pt x="70" y="13"/>
                    <a:pt x="70" y="7"/>
                  </a:cubicBezTo>
                  <a:cubicBezTo>
                    <a:pt x="70" y="3"/>
                    <a:pt x="71" y="0"/>
                    <a:pt x="6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" name="Freeform 12"/>
            <p:cNvSpPr/>
            <p:nvPr/>
          </p:nvSpPr>
          <p:spPr bwMode="auto">
            <a:xfrm>
              <a:off x="9704388" y="4154488"/>
              <a:ext cx="195263" cy="225425"/>
            </a:xfrm>
            <a:custGeom>
              <a:avLst/>
              <a:gdLst>
                <a:gd name="T0" fmla="*/ 52 w 52"/>
                <a:gd name="T1" fmla="*/ 0 h 60"/>
                <a:gd name="T2" fmla="*/ 50 w 52"/>
                <a:gd name="T3" fmla="*/ 0 h 60"/>
                <a:gd name="T4" fmla="*/ 41 w 52"/>
                <a:gd name="T5" fmla="*/ 6 h 60"/>
                <a:gd name="T6" fmla="*/ 38 w 52"/>
                <a:gd name="T7" fmla="*/ 6 h 60"/>
                <a:gd name="T8" fmla="*/ 19 w 52"/>
                <a:gd name="T9" fmla="*/ 3 h 60"/>
                <a:gd name="T10" fmla="*/ 8 w 52"/>
                <a:gd name="T11" fmla="*/ 19 h 60"/>
                <a:gd name="T12" fmla="*/ 5 w 52"/>
                <a:gd name="T13" fmla="*/ 23 h 60"/>
                <a:gd name="T14" fmla="*/ 0 w 52"/>
                <a:gd name="T15" fmla="*/ 39 h 60"/>
                <a:gd name="T16" fmla="*/ 6 w 52"/>
                <a:gd name="T17" fmla="*/ 43 h 60"/>
                <a:gd name="T18" fmla="*/ 6 w 52"/>
                <a:gd name="T19" fmla="*/ 56 h 60"/>
                <a:gd name="T20" fmla="*/ 10 w 52"/>
                <a:gd name="T21" fmla="*/ 60 h 60"/>
                <a:gd name="T22" fmla="*/ 15 w 52"/>
                <a:gd name="T23" fmla="*/ 49 h 60"/>
                <a:gd name="T24" fmla="*/ 12 w 52"/>
                <a:gd name="T25" fmla="*/ 39 h 60"/>
                <a:gd name="T26" fmla="*/ 16 w 52"/>
                <a:gd name="T27" fmla="*/ 36 h 60"/>
                <a:gd name="T28" fmla="*/ 18 w 52"/>
                <a:gd name="T29" fmla="*/ 36 h 60"/>
                <a:gd name="T30" fmla="*/ 19 w 52"/>
                <a:gd name="T31" fmla="*/ 36 h 60"/>
                <a:gd name="T32" fmla="*/ 17 w 52"/>
                <a:gd name="T33" fmla="*/ 42 h 60"/>
                <a:gd name="T34" fmla="*/ 22 w 52"/>
                <a:gd name="T35" fmla="*/ 50 h 60"/>
                <a:gd name="T36" fmla="*/ 22 w 52"/>
                <a:gd name="T37" fmla="*/ 53 h 60"/>
                <a:gd name="T38" fmla="*/ 26 w 52"/>
                <a:gd name="T39" fmla="*/ 53 h 60"/>
                <a:gd name="T40" fmla="*/ 32 w 52"/>
                <a:gd name="T41" fmla="*/ 47 h 60"/>
                <a:gd name="T42" fmla="*/ 28 w 52"/>
                <a:gd name="T43" fmla="*/ 42 h 60"/>
                <a:gd name="T44" fmla="*/ 29 w 52"/>
                <a:gd name="T45" fmla="*/ 40 h 60"/>
                <a:gd name="T46" fmla="*/ 22 w 52"/>
                <a:gd name="T47" fmla="*/ 28 h 60"/>
                <a:gd name="T48" fmla="*/ 37 w 52"/>
                <a:gd name="T49" fmla="*/ 20 h 60"/>
                <a:gd name="T50" fmla="*/ 37 w 52"/>
                <a:gd name="T51" fmla="*/ 18 h 60"/>
                <a:gd name="T52" fmla="*/ 37 w 52"/>
                <a:gd name="T53" fmla="*/ 18 h 60"/>
                <a:gd name="T54" fmla="*/ 20 w 52"/>
                <a:gd name="T55" fmla="*/ 23 h 60"/>
                <a:gd name="T56" fmla="*/ 21 w 52"/>
                <a:gd name="T57" fmla="*/ 22 h 60"/>
                <a:gd name="T58" fmla="*/ 17 w 52"/>
                <a:gd name="T59" fmla="*/ 25 h 60"/>
                <a:gd name="T60" fmla="*/ 11 w 52"/>
                <a:gd name="T61" fmla="*/ 15 h 60"/>
                <a:gd name="T62" fmla="*/ 17 w 52"/>
                <a:gd name="T63" fmla="*/ 10 h 60"/>
                <a:gd name="T64" fmla="*/ 21 w 52"/>
                <a:gd name="T65" fmla="*/ 10 h 60"/>
                <a:gd name="T66" fmla="*/ 32 w 52"/>
                <a:gd name="T67" fmla="*/ 9 h 60"/>
                <a:gd name="T68" fmla="*/ 42 w 52"/>
                <a:gd name="T69" fmla="*/ 11 h 60"/>
                <a:gd name="T70" fmla="*/ 50 w 52"/>
                <a:gd name="T71" fmla="*/ 2 h 60"/>
                <a:gd name="T72" fmla="*/ 52 w 52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60">
                  <a:moveTo>
                    <a:pt x="52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6" y="2"/>
                    <a:pt x="42" y="5"/>
                    <a:pt x="41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1" y="3"/>
                    <a:pt x="8" y="12"/>
                    <a:pt x="8" y="19"/>
                  </a:cubicBezTo>
                  <a:cubicBezTo>
                    <a:pt x="8" y="21"/>
                    <a:pt x="5" y="22"/>
                    <a:pt x="5" y="23"/>
                  </a:cubicBezTo>
                  <a:cubicBezTo>
                    <a:pt x="3" y="30"/>
                    <a:pt x="0" y="33"/>
                    <a:pt x="0" y="39"/>
                  </a:cubicBezTo>
                  <a:cubicBezTo>
                    <a:pt x="0" y="42"/>
                    <a:pt x="4" y="42"/>
                    <a:pt x="6" y="43"/>
                  </a:cubicBezTo>
                  <a:cubicBezTo>
                    <a:pt x="6" y="47"/>
                    <a:pt x="6" y="53"/>
                    <a:pt x="6" y="56"/>
                  </a:cubicBezTo>
                  <a:cubicBezTo>
                    <a:pt x="6" y="58"/>
                    <a:pt x="8" y="60"/>
                    <a:pt x="10" y="60"/>
                  </a:cubicBezTo>
                  <a:cubicBezTo>
                    <a:pt x="13" y="60"/>
                    <a:pt x="15" y="50"/>
                    <a:pt x="15" y="49"/>
                  </a:cubicBezTo>
                  <a:cubicBezTo>
                    <a:pt x="15" y="45"/>
                    <a:pt x="12" y="43"/>
                    <a:pt x="12" y="39"/>
                  </a:cubicBezTo>
                  <a:cubicBezTo>
                    <a:pt x="12" y="37"/>
                    <a:pt x="14" y="36"/>
                    <a:pt x="16" y="36"/>
                  </a:cubicBezTo>
                  <a:cubicBezTo>
                    <a:pt x="17" y="36"/>
                    <a:pt x="17" y="36"/>
                    <a:pt x="18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5"/>
                    <a:pt x="22" y="47"/>
                    <a:pt x="22" y="50"/>
                  </a:cubicBezTo>
                  <a:cubicBezTo>
                    <a:pt x="22" y="51"/>
                    <a:pt x="22" y="52"/>
                    <a:pt x="22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0"/>
                    <a:pt x="32" y="50"/>
                    <a:pt x="32" y="47"/>
                  </a:cubicBezTo>
                  <a:cubicBezTo>
                    <a:pt x="31" y="47"/>
                    <a:pt x="28" y="44"/>
                    <a:pt x="28" y="42"/>
                  </a:cubicBezTo>
                  <a:cubicBezTo>
                    <a:pt x="28" y="41"/>
                    <a:pt x="29" y="41"/>
                    <a:pt x="29" y="40"/>
                  </a:cubicBezTo>
                  <a:cubicBezTo>
                    <a:pt x="27" y="39"/>
                    <a:pt x="22" y="29"/>
                    <a:pt x="22" y="28"/>
                  </a:cubicBezTo>
                  <a:cubicBezTo>
                    <a:pt x="30" y="28"/>
                    <a:pt x="31" y="22"/>
                    <a:pt x="37" y="20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4" y="18"/>
                    <a:pt x="21" y="22"/>
                    <a:pt x="20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9" y="23"/>
                    <a:pt x="19" y="25"/>
                    <a:pt x="17" y="25"/>
                  </a:cubicBezTo>
                  <a:cubicBezTo>
                    <a:pt x="13" y="25"/>
                    <a:pt x="11" y="19"/>
                    <a:pt x="11" y="15"/>
                  </a:cubicBezTo>
                  <a:cubicBezTo>
                    <a:pt x="11" y="11"/>
                    <a:pt x="14" y="10"/>
                    <a:pt x="17" y="10"/>
                  </a:cubicBezTo>
                  <a:cubicBezTo>
                    <a:pt x="18" y="10"/>
                    <a:pt x="19" y="10"/>
                    <a:pt x="21" y="10"/>
                  </a:cubicBezTo>
                  <a:cubicBezTo>
                    <a:pt x="26" y="10"/>
                    <a:pt x="28" y="9"/>
                    <a:pt x="32" y="9"/>
                  </a:cubicBezTo>
                  <a:cubicBezTo>
                    <a:pt x="35" y="9"/>
                    <a:pt x="38" y="11"/>
                    <a:pt x="42" y="11"/>
                  </a:cubicBezTo>
                  <a:cubicBezTo>
                    <a:pt x="47" y="11"/>
                    <a:pt x="49" y="6"/>
                    <a:pt x="50" y="2"/>
                  </a:cubicBezTo>
                  <a:cubicBezTo>
                    <a:pt x="51" y="2"/>
                    <a:pt x="51" y="1"/>
                    <a:pt x="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" name="Freeform 13"/>
            <p:cNvSpPr/>
            <p:nvPr/>
          </p:nvSpPr>
          <p:spPr bwMode="auto">
            <a:xfrm>
              <a:off x="9302750" y="4383088"/>
              <a:ext cx="307975" cy="90488"/>
            </a:xfrm>
            <a:custGeom>
              <a:avLst/>
              <a:gdLst>
                <a:gd name="T0" fmla="*/ 14 w 82"/>
                <a:gd name="T1" fmla="*/ 0 h 24"/>
                <a:gd name="T2" fmla="*/ 9 w 82"/>
                <a:gd name="T3" fmla="*/ 2 h 24"/>
                <a:gd name="T4" fmla="*/ 7 w 82"/>
                <a:gd name="T5" fmla="*/ 1 h 24"/>
                <a:gd name="T6" fmla="*/ 0 w 82"/>
                <a:gd name="T7" fmla="*/ 7 h 24"/>
                <a:gd name="T8" fmla="*/ 9 w 82"/>
                <a:gd name="T9" fmla="*/ 13 h 24"/>
                <a:gd name="T10" fmla="*/ 13 w 82"/>
                <a:gd name="T11" fmla="*/ 14 h 24"/>
                <a:gd name="T12" fmla="*/ 15 w 82"/>
                <a:gd name="T13" fmla="*/ 14 h 24"/>
                <a:gd name="T14" fmla="*/ 17 w 82"/>
                <a:gd name="T15" fmla="*/ 14 h 24"/>
                <a:gd name="T16" fmla="*/ 20 w 82"/>
                <a:gd name="T17" fmla="*/ 14 h 24"/>
                <a:gd name="T18" fmla="*/ 36 w 82"/>
                <a:gd name="T19" fmla="*/ 16 h 24"/>
                <a:gd name="T20" fmla="*/ 43 w 82"/>
                <a:gd name="T21" fmla="*/ 20 h 24"/>
                <a:gd name="T22" fmla="*/ 73 w 82"/>
                <a:gd name="T23" fmla="*/ 24 h 24"/>
                <a:gd name="T24" fmla="*/ 73 w 82"/>
                <a:gd name="T25" fmla="*/ 21 h 24"/>
                <a:gd name="T26" fmla="*/ 79 w 82"/>
                <a:gd name="T27" fmla="*/ 23 h 24"/>
                <a:gd name="T28" fmla="*/ 82 w 82"/>
                <a:gd name="T29" fmla="*/ 20 h 24"/>
                <a:gd name="T30" fmla="*/ 78 w 82"/>
                <a:gd name="T31" fmla="*/ 18 h 24"/>
                <a:gd name="T32" fmla="*/ 77 w 82"/>
                <a:gd name="T33" fmla="*/ 17 h 24"/>
                <a:gd name="T34" fmla="*/ 75 w 82"/>
                <a:gd name="T35" fmla="*/ 18 h 24"/>
                <a:gd name="T36" fmla="*/ 73 w 82"/>
                <a:gd name="T37" fmla="*/ 18 h 24"/>
                <a:gd name="T38" fmla="*/ 71 w 82"/>
                <a:gd name="T39" fmla="*/ 17 h 24"/>
                <a:gd name="T40" fmla="*/ 69 w 82"/>
                <a:gd name="T41" fmla="*/ 15 h 24"/>
                <a:gd name="T42" fmla="*/ 57 w 82"/>
                <a:gd name="T43" fmla="*/ 11 h 24"/>
                <a:gd name="T44" fmla="*/ 57 w 82"/>
                <a:gd name="T45" fmla="*/ 11 h 24"/>
                <a:gd name="T46" fmla="*/ 67 w 82"/>
                <a:gd name="T47" fmla="*/ 9 h 24"/>
                <a:gd name="T48" fmla="*/ 65 w 82"/>
                <a:gd name="T49" fmla="*/ 9 h 24"/>
                <a:gd name="T50" fmla="*/ 56 w 82"/>
                <a:gd name="T51" fmla="*/ 10 h 24"/>
                <a:gd name="T52" fmla="*/ 44 w 82"/>
                <a:gd name="T53" fmla="*/ 5 h 24"/>
                <a:gd name="T54" fmla="*/ 35 w 82"/>
                <a:gd name="T55" fmla="*/ 9 h 24"/>
                <a:gd name="T56" fmla="*/ 14 w 82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2" h="24">
                  <a:moveTo>
                    <a:pt x="14" y="0"/>
                  </a:moveTo>
                  <a:cubicBezTo>
                    <a:pt x="12" y="0"/>
                    <a:pt x="11" y="2"/>
                    <a:pt x="9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5" y="1"/>
                    <a:pt x="0" y="6"/>
                    <a:pt x="0" y="7"/>
                  </a:cubicBezTo>
                  <a:cubicBezTo>
                    <a:pt x="4" y="7"/>
                    <a:pt x="6" y="10"/>
                    <a:pt x="9" y="13"/>
                  </a:cubicBezTo>
                  <a:cubicBezTo>
                    <a:pt x="10" y="14"/>
                    <a:pt x="11" y="14"/>
                    <a:pt x="13" y="14"/>
                  </a:cubicBezTo>
                  <a:cubicBezTo>
                    <a:pt x="13" y="14"/>
                    <a:pt x="14" y="14"/>
                    <a:pt x="15" y="14"/>
                  </a:cubicBezTo>
                  <a:cubicBezTo>
                    <a:pt x="16" y="14"/>
                    <a:pt x="17" y="14"/>
                    <a:pt x="17" y="14"/>
                  </a:cubicBezTo>
                  <a:cubicBezTo>
                    <a:pt x="18" y="14"/>
                    <a:pt x="19" y="14"/>
                    <a:pt x="20" y="14"/>
                  </a:cubicBezTo>
                  <a:cubicBezTo>
                    <a:pt x="26" y="16"/>
                    <a:pt x="31" y="16"/>
                    <a:pt x="36" y="16"/>
                  </a:cubicBezTo>
                  <a:cubicBezTo>
                    <a:pt x="39" y="16"/>
                    <a:pt x="40" y="20"/>
                    <a:pt x="43" y="20"/>
                  </a:cubicBezTo>
                  <a:cubicBezTo>
                    <a:pt x="54" y="20"/>
                    <a:pt x="64" y="20"/>
                    <a:pt x="73" y="24"/>
                  </a:cubicBezTo>
                  <a:cubicBezTo>
                    <a:pt x="73" y="23"/>
                    <a:pt x="72" y="21"/>
                    <a:pt x="73" y="21"/>
                  </a:cubicBezTo>
                  <a:cubicBezTo>
                    <a:pt x="77" y="21"/>
                    <a:pt x="76" y="23"/>
                    <a:pt x="79" y="23"/>
                  </a:cubicBezTo>
                  <a:cubicBezTo>
                    <a:pt x="80" y="23"/>
                    <a:pt x="82" y="21"/>
                    <a:pt x="82" y="20"/>
                  </a:cubicBezTo>
                  <a:cubicBezTo>
                    <a:pt x="80" y="19"/>
                    <a:pt x="80" y="19"/>
                    <a:pt x="78" y="18"/>
                  </a:cubicBezTo>
                  <a:cubicBezTo>
                    <a:pt x="77" y="18"/>
                    <a:pt x="77" y="17"/>
                    <a:pt x="77" y="17"/>
                  </a:cubicBezTo>
                  <a:cubicBezTo>
                    <a:pt x="76" y="17"/>
                    <a:pt x="75" y="18"/>
                    <a:pt x="75" y="18"/>
                  </a:cubicBezTo>
                  <a:cubicBezTo>
                    <a:pt x="74" y="18"/>
                    <a:pt x="74" y="18"/>
                    <a:pt x="73" y="18"/>
                  </a:cubicBezTo>
                  <a:cubicBezTo>
                    <a:pt x="72" y="18"/>
                    <a:pt x="72" y="18"/>
                    <a:pt x="71" y="17"/>
                  </a:cubicBezTo>
                  <a:cubicBezTo>
                    <a:pt x="70" y="17"/>
                    <a:pt x="70" y="15"/>
                    <a:pt x="69" y="15"/>
                  </a:cubicBezTo>
                  <a:cubicBezTo>
                    <a:pt x="64" y="15"/>
                    <a:pt x="60" y="14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60" y="11"/>
                    <a:pt x="67" y="10"/>
                    <a:pt x="67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1" y="10"/>
                    <a:pt x="49" y="5"/>
                    <a:pt x="44" y="5"/>
                  </a:cubicBezTo>
                  <a:cubicBezTo>
                    <a:pt x="40" y="5"/>
                    <a:pt x="39" y="9"/>
                    <a:pt x="35" y="9"/>
                  </a:cubicBezTo>
                  <a:cubicBezTo>
                    <a:pt x="26" y="9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" name="Freeform 14"/>
            <p:cNvSpPr/>
            <p:nvPr/>
          </p:nvSpPr>
          <p:spPr bwMode="auto">
            <a:xfrm>
              <a:off x="9737725" y="4454525"/>
              <a:ext cx="95250" cy="22225"/>
            </a:xfrm>
            <a:custGeom>
              <a:avLst/>
              <a:gdLst>
                <a:gd name="T0" fmla="*/ 25 w 25"/>
                <a:gd name="T1" fmla="*/ 0 h 6"/>
                <a:gd name="T2" fmla="*/ 17 w 25"/>
                <a:gd name="T3" fmla="*/ 3 h 6"/>
                <a:gd name="T4" fmla="*/ 6 w 25"/>
                <a:gd name="T5" fmla="*/ 1 h 6"/>
                <a:gd name="T6" fmla="*/ 4 w 25"/>
                <a:gd name="T7" fmla="*/ 1 h 6"/>
                <a:gd name="T8" fmla="*/ 0 w 25"/>
                <a:gd name="T9" fmla="*/ 3 h 6"/>
                <a:gd name="T10" fmla="*/ 6 w 25"/>
                <a:gd name="T11" fmla="*/ 6 h 6"/>
                <a:gd name="T12" fmla="*/ 7 w 25"/>
                <a:gd name="T13" fmla="*/ 6 h 6"/>
                <a:gd name="T14" fmla="*/ 17 w 25"/>
                <a:gd name="T15" fmla="*/ 6 h 6"/>
                <a:gd name="T16" fmla="*/ 25 w 25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6">
                  <a:moveTo>
                    <a:pt x="25" y="0"/>
                  </a:moveTo>
                  <a:cubicBezTo>
                    <a:pt x="23" y="1"/>
                    <a:pt x="21" y="3"/>
                    <a:pt x="17" y="3"/>
                  </a:cubicBezTo>
                  <a:cubicBezTo>
                    <a:pt x="13" y="3"/>
                    <a:pt x="11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3" y="1"/>
                    <a:pt x="0" y="1"/>
                    <a:pt x="0" y="3"/>
                  </a:cubicBezTo>
                  <a:cubicBezTo>
                    <a:pt x="0" y="6"/>
                    <a:pt x="4" y="6"/>
                    <a:pt x="6" y="6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9" y="6"/>
                    <a:pt x="13" y="6"/>
                    <a:pt x="17" y="6"/>
                  </a:cubicBezTo>
                  <a:cubicBezTo>
                    <a:pt x="21" y="5"/>
                    <a:pt x="23" y="4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9648825" y="4457700"/>
              <a:ext cx="63500" cy="23813"/>
            </a:xfrm>
            <a:custGeom>
              <a:avLst/>
              <a:gdLst>
                <a:gd name="T0" fmla="*/ 17 w 17"/>
                <a:gd name="T1" fmla="*/ 0 h 6"/>
                <a:gd name="T2" fmla="*/ 10 w 17"/>
                <a:gd name="T3" fmla="*/ 0 h 6"/>
                <a:gd name="T4" fmla="*/ 10 w 17"/>
                <a:gd name="T5" fmla="*/ 3 h 6"/>
                <a:gd name="T6" fmla="*/ 5 w 17"/>
                <a:gd name="T7" fmla="*/ 2 h 6"/>
                <a:gd name="T8" fmla="*/ 3 w 17"/>
                <a:gd name="T9" fmla="*/ 2 h 6"/>
                <a:gd name="T10" fmla="*/ 0 w 17"/>
                <a:gd name="T11" fmla="*/ 4 h 6"/>
                <a:gd name="T12" fmla="*/ 5 w 17"/>
                <a:gd name="T13" fmla="*/ 6 h 6"/>
                <a:gd name="T14" fmla="*/ 12 w 17"/>
                <a:gd name="T15" fmla="*/ 4 h 6"/>
                <a:gd name="T16" fmla="*/ 15 w 17"/>
                <a:gd name="T17" fmla="*/ 5 h 6"/>
                <a:gd name="T18" fmla="*/ 17 w 17"/>
                <a:gd name="T19" fmla="*/ 5 h 6"/>
                <a:gd name="T20" fmla="*/ 17 w 17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6">
                  <a:moveTo>
                    <a:pt x="1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2"/>
                    <a:pt x="10" y="3"/>
                  </a:cubicBezTo>
                  <a:cubicBezTo>
                    <a:pt x="9" y="2"/>
                    <a:pt x="7" y="2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1" y="2"/>
                    <a:pt x="0" y="2"/>
                    <a:pt x="0" y="4"/>
                  </a:cubicBezTo>
                  <a:cubicBezTo>
                    <a:pt x="0" y="6"/>
                    <a:pt x="3" y="6"/>
                    <a:pt x="5" y="6"/>
                  </a:cubicBezTo>
                  <a:cubicBezTo>
                    <a:pt x="8" y="6"/>
                    <a:pt x="9" y="5"/>
                    <a:pt x="12" y="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4"/>
                    <a:pt x="17" y="3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9715500" y="4487863"/>
              <a:ext cx="49213" cy="34925"/>
            </a:xfrm>
            <a:custGeom>
              <a:avLst/>
              <a:gdLst>
                <a:gd name="T0" fmla="*/ 3 w 13"/>
                <a:gd name="T1" fmla="*/ 0 h 9"/>
                <a:gd name="T2" fmla="*/ 0 w 13"/>
                <a:gd name="T3" fmla="*/ 2 h 9"/>
                <a:gd name="T4" fmla="*/ 8 w 13"/>
                <a:gd name="T5" fmla="*/ 5 h 9"/>
                <a:gd name="T6" fmla="*/ 9 w 13"/>
                <a:gd name="T7" fmla="*/ 9 h 9"/>
                <a:gd name="T8" fmla="*/ 10 w 13"/>
                <a:gd name="T9" fmla="*/ 9 h 9"/>
                <a:gd name="T10" fmla="*/ 13 w 13"/>
                <a:gd name="T11" fmla="*/ 7 h 9"/>
                <a:gd name="T12" fmla="*/ 8 w 13"/>
                <a:gd name="T13" fmla="*/ 0 h 9"/>
                <a:gd name="T14" fmla="*/ 6 w 13"/>
                <a:gd name="T15" fmla="*/ 0 h 9"/>
                <a:gd name="T16" fmla="*/ 3 w 13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9">
                  <a:moveTo>
                    <a:pt x="3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5"/>
                    <a:pt x="5" y="5"/>
                    <a:pt x="8" y="5"/>
                  </a:cubicBezTo>
                  <a:cubicBezTo>
                    <a:pt x="8" y="6"/>
                    <a:pt x="8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3" y="8"/>
                    <a:pt x="13" y="7"/>
                  </a:cubicBezTo>
                  <a:cubicBezTo>
                    <a:pt x="13" y="4"/>
                    <a:pt x="8" y="4"/>
                    <a:pt x="8" y="0"/>
                  </a:cubicBezTo>
                  <a:cubicBezTo>
                    <a:pt x="8" y="0"/>
                    <a:pt x="6" y="0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" name="Freeform 17"/>
            <p:cNvSpPr/>
            <p:nvPr/>
          </p:nvSpPr>
          <p:spPr bwMode="auto">
            <a:xfrm>
              <a:off x="9621838" y="4457700"/>
              <a:ext cx="19050" cy="19050"/>
            </a:xfrm>
            <a:custGeom>
              <a:avLst/>
              <a:gdLst>
                <a:gd name="T0" fmla="*/ 3 w 5"/>
                <a:gd name="T1" fmla="*/ 0 h 5"/>
                <a:gd name="T2" fmla="*/ 0 w 5"/>
                <a:gd name="T3" fmla="*/ 0 h 5"/>
                <a:gd name="T4" fmla="*/ 0 w 5"/>
                <a:gd name="T5" fmla="*/ 3 h 5"/>
                <a:gd name="T6" fmla="*/ 2 w 5"/>
                <a:gd name="T7" fmla="*/ 5 h 5"/>
                <a:gd name="T8" fmla="*/ 5 w 5"/>
                <a:gd name="T9" fmla="*/ 2 h 5"/>
                <a:gd name="T10" fmla="*/ 3 w 5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4"/>
                    <a:pt x="2" y="5"/>
                    <a:pt x="2" y="5"/>
                  </a:cubicBezTo>
                  <a:cubicBezTo>
                    <a:pt x="4" y="5"/>
                    <a:pt x="5" y="4"/>
                    <a:pt x="5" y="2"/>
                  </a:cubicBezTo>
                  <a:cubicBezTo>
                    <a:pt x="4" y="2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" name="Freeform 18"/>
            <p:cNvSpPr/>
            <p:nvPr/>
          </p:nvSpPr>
          <p:spPr bwMode="auto">
            <a:xfrm>
              <a:off x="9850438" y="4465638"/>
              <a:ext cx="109538" cy="60325"/>
            </a:xfrm>
            <a:custGeom>
              <a:avLst/>
              <a:gdLst>
                <a:gd name="T0" fmla="*/ 24 w 29"/>
                <a:gd name="T1" fmla="*/ 0 h 16"/>
                <a:gd name="T2" fmla="*/ 11 w 29"/>
                <a:gd name="T3" fmla="*/ 3 h 16"/>
                <a:gd name="T4" fmla="*/ 9 w 29"/>
                <a:gd name="T5" fmla="*/ 5 h 16"/>
                <a:gd name="T6" fmla="*/ 0 w 29"/>
                <a:gd name="T7" fmla="*/ 13 h 16"/>
                <a:gd name="T8" fmla="*/ 2 w 29"/>
                <a:gd name="T9" fmla="*/ 16 h 16"/>
                <a:gd name="T10" fmla="*/ 11 w 29"/>
                <a:gd name="T11" fmla="*/ 11 h 16"/>
                <a:gd name="T12" fmla="*/ 12 w 29"/>
                <a:gd name="T13" fmla="*/ 7 h 16"/>
                <a:gd name="T14" fmla="*/ 29 w 29"/>
                <a:gd name="T15" fmla="*/ 0 h 16"/>
                <a:gd name="T16" fmla="*/ 24 w 29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6">
                  <a:moveTo>
                    <a:pt x="24" y="0"/>
                  </a:moveTo>
                  <a:cubicBezTo>
                    <a:pt x="19" y="0"/>
                    <a:pt x="13" y="1"/>
                    <a:pt x="11" y="3"/>
                  </a:cubicBezTo>
                  <a:cubicBezTo>
                    <a:pt x="10" y="3"/>
                    <a:pt x="10" y="5"/>
                    <a:pt x="9" y="5"/>
                  </a:cubicBezTo>
                  <a:cubicBezTo>
                    <a:pt x="5" y="7"/>
                    <a:pt x="0" y="7"/>
                    <a:pt x="0" y="13"/>
                  </a:cubicBezTo>
                  <a:cubicBezTo>
                    <a:pt x="0" y="14"/>
                    <a:pt x="1" y="16"/>
                    <a:pt x="2" y="16"/>
                  </a:cubicBezTo>
                  <a:cubicBezTo>
                    <a:pt x="5" y="16"/>
                    <a:pt x="10" y="12"/>
                    <a:pt x="11" y="11"/>
                  </a:cubicBezTo>
                  <a:cubicBezTo>
                    <a:pt x="12" y="10"/>
                    <a:pt x="11" y="7"/>
                    <a:pt x="12" y="7"/>
                  </a:cubicBezTo>
                  <a:cubicBezTo>
                    <a:pt x="17" y="7"/>
                    <a:pt x="26" y="5"/>
                    <a:pt x="29" y="0"/>
                  </a:cubicBezTo>
                  <a:cubicBezTo>
                    <a:pt x="28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" name="Freeform 19"/>
            <p:cNvSpPr/>
            <p:nvPr/>
          </p:nvSpPr>
          <p:spPr bwMode="auto">
            <a:xfrm>
              <a:off x="10169525" y="4371975"/>
              <a:ext cx="19050" cy="44450"/>
            </a:xfrm>
            <a:custGeom>
              <a:avLst/>
              <a:gdLst>
                <a:gd name="T0" fmla="*/ 4 w 5"/>
                <a:gd name="T1" fmla="*/ 0 h 12"/>
                <a:gd name="T2" fmla="*/ 3 w 5"/>
                <a:gd name="T3" fmla="*/ 5 h 12"/>
                <a:gd name="T4" fmla="*/ 0 w 5"/>
                <a:gd name="T5" fmla="*/ 10 h 12"/>
                <a:gd name="T6" fmla="*/ 2 w 5"/>
                <a:gd name="T7" fmla="*/ 12 h 12"/>
                <a:gd name="T8" fmla="*/ 3 w 5"/>
                <a:gd name="T9" fmla="*/ 6 h 12"/>
                <a:gd name="T10" fmla="*/ 5 w 5"/>
                <a:gd name="T11" fmla="*/ 4 h 12"/>
                <a:gd name="T12" fmla="*/ 4 w 5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2">
                  <a:moveTo>
                    <a:pt x="4" y="0"/>
                  </a:moveTo>
                  <a:cubicBezTo>
                    <a:pt x="2" y="1"/>
                    <a:pt x="3" y="3"/>
                    <a:pt x="3" y="5"/>
                  </a:cubicBezTo>
                  <a:cubicBezTo>
                    <a:pt x="3" y="7"/>
                    <a:pt x="0" y="7"/>
                    <a:pt x="0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4" y="12"/>
                    <a:pt x="3" y="9"/>
                    <a:pt x="3" y="6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5" y="2"/>
                    <a:pt x="5" y="3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" name="Freeform 20"/>
            <p:cNvSpPr/>
            <p:nvPr/>
          </p:nvSpPr>
          <p:spPr bwMode="auto">
            <a:xfrm>
              <a:off x="9926638" y="4297363"/>
              <a:ext cx="30163" cy="25400"/>
            </a:xfrm>
            <a:custGeom>
              <a:avLst/>
              <a:gdLst>
                <a:gd name="T0" fmla="*/ 3 w 8"/>
                <a:gd name="T1" fmla="*/ 0 h 7"/>
                <a:gd name="T2" fmla="*/ 0 w 8"/>
                <a:gd name="T3" fmla="*/ 2 h 7"/>
                <a:gd name="T4" fmla="*/ 5 w 8"/>
                <a:gd name="T5" fmla="*/ 7 h 7"/>
                <a:gd name="T6" fmla="*/ 8 w 8"/>
                <a:gd name="T7" fmla="*/ 4 h 7"/>
                <a:gd name="T8" fmla="*/ 3 w 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3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4" y="7"/>
                    <a:pt x="5" y="7"/>
                  </a:cubicBezTo>
                  <a:cubicBezTo>
                    <a:pt x="6" y="7"/>
                    <a:pt x="8" y="4"/>
                    <a:pt x="8" y="4"/>
                  </a:cubicBezTo>
                  <a:cubicBezTo>
                    <a:pt x="8" y="2"/>
                    <a:pt x="5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" name="Freeform 21"/>
            <p:cNvSpPr/>
            <p:nvPr/>
          </p:nvSpPr>
          <p:spPr bwMode="auto">
            <a:xfrm>
              <a:off x="9982200" y="4292600"/>
              <a:ext cx="87313" cy="26988"/>
            </a:xfrm>
            <a:custGeom>
              <a:avLst/>
              <a:gdLst>
                <a:gd name="T0" fmla="*/ 15 w 23"/>
                <a:gd name="T1" fmla="*/ 0 h 7"/>
                <a:gd name="T2" fmla="*/ 2 w 23"/>
                <a:gd name="T3" fmla="*/ 0 h 7"/>
                <a:gd name="T4" fmla="*/ 0 w 23"/>
                <a:gd name="T5" fmla="*/ 3 h 7"/>
                <a:gd name="T6" fmla="*/ 5 w 23"/>
                <a:gd name="T7" fmla="*/ 4 h 7"/>
                <a:gd name="T8" fmla="*/ 12 w 23"/>
                <a:gd name="T9" fmla="*/ 4 h 7"/>
                <a:gd name="T10" fmla="*/ 22 w 23"/>
                <a:gd name="T11" fmla="*/ 7 h 7"/>
                <a:gd name="T12" fmla="*/ 23 w 23"/>
                <a:gd name="T13" fmla="*/ 6 h 7"/>
                <a:gd name="T14" fmla="*/ 20 w 23"/>
                <a:gd name="T15" fmla="*/ 1 h 7"/>
                <a:gd name="T16" fmla="*/ 19 w 23"/>
                <a:gd name="T17" fmla="*/ 2 h 7"/>
                <a:gd name="T18" fmla="*/ 17 w 23"/>
                <a:gd name="T19" fmla="*/ 2 h 7"/>
                <a:gd name="T20" fmla="*/ 15 w 23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7">
                  <a:moveTo>
                    <a:pt x="1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3"/>
                    <a:pt x="4" y="4"/>
                    <a:pt x="5" y="4"/>
                  </a:cubicBezTo>
                  <a:cubicBezTo>
                    <a:pt x="7" y="4"/>
                    <a:pt x="9" y="4"/>
                    <a:pt x="12" y="4"/>
                  </a:cubicBezTo>
                  <a:cubicBezTo>
                    <a:pt x="16" y="4"/>
                    <a:pt x="18" y="7"/>
                    <a:pt x="22" y="7"/>
                  </a:cubicBezTo>
                  <a:cubicBezTo>
                    <a:pt x="22" y="7"/>
                    <a:pt x="23" y="7"/>
                    <a:pt x="23" y="6"/>
                  </a:cubicBezTo>
                  <a:cubicBezTo>
                    <a:pt x="23" y="4"/>
                    <a:pt x="20" y="4"/>
                    <a:pt x="20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7" y="2"/>
                    <a:pt x="17" y="2"/>
                  </a:cubicBezTo>
                  <a:cubicBezTo>
                    <a:pt x="16" y="2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9967913" y="4135438"/>
              <a:ext cx="36513" cy="82550"/>
            </a:xfrm>
            <a:custGeom>
              <a:avLst/>
              <a:gdLst>
                <a:gd name="T0" fmla="*/ 3 w 10"/>
                <a:gd name="T1" fmla="*/ 0 h 22"/>
                <a:gd name="T2" fmla="*/ 0 w 10"/>
                <a:gd name="T3" fmla="*/ 5 h 22"/>
                <a:gd name="T4" fmla="*/ 3 w 10"/>
                <a:gd name="T5" fmla="*/ 13 h 22"/>
                <a:gd name="T6" fmla="*/ 3 w 10"/>
                <a:gd name="T7" fmla="*/ 17 h 22"/>
                <a:gd name="T8" fmla="*/ 6 w 10"/>
                <a:gd name="T9" fmla="*/ 22 h 22"/>
                <a:gd name="T10" fmla="*/ 3 w 10"/>
                <a:gd name="T11" fmla="*/ 18 h 22"/>
                <a:gd name="T12" fmla="*/ 3 w 10"/>
                <a:gd name="T13" fmla="*/ 16 h 22"/>
                <a:gd name="T14" fmla="*/ 10 w 10"/>
                <a:gd name="T15" fmla="*/ 15 h 22"/>
                <a:gd name="T16" fmla="*/ 7 w 10"/>
                <a:gd name="T17" fmla="*/ 11 h 22"/>
                <a:gd name="T18" fmla="*/ 10 w 10"/>
                <a:gd name="T19" fmla="*/ 7 h 22"/>
                <a:gd name="T20" fmla="*/ 3 w 10"/>
                <a:gd name="T2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22">
                  <a:moveTo>
                    <a:pt x="3" y="0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9"/>
                    <a:pt x="3" y="10"/>
                    <a:pt x="3" y="13"/>
                  </a:cubicBezTo>
                  <a:cubicBezTo>
                    <a:pt x="3" y="16"/>
                    <a:pt x="3" y="15"/>
                    <a:pt x="3" y="17"/>
                  </a:cubicBezTo>
                  <a:cubicBezTo>
                    <a:pt x="3" y="19"/>
                    <a:pt x="3" y="22"/>
                    <a:pt x="6" y="22"/>
                  </a:cubicBezTo>
                  <a:cubicBezTo>
                    <a:pt x="5" y="21"/>
                    <a:pt x="4" y="19"/>
                    <a:pt x="3" y="1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6"/>
                    <a:pt x="9" y="15"/>
                    <a:pt x="10" y="15"/>
                  </a:cubicBezTo>
                  <a:cubicBezTo>
                    <a:pt x="9" y="13"/>
                    <a:pt x="7" y="12"/>
                    <a:pt x="7" y="11"/>
                  </a:cubicBezTo>
                  <a:cubicBezTo>
                    <a:pt x="7" y="9"/>
                    <a:pt x="10" y="9"/>
                    <a:pt x="10" y="7"/>
                  </a:cubicBezTo>
                  <a:cubicBezTo>
                    <a:pt x="5" y="6"/>
                    <a:pt x="3" y="4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" name="Freeform 23"/>
            <p:cNvSpPr>
              <a:spLocks noEditPoints="1"/>
            </p:cNvSpPr>
            <p:nvPr/>
          </p:nvSpPr>
          <p:spPr bwMode="auto">
            <a:xfrm>
              <a:off x="10612438" y="4330700"/>
              <a:ext cx="120650" cy="71438"/>
            </a:xfrm>
            <a:custGeom>
              <a:avLst/>
              <a:gdLst>
                <a:gd name="T0" fmla="*/ 8 w 32"/>
                <a:gd name="T1" fmla="*/ 17 h 19"/>
                <a:gd name="T2" fmla="*/ 8 w 32"/>
                <a:gd name="T3" fmla="*/ 17 h 19"/>
                <a:gd name="T4" fmla="*/ 8 w 32"/>
                <a:gd name="T5" fmla="*/ 17 h 19"/>
                <a:gd name="T6" fmla="*/ 8 w 32"/>
                <a:gd name="T7" fmla="*/ 17 h 19"/>
                <a:gd name="T8" fmla="*/ 29 w 32"/>
                <a:gd name="T9" fmla="*/ 0 h 19"/>
                <a:gd name="T10" fmla="*/ 23 w 32"/>
                <a:gd name="T11" fmla="*/ 8 h 19"/>
                <a:gd name="T12" fmla="*/ 12 w 32"/>
                <a:gd name="T13" fmla="*/ 11 h 19"/>
                <a:gd name="T14" fmla="*/ 9 w 32"/>
                <a:gd name="T15" fmla="*/ 12 h 19"/>
                <a:gd name="T16" fmla="*/ 9 w 32"/>
                <a:gd name="T17" fmla="*/ 11 h 19"/>
                <a:gd name="T18" fmla="*/ 0 w 32"/>
                <a:gd name="T19" fmla="*/ 11 h 19"/>
                <a:gd name="T20" fmla="*/ 7 w 32"/>
                <a:gd name="T21" fmla="*/ 16 h 19"/>
                <a:gd name="T22" fmla="*/ 8 w 32"/>
                <a:gd name="T23" fmla="*/ 17 h 19"/>
                <a:gd name="T24" fmla="*/ 8 w 32"/>
                <a:gd name="T25" fmla="*/ 16 h 19"/>
                <a:gd name="T26" fmla="*/ 8 w 32"/>
                <a:gd name="T27" fmla="*/ 17 h 19"/>
                <a:gd name="T28" fmla="*/ 12 w 32"/>
                <a:gd name="T29" fmla="*/ 19 h 19"/>
                <a:gd name="T30" fmla="*/ 26 w 32"/>
                <a:gd name="T31" fmla="*/ 14 h 19"/>
                <a:gd name="T32" fmla="*/ 32 w 32"/>
                <a:gd name="T33" fmla="*/ 4 h 19"/>
                <a:gd name="T34" fmla="*/ 29 w 32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19">
                  <a:moveTo>
                    <a:pt x="8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moveTo>
                    <a:pt x="29" y="0"/>
                  </a:moveTo>
                  <a:cubicBezTo>
                    <a:pt x="25" y="0"/>
                    <a:pt x="27" y="6"/>
                    <a:pt x="23" y="8"/>
                  </a:cubicBezTo>
                  <a:cubicBezTo>
                    <a:pt x="20" y="9"/>
                    <a:pt x="16" y="9"/>
                    <a:pt x="12" y="11"/>
                  </a:cubicBezTo>
                  <a:cubicBezTo>
                    <a:pt x="12" y="11"/>
                    <a:pt x="10" y="12"/>
                    <a:pt x="9" y="12"/>
                  </a:cubicBezTo>
                  <a:cubicBezTo>
                    <a:pt x="9" y="12"/>
                    <a:pt x="9" y="11"/>
                    <a:pt x="9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5"/>
                    <a:pt x="5" y="14"/>
                    <a:pt x="7" y="16"/>
                  </a:cubicBezTo>
                  <a:cubicBezTo>
                    <a:pt x="7" y="16"/>
                    <a:pt x="8" y="16"/>
                    <a:pt x="8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8"/>
                    <a:pt x="11" y="19"/>
                    <a:pt x="12" y="19"/>
                  </a:cubicBezTo>
                  <a:cubicBezTo>
                    <a:pt x="18" y="19"/>
                    <a:pt x="21" y="15"/>
                    <a:pt x="26" y="14"/>
                  </a:cubicBezTo>
                  <a:cubicBezTo>
                    <a:pt x="26" y="9"/>
                    <a:pt x="32" y="10"/>
                    <a:pt x="32" y="4"/>
                  </a:cubicBezTo>
                  <a:cubicBezTo>
                    <a:pt x="32" y="3"/>
                    <a:pt x="31" y="0"/>
                    <a:pt x="2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10069513" y="4214813"/>
              <a:ext cx="619125" cy="319088"/>
            </a:xfrm>
            <a:custGeom>
              <a:avLst/>
              <a:gdLst>
                <a:gd name="T0" fmla="*/ 4 w 165"/>
                <a:gd name="T1" fmla="*/ 4 h 85"/>
                <a:gd name="T2" fmla="*/ 9 w 165"/>
                <a:gd name="T3" fmla="*/ 13 h 85"/>
                <a:gd name="T4" fmla="*/ 15 w 165"/>
                <a:gd name="T5" fmla="*/ 17 h 85"/>
                <a:gd name="T6" fmla="*/ 25 w 165"/>
                <a:gd name="T7" fmla="*/ 15 h 85"/>
                <a:gd name="T8" fmla="*/ 15 w 165"/>
                <a:gd name="T9" fmla="*/ 24 h 85"/>
                <a:gd name="T10" fmla="*/ 20 w 165"/>
                <a:gd name="T11" fmla="*/ 31 h 85"/>
                <a:gd name="T12" fmla="*/ 24 w 165"/>
                <a:gd name="T13" fmla="*/ 28 h 85"/>
                <a:gd name="T14" fmla="*/ 34 w 165"/>
                <a:gd name="T15" fmla="*/ 34 h 85"/>
                <a:gd name="T16" fmla="*/ 62 w 165"/>
                <a:gd name="T17" fmla="*/ 45 h 85"/>
                <a:gd name="T18" fmla="*/ 58 w 165"/>
                <a:gd name="T19" fmla="*/ 63 h 85"/>
                <a:gd name="T20" fmla="*/ 69 w 165"/>
                <a:gd name="T21" fmla="*/ 65 h 85"/>
                <a:gd name="T22" fmla="*/ 90 w 165"/>
                <a:gd name="T23" fmla="*/ 72 h 85"/>
                <a:gd name="T24" fmla="*/ 102 w 165"/>
                <a:gd name="T25" fmla="*/ 65 h 85"/>
                <a:gd name="T26" fmla="*/ 133 w 165"/>
                <a:gd name="T27" fmla="*/ 72 h 85"/>
                <a:gd name="T28" fmla="*/ 147 w 165"/>
                <a:gd name="T29" fmla="*/ 81 h 85"/>
                <a:gd name="T30" fmla="*/ 159 w 165"/>
                <a:gd name="T31" fmla="*/ 85 h 85"/>
                <a:gd name="T32" fmla="*/ 165 w 165"/>
                <a:gd name="T33" fmla="*/ 80 h 85"/>
                <a:gd name="T34" fmla="*/ 156 w 165"/>
                <a:gd name="T35" fmla="*/ 76 h 85"/>
                <a:gd name="T36" fmla="*/ 155 w 165"/>
                <a:gd name="T37" fmla="*/ 76 h 85"/>
                <a:gd name="T38" fmla="*/ 153 w 165"/>
                <a:gd name="T39" fmla="*/ 75 h 85"/>
                <a:gd name="T40" fmla="*/ 144 w 165"/>
                <a:gd name="T41" fmla="*/ 69 h 85"/>
                <a:gd name="T42" fmla="*/ 134 w 165"/>
                <a:gd name="T43" fmla="*/ 54 h 85"/>
                <a:gd name="T44" fmla="*/ 135 w 165"/>
                <a:gd name="T45" fmla="*/ 45 h 85"/>
                <a:gd name="T46" fmla="*/ 134 w 165"/>
                <a:gd name="T47" fmla="*/ 45 h 85"/>
                <a:gd name="T48" fmla="*/ 115 w 165"/>
                <a:gd name="T49" fmla="*/ 31 h 85"/>
                <a:gd name="T50" fmla="*/ 103 w 165"/>
                <a:gd name="T51" fmla="*/ 24 h 85"/>
                <a:gd name="T52" fmla="*/ 84 w 165"/>
                <a:gd name="T53" fmla="*/ 18 h 85"/>
                <a:gd name="T54" fmla="*/ 82 w 165"/>
                <a:gd name="T55" fmla="*/ 17 h 85"/>
                <a:gd name="T56" fmla="*/ 78 w 165"/>
                <a:gd name="T57" fmla="*/ 15 h 85"/>
                <a:gd name="T58" fmla="*/ 63 w 165"/>
                <a:gd name="T59" fmla="*/ 10 h 85"/>
                <a:gd name="T60" fmla="*/ 50 w 165"/>
                <a:gd name="T61" fmla="*/ 15 h 85"/>
                <a:gd name="T62" fmla="*/ 38 w 165"/>
                <a:gd name="T63" fmla="*/ 24 h 85"/>
                <a:gd name="T64" fmla="*/ 28 w 165"/>
                <a:gd name="T65" fmla="*/ 15 h 85"/>
                <a:gd name="T66" fmla="*/ 15 w 165"/>
                <a:gd name="T6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5" h="85">
                  <a:moveTo>
                    <a:pt x="15" y="0"/>
                  </a:moveTo>
                  <a:cubicBezTo>
                    <a:pt x="9" y="0"/>
                    <a:pt x="7" y="4"/>
                    <a:pt x="4" y="4"/>
                  </a:cubicBezTo>
                  <a:cubicBezTo>
                    <a:pt x="2" y="4"/>
                    <a:pt x="0" y="5"/>
                    <a:pt x="0" y="7"/>
                  </a:cubicBezTo>
                  <a:cubicBezTo>
                    <a:pt x="0" y="11"/>
                    <a:pt x="7" y="9"/>
                    <a:pt x="9" y="13"/>
                  </a:cubicBezTo>
                  <a:cubicBezTo>
                    <a:pt x="9" y="14"/>
                    <a:pt x="10" y="15"/>
                    <a:pt x="11" y="16"/>
                  </a:cubicBezTo>
                  <a:cubicBezTo>
                    <a:pt x="12" y="16"/>
                    <a:pt x="13" y="17"/>
                    <a:pt x="15" y="17"/>
                  </a:cubicBezTo>
                  <a:cubicBezTo>
                    <a:pt x="18" y="17"/>
                    <a:pt x="20" y="16"/>
                    <a:pt x="23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3" y="19"/>
                    <a:pt x="14" y="18"/>
                    <a:pt x="10" y="20"/>
                  </a:cubicBezTo>
                  <a:cubicBezTo>
                    <a:pt x="11" y="23"/>
                    <a:pt x="14" y="21"/>
                    <a:pt x="15" y="24"/>
                  </a:cubicBezTo>
                  <a:cubicBezTo>
                    <a:pt x="17" y="26"/>
                    <a:pt x="15" y="27"/>
                    <a:pt x="17" y="30"/>
                  </a:cubicBezTo>
                  <a:cubicBezTo>
                    <a:pt x="17" y="31"/>
                    <a:pt x="19" y="31"/>
                    <a:pt x="20" y="31"/>
                  </a:cubicBezTo>
                  <a:cubicBezTo>
                    <a:pt x="22" y="31"/>
                    <a:pt x="23" y="28"/>
                    <a:pt x="24" y="26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5" y="28"/>
                    <a:pt x="25" y="28"/>
                  </a:cubicBezTo>
                  <a:cubicBezTo>
                    <a:pt x="29" y="28"/>
                    <a:pt x="31" y="34"/>
                    <a:pt x="34" y="34"/>
                  </a:cubicBezTo>
                  <a:cubicBezTo>
                    <a:pt x="39" y="34"/>
                    <a:pt x="47" y="36"/>
                    <a:pt x="50" y="37"/>
                  </a:cubicBezTo>
                  <a:cubicBezTo>
                    <a:pt x="53" y="38"/>
                    <a:pt x="61" y="42"/>
                    <a:pt x="62" y="45"/>
                  </a:cubicBezTo>
                  <a:cubicBezTo>
                    <a:pt x="63" y="49"/>
                    <a:pt x="62" y="53"/>
                    <a:pt x="65" y="57"/>
                  </a:cubicBezTo>
                  <a:cubicBezTo>
                    <a:pt x="64" y="58"/>
                    <a:pt x="58" y="60"/>
                    <a:pt x="58" y="63"/>
                  </a:cubicBezTo>
                  <a:cubicBezTo>
                    <a:pt x="58" y="65"/>
                    <a:pt x="61" y="65"/>
                    <a:pt x="63" y="65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4"/>
                    <a:pt x="72" y="64"/>
                    <a:pt x="73" y="64"/>
                  </a:cubicBezTo>
                  <a:cubicBezTo>
                    <a:pt x="81" y="64"/>
                    <a:pt x="83" y="72"/>
                    <a:pt x="90" y="72"/>
                  </a:cubicBezTo>
                  <a:cubicBezTo>
                    <a:pt x="93" y="72"/>
                    <a:pt x="94" y="72"/>
                    <a:pt x="101" y="72"/>
                  </a:cubicBezTo>
                  <a:cubicBezTo>
                    <a:pt x="101" y="70"/>
                    <a:pt x="103" y="69"/>
                    <a:pt x="102" y="65"/>
                  </a:cubicBezTo>
                  <a:cubicBezTo>
                    <a:pt x="106" y="64"/>
                    <a:pt x="106" y="58"/>
                    <a:pt x="113" y="58"/>
                  </a:cubicBezTo>
                  <a:cubicBezTo>
                    <a:pt x="122" y="58"/>
                    <a:pt x="127" y="66"/>
                    <a:pt x="133" y="72"/>
                  </a:cubicBezTo>
                  <a:cubicBezTo>
                    <a:pt x="133" y="73"/>
                    <a:pt x="136" y="73"/>
                    <a:pt x="136" y="74"/>
                  </a:cubicBezTo>
                  <a:cubicBezTo>
                    <a:pt x="136" y="77"/>
                    <a:pt x="142" y="81"/>
                    <a:pt x="147" y="81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5" y="82"/>
                    <a:pt x="159" y="85"/>
                    <a:pt x="159" y="85"/>
                  </a:cubicBezTo>
                  <a:cubicBezTo>
                    <a:pt x="160" y="85"/>
                    <a:pt x="160" y="85"/>
                    <a:pt x="161" y="85"/>
                  </a:cubicBezTo>
                  <a:cubicBezTo>
                    <a:pt x="161" y="83"/>
                    <a:pt x="163" y="81"/>
                    <a:pt x="165" y="80"/>
                  </a:cubicBezTo>
                  <a:cubicBezTo>
                    <a:pt x="164" y="80"/>
                    <a:pt x="160" y="81"/>
                    <a:pt x="159" y="79"/>
                  </a:cubicBezTo>
                  <a:cubicBezTo>
                    <a:pt x="159" y="78"/>
                    <a:pt x="158" y="76"/>
                    <a:pt x="156" y="76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55" y="76"/>
                    <a:pt x="155" y="76"/>
                    <a:pt x="155" y="76"/>
                  </a:cubicBezTo>
                  <a:cubicBezTo>
                    <a:pt x="155" y="76"/>
                    <a:pt x="154" y="76"/>
                    <a:pt x="154" y="76"/>
                  </a:cubicBezTo>
                  <a:cubicBezTo>
                    <a:pt x="153" y="76"/>
                    <a:pt x="153" y="76"/>
                    <a:pt x="153" y="75"/>
                  </a:cubicBezTo>
                  <a:cubicBezTo>
                    <a:pt x="152" y="74"/>
                    <a:pt x="151" y="72"/>
                    <a:pt x="151" y="72"/>
                  </a:cubicBezTo>
                  <a:cubicBezTo>
                    <a:pt x="149" y="72"/>
                    <a:pt x="145" y="71"/>
                    <a:pt x="144" y="69"/>
                  </a:cubicBezTo>
                  <a:cubicBezTo>
                    <a:pt x="142" y="66"/>
                    <a:pt x="143" y="64"/>
                    <a:pt x="140" y="61"/>
                  </a:cubicBezTo>
                  <a:cubicBezTo>
                    <a:pt x="139" y="60"/>
                    <a:pt x="134" y="56"/>
                    <a:pt x="134" y="54"/>
                  </a:cubicBezTo>
                  <a:cubicBezTo>
                    <a:pt x="134" y="52"/>
                    <a:pt x="140" y="53"/>
                    <a:pt x="140" y="50"/>
                  </a:cubicBezTo>
                  <a:cubicBezTo>
                    <a:pt x="140" y="46"/>
                    <a:pt x="138" y="45"/>
                    <a:pt x="135" y="45"/>
                  </a:cubicBezTo>
                  <a:cubicBezTo>
                    <a:pt x="135" y="45"/>
                    <a:pt x="135" y="45"/>
                    <a:pt x="134" y="45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33" y="45"/>
                    <a:pt x="132" y="45"/>
                    <a:pt x="131" y="45"/>
                  </a:cubicBezTo>
                  <a:cubicBezTo>
                    <a:pt x="124" y="42"/>
                    <a:pt x="124" y="34"/>
                    <a:pt x="115" y="31"/>
                  </a:cubicBezTo>
                  <a:cubicBezTo>
                    <a:pt x="114" y="31"/>
                    <a:pt x="112" y="31"/>
                    <a:pt x="112" y="28"/>
                  </a:cubicBezTo>
                  <a:cubicBezTo>
                    <a:pt x="108" y="28"/>
                    <a:pt x="106" y="24"/>
                    <a:pt x="103" y="24"/>
                  </a:cubicBezTo>
                  <a:cubicBezTo>
                    <a:pt x="97" y="24"/>
                    <a:pt x="88" y="21"/>
                    <a:pt x="84" y="18"/>
                  </a:cubicBezTo>
                  <a:cubicBezTo>
                    <a:pt x="84" y="18"/>
                    <a:pt x="84" y="18"/>
                    <a:pt x="84" y="18"/>
                  </a:cubicBezTo>
                  <a:cubicBezTo>
                    <a:pt x="84" y="18"/>
                    <a:pt x="83" y="18"/>
                    <a:pt x="83" y="18"/>
                  </a:cubicBezTo>
                  <a:cubicBezTo>
                    <a:pt x="83" y="18"/>
                    <a:pt x="82" y="17"/>
                    <a:pt x="82" y="17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1" y="17"/>
                    <a:pt x="79" y="17"/>
                    <a:pt x="78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69" y="15"/>
                    <a:pt x="66" y="11"/>
                    <a:pt x="63" y="10"/>
                  </a:cubicBezTo>
                  <a:cubicBezTo>
                    <a:pt x="62" y="10"/>
                    <a:pt x="60" y="10"/>
                    <a:pt x="60" y="9"/>
                  </a:cubicBezTo>
                  <a:cubicBezTo>
                    <a:pt x="56" y="9"/>
                    <a:pt x="53" y="14"/>
                    <a:pt x="50" y="15"/>
                  </a:cubicBezTo>
                  <a:cubicBezTo>
                    <a:pt x="46" y="16"/>
                    <a:pt x="46" y="17"/>
                    <a:pt x="43" y="19"/>
                  </a:cubicBezTo>
                  <a:cubicBezTo>
                    <a:pt x="43" y="19"/>
                    <a:pt x="40" y="24"/>
                    <a:pt x="38" y="24"/>
                  </a:cubicBezTo>
                  <a:cubicBezTo>
                    <a:pt x="36" y="24"/>
                    <a:pt x="32" y="19"/>
                    <a:pt x="32" y="18"/>
                  </a:cubicBezTo>
                  <a:cubicBezTo>
                    <a:pt x="30" y="18"/>
                    <a:pt x="28" y="17"/>
                    <a:pt x="28" y="15"/>
                  </a:cubicBezTo>
                  <a:cubicBezTo>
                    <a:pt x="28" y="13"/>
                    <a:pt x="28" y="9"/>
                    <a:pt x="28" y="5"/>
                  </a:cubicBezTo>
                  <a:cubicBezTo>
                    <a:pt x="23" y="4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10694988" y="4281488"/>
              <a:ext cx="65088" cy="60325"/>
            </a:xfrm>
            <a:custGeom>
              <a:avLst/>
              <a:gdLst>
                <a:gd name="T0" fmla="*/ 0 w 17"/>
                <a:gd name="T1" fmla="*/ 0 h 16"/>
                <a:gd name="T2" fmla="*/ 5 w 17"/>
                <a:gd name="T3" fmla="*/ 4 h 16"/>
                <a:gd name="T4" fmla="*/ 12 w 17"/>
                <a:gd name="T5" fmla="*/ 11 h 16"/>
                <a:gd name="T6" fmla="*/ 15 w 17"/>
                <a:gd name="T7" fmla="*/ 16 h 16"/>
                <a:gd name="T8" fmla="*/ 16 w 17"/>
                <a:gd name="T9" fmla="*/ 16 h 16"/>
                <a:gd name="T10" fmla="*/ 17 w 17"/>
                <a:gd name="T11" fmla="*/ 16 h 16"/>
                <a:gd name="T12" fmla="*/ 17 w 17"/>
                <a:gd name="T13" fmla="*/ 14 h 16"/>
                <a:gd name="T14" fmla="*/ 11 w 17"/>
                <a:gd name="T15" fmla="*/ 9 h 16"/>
                <a:gd name="T16" fmla="*/ 0 w 17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6">
                  <a:moveTo>
                    <a:pt x="0" y="0"/>
                  </a:moveTo>
                  <a:cubicBezTo>
                    <a:pt x="1" y="3"/>
                    <a:pt x="3" y="2"/>
                    <a:pt x="5" y="4"/>
                  </a:cubicBezTo>
                  <a:cubicBezTo>
                    <a:pt x="9" y="6"/>
                    <a:pt x="9" y="9"/>
                    <a:pt x="12" y="11"/>
                  </a:cubicBezTo>
                  <a:cubicBezTo>
                    <a:pt x="12" y="14"/>
                    <a:pt x="12" y="16"/>
                    <a:pt x="15" y="16"/>
                  </a:cubicBezTo>
                  <a:cubicBezTo>
                    <a:pt x="15" y="16"/>
                    <a:pt x="15" y="16"/>
                    <a:pt x="16" y="16"/>
                  </a:cubicBezTo>
                  <a:cubicBezTo>
                    <a:pt x="16" y="16"/>
                    <a:pt x="16" y="16"/>
                    <a:pt x="17" y="16"/>
                  </a:cubicBezTo>
                  <a:cubicBezTo>
                    <a:pt x="17" y="16"/>
                    <a:pt x="17" y="15"/>
                    <a:pt x="17" y="14"/>
                  </a:cubicBezTo>
                  <a:cubicBezTo>
                    <a:pt x="17" y="10"/>
                    <a:pt x="14" y="11"/>
                    <a:pt x="11" y="9"/>
                  </a:cubicBezTo>
                  <a:cubicBezTo>
                    <a:pt x="8" y="5"/>
                    <a:pt x="6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" name="Freeform 26"/>
            <p:cNvSpPr/>
            <p:nvPr/>
          </p:nvSpPr>
          <p:spPr bwMode="auto">
            <a:xfrm>
              <a:off x="10804525" y="4371975"/>
              <a:ext cx="33338" cy="38100"/>
            </a:xfrm>
            <a:custGeom>
              <a:avLst/>
              <a:gdLst>
                <a:gd name="T0" fmla="*/ 1 w 9"/>
                <a:gd name="T1" fmla="*/ 0 h 10"/>
                <a:gd name="T2" fmla="*/ 5 w 9"/>
                <a:gd name="T3" fmla="*/ 6 h 10"/>
                <a:gd name="T4" fmla="*/ 5 w 9"/>
                <a:gd name="T5" fmla="*/ 8 h 10"/>
                <a:gd name="T6" fmla="*/ 7 w 9"/>
                <a:gd name="T7" fmla="*/ 10 h 10"/>
                <a:gd name="T8" fmla="*/ 9 w 9"/>
                <a:gd name="T9" fmla="*/ 8 h 10"/>
                <a:gd name="T10" fmla="*/ 1 w 9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1" y="0"/>
                  </a:moveTo>
                  <a:cubicBezTo>
                    <a:pt x="0" y="2"/>
                    <a:pt x="1" y="5"/>
                    <a:pt x="5" y="6"/>
                  </a:cubicBezTo>
                  <a:cubicBezTo>
                    <a:pt x="5" y="7"/>
                    <a:pt x="5" y="7"/>
                    <a:pt x="5" y="8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7" y="10"/>
                    <a:pt x="9" y="9"/>
                    <a:pt x="9" y="8"/>
                  </a:cubicBezTo>
                  <a:cubicBezTo>
                    <a:pt x="9" y="7"/>
                    <a:pt x="3" y="1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" name="Freeform 27"/>
            <p:cNvSpPr/>
            <p:nvPr/>
          </p:nvSpPr>
          <p:spPr bwMode="auto">
            <a:xfrm>
              <a:off x="11014075" y="4514850"/>
              <a:ext cx="15875" cy="22225"/>
            </a:xfrm>
            <a:custGeom>
              <a:avLst/>
              <a:gdLst>
                <a:gd name="T0" fmla="*/ 0 w 4"/>
                <a:gd name="T1" fmla="*/ 0 h 6"/>
                <a:gd name="T2" fmla="*/ 4 w 4"/>
                <a:gd name="T3" fmla="*/ 6 h 6"/>
                <a:gd name="T4" fmla="*/ 4 w 4"/>
                <a:gd name="T5" fmla="*/ 4 h 6"/>
                <a:gd name="T6" fmla="*/ 0 w 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cubicBezTo>
                    <a:pt x="0" y="1"/>
                    <a:pt x="1" y="6"/>
                    <a:pt x="4" y="6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2"/>
                    <a:pt x="2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" name="Freeform 28"/>
            <p:cNvSpPr/>
            <p:nvPr/>
          </p:nvSpPr>
          <p:spPr bwMode="auto">
            <a:xfrm>
              <a:off x="10966450" y="4495800"/>
              <a:ext cx="36513" cy="19050"/>
            </a:xfrm>
            <a:custGeom>
              <a:avLst/>
              <a:gdLst>
                <a:gd name="T0" fmla="*/ 0 w 10"/>
                <a:gd name="T1" fmla="*/ 0 h 5"/>
                <a:gd name="T2" fmla="*/ 8 w 10"/>
                <a:gd name="T3" fmla="*/ 5 h 5"/>
                <a:gd name="T4" fmla="*/ 10 w 10"/>
                <a:gd name="T5" fmla="*/ 4 h 5"/>
                <a:gd name="T6" fmla="*/ 0 w 1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5">
                  <a:moveTo>
                    <a:pt x="0" y="0"/>
                  </a:moveTo>
                  <a:cubicBezTo>
                    <a:pt x="0" y="4"/>
                    <a:pt x="5" y="5"/>
                    <a:pt x="8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1"/>
                    <a:pt x="5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" name="Freeform 29"/>
            <p:cNvSpPr/>
            <p:nvPr/>
          </p:nvSpPr>
          <p:spPr bwMode="auto">
            <a:xfrm>
              <a:off x="10972800" y="4454525"/>
              <a:ext cx="30163" cy="33338"/>
            </a:xfrm>
            <a:custGeom>
              <a:avLst/>
              <a:gdLst>
                <a:gd name="T0" fmla="*/ 0 w 8"/>
                <a:gd name="T1" fmla="*/ 0 h 9"/>
                <a:gd name="T2" fmla="*/ 8 w 8"/>
                <a:gd name="T3" fmla="*/ 9 h 9"/>
                <a:gd name="T4" fmla="*/ 0 w 8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cubicBezTo>
                    <a:pt x="0" y="2"/>
                    <a:pt x="5" y="9"/>
                    <a:pt x="8" y="9"/>
                  </a:cubicBezTo>
                  <a:cubicBezTo>
                    <a:pt x="7" y="5"/>
                    <a:pt x="4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8" name="Freeform 30"/>
            <p:cNvSpPr/>
            <p:nvPr/>
          </p:nvSpPr>
          <p:spPr bwMode="auto">
            <a:xfrm>
              <a:off x="10906125" y="4427538"/>
              <a:ext cx="41275" cy="26988"/>
            </a:xfrm>
            <a:custGeom>
              <a:avLst/>
              <a:gdLst>
                <a:gd name="T0" fmla="*/ 1 w 11"/>
                <a:gd name="T1" fmla="*/ 0 h 7"/>
                <a:gd name="T2" fmla="*/ 1 w 11"/>
                <a:gd name="T3" fmla="*/ 1 h 7"/>
                <a:gd name="T4" fmla="*/ 0 w 11"/>
                <a:gd name="T5" fmla="*/ 1 h 7"/>
                <a:gd name="T6" fmla="*/ 9 w 11"/>
                <a:gd name="T7" fmla="*/ 7 h 7"/>
                <a:gd name="T8" fmla="*/ 11 w 11"/>
                <a:gd name="T9" fmla="*/ 6 h 7"/>
                <a:gd name="T10" fmla="*/ 1 w 11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4"/>
                    <a:pt x="7" y="7"/>
                    <a:pt x="9" y="7"/>
                  </a:cubicBezTo>
                  <a:cubicBezTo>
                    <a:pt x="10" y="7"/>
                    <a:pt x="11" y="6"/>
                    <a:pt x="11" y="6"/>
                  </a:cubicBezTo>
                  <a:cubicBezTo>
                    <a:pt x="10" y="3"/>
                    <a:pt x="4" y="2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9" name="Freeform 31"/>
            <p:cNvSpPr>
              <a:spLocks noEditPoints="1"/>
            </p:cNvSpPr>
            <p:nvPr/>
          </p:nvSpPr>
          <p:spPr bwMode="auto">
            <a:xfrm>
              <a:off x="10860088" y="4402138"/>
              <a:ext cx="23813" cy="14288"/>
            </a:xfrm>
            <a:custGeom>
              <a:avLst/>
              <a:gdLst>
                <a:gd name="T0" fmla="*/ 1 w 6"/>
                <a:gd name="T1" fmla="*/ 1 h 4"/>
                <a:gd name="T2" fmla="*/ 0 w 6"/>
                <a:gd name="T3" fmla="*/ 1 h 4"/>
                <a:gd name="T4" fmla="*/ 4 w 6"/>
                <a:gd name="T5" fmla="*/ 4 h 4"/>
                <a:gd name="T6" fmla="*/ 6 w 6"/>
                <a:gd name="T7" fmla="*/ 4 h 4"/>
                <a:gd name="T8" fmla="*/ 1 w 6"/>
                <a:gd name="T9" fmla="*/ 1 h 4"/>
                <a:gd name="T10" fmla="*/ 0 w 6"/>
                <a:gd name="T11" fmla="*/ 0 h 4"/>
                <a:gd name="T12" fmla="*/ 1 w 6"/>
                <a:gd name="T13" fmla="*/ 1 h 4"/>
                <a:gd name="T14" fmla="*/ 1 w 6"/>
                <a:gd name="T15" fmla="*/ 1 h 4"/>
                <a:gd name="T16" fmla="*/ 0 w 6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2"/>
                    <a:pt x="3" y="2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0" name="Freeform 32"/>
            <p:cNvSpPr/>
            <p:nvPr/>
          </p:nvSpPr>
          <p:spPr bwMode="auto">
            <a:xfrm>
              <a:off x="10493375" y="5518150"/>
              <a:ext cx="115888" cy="112713"/>
            </a:xfrm>
            <a:custGeom>
              <a:avLst/>
              <a:gdLst>
                <a:gd name="T0" fmla="*/ 28 w 31"/>
                <a:gd name="T1" fmla="*/ 0 h 30"/>
                <a:gd name="T2" fmla="*/ 15 w 31"/>
                <a:gd name="T3" fmla="*/ 3 h 30"/>
                <a:gd name="T4" fmla="*/ 4 w 31"/>
                <a:gd name="T5" fmla="*/ 1 h 30"/>
                <a:gd name="T6" fmla="*/ 0 w 31"/>
                <a:gd name="T7" fmla="*/ 3 h 30"/>
                <a:gd name="T8" fmla="*/ 18 w 31"/>
                <a:gd name="T9" fmla="*/ 30 h 30"/>
                <a:gd name="T10" fmla="*/ 31 w 31"/>
                <a:gd name="T11" fmla="*/ 9 h 30"/>
                <a:gd name="T12" fmla="*/ 28 w 3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28" y="0"/>
                  </a:moveTo>
                  <a:cubicBezTo>
                    <a:pt x="24" y="1"/>
                    <a:pt x="19" y="3"/>
                    <a:pt x="15" y="3"/>
                  </a:cubicBezTo>
                  <a:cubicBezTo>
                    <a:pt x="15" y="3"/>
                    <a:pt x="8" y="1"/>
                    <a:pt x="4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9"/>
                    <a:pt x="9" y="30"/>
                    <a:pt x="18" y="30"/>
                  </a:cubicBezTo>
                  <a:cubicBezTo>
                    <a:pt x="23" y="30"/>
                    <a:pt x="31" y="15"/>
                    <a:pt x="31" y="9"/>
                  </a:cubicBezTo>
                  <a:cubicBezTo>
                    <a:pt x="31" y="5"/>
                    <a:pt x="29" y="4"/>
                    <a:pt x="2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1" name="Freeform 33"/>
            <p:cNvSpPr/>
            <p:nvPr/>
          </p:nvSpPr>
          <p:spPr bwMode="auto">
            <a:xfrm>
              <a:off x="10594975" y="5491163"/>
              <a:ext cx="11113" cy="19050"/>
            </a:xfrm>
            <a:custGeom>
              <a:avLst/>
              <a:gdLst>
                <a:gd name="T0" fmla="*/ 3 w 3"/>
                <a:gd name="T1" fmla="*/ 0 h 5"/>
                <a:gd name="T2" fmla="*/ 2 w 3"/>
                <a:gd name="T3" fmla="*/ 0 h 5"/>
                <a:gd name="T4" fmla="*/ 0 w 3"/>
                <a:gd name="T5" fmla="*/ 0 h 5"/>
                <a:gd name="T6" fmla="*/ 3 w 3"/>
                <a:gd name="T7" fmla="*/ 5 h 5"/>
                <a:gd name="T8" fmla="*/ 3 w 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2"/>
                    <a:pt x="0" y="4"/>
                    <a:pt x="3" y="5"/>
                  </a:cubicBezTo>
                  <a:cubicBezTo>
                    <a:pt x="3" y="3"/>
                    <a:pt x="3" y="3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2" name="Freeform 34"/>
            <p:cNvSpPr/>
            <p:nvPr/>
          </p:nvSpPr>
          <p:spPr bwMode="auto">
            <a:xfrm>
              <a:off x="10245725" y="5345113"/>
              <a:ext cx="36513" cy="11113"/>
            </a:xfrm>
            <a:custGeom>
              <a:avLst/>
              <a:gdLst>
                <a:gd name="T0" fmla="*/ 6 w 10"/>
                <a:gd name="T1" fmla="*/ 0 h 3"/>
                <a:gd name="T2" fmla="*/ 0 w 10"/>
                <a:gd name="T3" fmla="*/ 2 h 3"/>
                <a:gd name="T4" fmla="*/ 5 w 10"/>
                <a:gd name="T5" fmla="*/ 3 h 3"/>
                <a:gd name="T6" fmla="*/ 10 w 10"/>
                <a:gd name="T7" fmla="*/ 2 h 3"/>
                <a:gd name="T8" fmla="*/ 6 w 10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6" y="0"/>
                  </a:moveTo>
                  <a:cubicBezTo>
                    <a:pt x="4" y="0"/>
                    <a:pt x="3" y="1"/>
                    <a:pt x="0" y="2"/>
                  </a:cubicBezTo>
                  <a:cubicBezTo>
                    <a:pt x="1" y="3"/>
                    <a:pt x="3" y="3"/>
                    <a:pt x="5" y="3"/>
                  </a:cubicBezTo>
                  <a:cubicBezTo>
                    <a:pt x="7" y="3"/>
                    <a:pt x="9" y="3"/>
                    <a:pt x="10" y="2"/>
                  </a:cubicBezTo>
                  <a:cubicBezTo>
                    <a:pt x="8" y="1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10045700" y="4552950"/>
              <a:ext cx="41275" cy="14288"/>
            </a:xfrm>
            <a:custGeom>
              <a:avLst/>
              <a:gdLst>
                <a:gd name="T0" fmla="*/ 9 w 11"/>
                <a:gd name="T1" fmla="*/ 0 h 4"/>
                <a:gd name="T2" fmla="*/ 0 w 11"/>
                <a:gd name="T3" fmla="*/ 1 h 4"/>
                <a:gd name="T4" fmla="*/ 9 w 11"/>
                <a:gd name="T5" fmla="*/ 4 h 4"/>
                <a:gd name="T6" fmla="*/ 11 w 11"/>
                <a:gd name="T7" fmla="*/ 4 h 4"/>
                <a:gd name="T8" fmla="*/ 11 w 11"/>
                <a:gd name="T9" fmla="*/ 0 h 4"/>
                <a:gd name="T10" fmla="*/ 9 w 11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4">
                  <a:moveTo>
                    <a:pt x="9" y="0"/>
                  </a:moveTo>
                  <a:cubicBezTo>
                    <a:pt x="6" y="0"/>
                    <a:pt x="4" y="0"/>
                    <a:pt x="0" y="1"/>
                  </a:cubicBezTo>
                  <a:cubicBezTo>
                    <a:pt x="1" y="3"/>
                    <a:pt x="5" y="4"/>
                    <a:pt x="9" y="4"/>
                  </a:cubicBezTo>
                  <a:cubicBezTo>
                    <a:pt x="9" y="4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4" name="Freeform 36"/>
            <p:cNvSpPr/>
            <p:nvPr/>
          </p:nvSpPr>
          <p:spPr bwMode="auto">
            <a:xfrm>
              <a:off x="9536113" y="4533900"/>
              <a:ext cx="1230313" cy="931863"/>
            </a:xfrm>
            <a:custGeom>
              <a:avLst/>
              <a:gdLst>
                <a:gd name="T0" fmla="*/ 232 w 328"/>
                <a:gd name="T1" fmla="*/ 10 h 248"/>
                <a:gd name="T2" fmla="*/ 220 w 328"/>
                <a:gd name="T3" fmla="*/ 59 h 248"/>
                <a:gd name="T4" fmla="*/ 190 w 328"/>
                <a:gd name="T5" fmla="*/ 44 h 248"/>
                <a:gd name="T6" fmla="*/ 182 w 328"/>
                <a:gd name="T7" fmla="*/ 36 h 248"/>
                <a:gd name="T8" fmla="*/ 192 w 328"/>
                <a:gd name="T9" fmla="*/ 16 h 248"/>
                <a:gd name="T10" fmla="*/ 178 w 328"/>
                <a:gd name="T11" fmla="*/ 13 h 248"/>
                <a:gd name="T12" fmla="*/ 157 w 328"/>
                <a:gd name="T13" fmla="*/ 12 h 248"/>
                <a:gd name="T14" fmla="*/ 136 w 328"/>
                <a:gd name="T15" fmla="*/ 20 h 248"/>
                <a:gd name="T16" fmla="*/ 131 w 328"/>
                <a:gd name="T17" fmla="*/ 37 h 248"/>
                <a:gd name="T18" fmla="*/ 120 w 328"/>
                <a:gd name="T19" fmla="*/ 38 h 248"/>
                <a:gd name="T20" fmla="*/ 97 w 328"/>
                <a:gd name="T21" fmla="*/ 33 h 248"/>
                <a:gd name="T22" fmla="*/ 85 w 328"/>
                <a:gd name="T23" fmla="*/ 46 h 248"/>
                <a:gd name="T24" fmla="*/ 77 w 328"/>
                <a:gd name="T25" fmla="*/ 50 h 248"/>
                <a:gd name="T26" fmla="*/ 74 w 328"/>
                <a:gd name="T27" fmla="*/ 62 h 248"/>
                <a:gd name="T28" fmla="*/ 21 w 328"/>
                <a:gd name="T29" fmla="*/ 86 h 248"/>
                <a:gd name="T30" fmla="*/ 6 w 328"/>
                <a:gd name="T31" fmla="*/ 94 h 248"/>
                <a:gd name="T32" fmla="*/ 2 w 328"/>
                <a:gd name="T33" fmla="*/ 114 h 248"/>
                <a:gd name="T34" fmla="*/ 6 w 328"/>
                <a:gd name="T35" fmla="*/ 132 h 248"/>
                <a:gd name="T36" fmla="*/ 2 w 328"/>
                <a:gd name="T37" fmla="*/ 132 h 248"/>
                <a:gd name="T38" fmla="*/ 15 w 328"/>
                <a:gd name="T39" fmla="*/ 170 h 248"/>
                <a:gd name="T40" fmla="*/ 14 w 328"/>
                <a:gd name="T41" fmla="*/ 201 h 248"/>
                <a:gd name="T42" fmla="*/ 60 w 328"/>
                <a:gd name="T43" fmla="*/ 201 h 248"/>
                <a:gd name="T44" fmla="*/ 68 w 328"/>
                <a:gd name="T45" fmla="*/ 201 h 248"/>
                <a:gd name="T46" fmla="*/ 120 w 328"/>
                <a:gd name="T47" fmla="*/ 185 h 248"/>
                <a:gd name="T48" fmla="*/ 169 w 328"/>
                <a:gd name="T49" fmla="*/ 187 h 248"/>
                <a:gd name="T50" fmla="*/ 182 w 328"/>
                <a:gd name="T51" fmla="*/ 209 h 248"/>
                <a:gd name="T52" fmla="*/ 192 w 328"/>
                <a:gd name="T53" fmla="*/ 210 h 248"/>
                <a:gd name="T54" fmla="*/ 202 w 328"/>
                <a:gd name="T55" fmla="*/ 206 h 248"/>
                <a:gd name="T56" fmla="*/ 205 w 328"/>
                <a:gd name="T57" fmla="*/ 209 h 248"/>
                <a:gd name="T58" fmla="*/ 206 w 328"/>
                <a:gd name="T59" fmla="*/ 215 h 248"/>
                <a:gd name="T60" fmla="*/ 212 w 328"/>
                <a:gd name="T61" fmla="*/ 215 h 248"/>
                <a:gd name="T62" fmla="*/ 246 w 328"/>
                <a:gd name="T63" fmla="*/ 245 h 248"/>
                <a:gd name="T64" fmla="*/ 271 w 328"/>
                <a:gd name="T65" fmla="*/ 248 h 248"/>
                <a:gd name="T66" fmla="*/ 300 w 328"/>
                <a:gd name="T67" fmla="*/ 227 h 248"/>
                <a:gd name="T68" fmla="*/ 321 w 328"/>
                <a:gd name="T69" fmla="*/ 182 h 248"/>
                <a:gd name="T70" fmla="*/ 323 w 328"/>
                <a:gd name="T71" fmla="*/ 168 h 248"/>
                <a:gd name="T72" fmla="*/ 320 w 328"/>
                <a:gd name="T73" fmla="*/ 121 h 248"/>
                <a:gd name="T74" fmla="*/ 304 w 328"/>
                <a:gd name="T75" fmla="*/ 98 h 248"/>
                <a:gd name="T76" fmla="*/ 290 w 328"/>
                <a:gd name="T77" fmla="*/ 82 h 248"/>
                <a:gd name="T78" fmla="*/ 263 w 328"/>
                <a:gd name="T79" fmla="*/ 49 h 248"/>
                <a:gd name="T80" fmla="*/ 249 w 328"/>
                <a:gd name="T81" fmla="*/ 30 h 248"/>
                <a:gd name="T82" fmla="*/ 240 w 328"/>
                <a:gd name="T83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8" h="248">
                  <a:moveTo>
                    <a:pt x="240" y="0"/>
                  </a:moveTo>
                  <a:cubicBezTo>
                    <a:pt x="235" y="3"/>
                    <a:pt x="236" y="7"/>
                    <a:pt x="232" y="10"/>
                  </a:cubicBezTo>
                  <a:cubicBezTo>
                    <a:pt x="232" y="36"/>
                    <a:pt x="232" y="36"/>
                    <a:pt x="232" y="36"/>
                  </a:cubicBezTo>
                  <a:cubicBezTo>
                    <a:pt x="231" y="42"/>
                    <a:pt x="229" y="59"/>
                    <a:pt x="220" y="59"/>
                  </a:cubicBezTo>
                  <a:cubicBezTo>
                    <a:pt x="215" y="59"/>
                    <a:pt x="213" y="53"/>
                    <a:pt x="209" y="51"/>
                  </a:cubicBezTo>
                  <a:cubicBezTo>
                    <a:pt x="202" y="48"/>
                    <a:pt x="198" y="47"/>
                    <a:pt x="190" y="44"/>
                  </a:cubicBezTo>
                  <a:cubicBezTo>
                    <a:pt x="189" y="44"/>
                    <a:pt x="189" y="40"/>
                    <a:pt x="187" y="39"/>
                  </a:cubicBezTo>
                  <a:cubicBezTo>
                    <a:pt x="186" y="37"/>
                    <a:pt x="182" y="38"/>
                    <a:pt x="182" y="36"/>
                  </a:cubicBezTo>
                  <a:cubicBezTo>
                    <a:pt x="185" y="21"/>
                    <a:pt x="185" y="21"/>
                    <a:pt x="185" y="21"/>
                  </a:cubicBezTo>
                  <a:cubicBezTo>
                    <a:pt x="187" y="20"/>
                    <a:pt x="192" y="19"/>
                    <a:pt x="192" y="16"/>
                  </a:cubicBezTo>
                  <a:cubicBezTo>
                    <a:pt x="192" y="14"/>
                    <a:pt x="188" y="11"/>
                    <a:pt x="186" y="11"/>
                  </a:cubicBezTo>
                  <a:cubicBezTo>
                    <a:pt x="183" y="11"/>
                    <a:pt x="182" y="13"/>
                    <a:pt x="178" y="13"/>
                  </a:cubicBezTo>
                  <a:cubicBezTo>
                    <a:pt x="168" y="13"/>
                    <a:pt x="162" y="9"/>
                    <a:pt x="152" y="5"/>
                  </a:cubicBezTo>
                  <a:cubicBezTo>
                    <a:pt x="153" y="8"/>
                    <a:pt x="156" y="9"/>
                    <a:pt x="157" y="12"/>
                  </a:cubicBezTo>
                  <a:cubicBezTo>
                    <a:pt x="157" y="12"/>
                    <a:pt x="154" y="14"/>
                    <a:pt x="152" y="14"/>
                  </a:cubicBezTo>
                  <a:cubicBezTo>
                    <a:pt x="147" y="14"/>
                    <a:pt x="136" y="16"/>
                    <a:pt x="136" y="20"/>
                  </a:cubicBezTo>
                  <a:cubicBezTo>
                    <a:pt x="136" y="24"/>
                    <a:pt x="132" y="26"/>
                    <a:pt x="132" y="30"/>
                  </a:cubicBezTo>
                  <a:cubicBezTo>
                    <a:pt x="132" y="33"/>
                    <a:pt x="133" y="35"/>
                    <a:pt x="131" y="37"/>
                  </a:cubicBezTo>
                  <a:cubicBezTo>
                    <a:pt x="130" y="37"/>
                    <a:pt x="128" y="35"/>
                    <a:pt x="127" y="35"/>
                  </a:cubicBezTo>
                  <a:cubicBezTo>
                    <a:pt x="124" y="35"/>
                    <a:pt x="122" y="36"/>
                    <a:pt x="120" y="38"/>
                  </a:cubicBezTo>
                  <a:cubicBezTo>
                    <a:pt x="120" y="33"/>
                    <a:pt x="117" y="27"/>
                    <a:pt x="112" y="27"/>
                  </a:cubicBezTo>
                  <a:cubicBezTo>
                    <a:pt x="106" y="27"/>
                    <a:pt x="105" y="33"/>
                    <a:pt x="97" y="33"/>
                  </a:cubicBezTo>
                  <a:cubicBezTo>
                    <a:pt x="96" y="39"/>
                    <a:pt x="91" y="41"/>
                    <a:pt x="91" y="48"/>
                  </a:cubicBezTo>
                  <a:cubicBezTo>
                    <a:pt x="88" y="48"/>
                    <a:pt x="87" y="47"/>
                    <a:pt x="85" y="46"/>
                  </a:cubicBezTo>
                  <a:cubicBezTo>
                    <a:pt x="83" y="49"/>
                    <a:pt x="85" y="54"/>
                    <a:pt x="81" y="56"/>
                  </a:cubicBezTo>
                  <a:cubicBezTo>
                    <a:pt x="80" y="54"/>
                    <a:pt x="79" y="52"/>
                    <a:pt x="77" y="50"/>
                  </a:cubicBezTo>
                  <a:cubicBezTo>
                    <a:pt x="74" y="51"/>
                    <a:pt x="74" y="54"/>
                    <a:pt x="74" y="57"/>
                  </a:cubicBezTo>
                  <a:cubicBezTo>
                    <a:pt x="74" y="59"/>
                    <a:pt x="74" y="60"/>
                    <a:pt x="74" y="62"/>
                  </a:cubicBezTo>
                  <a:cubicBezTo>
                    <a:pt x="74" y="72"/>
                    <a:pt x="50" y="79"/>
                    <a:pt x="40" y="81"/>
                  </a:cubicBezTo>
                  <a:cubicBezTo>
                    <a:pt x="35" y="82"/>
                    <a:pt x="24" y="83"/>
                    <a:pt x="21" y="86"/>
                  </a:cubicBezTo>
                  <a:cubicBezTo>
                    <a:pt x="18" y="89"/>
                    <a:pt x="11" y="96"/>
                    <a:pt x="6" y="97"/>
                  </a:cubicBezTo>
                  <a:cubicBezTo>
                    <a:pt x="6" y="96"/>
                    <a:pt x="6" y="95"/>
                    <a:pt x="6" y="94"/>
                  </a:cubicBezTo>
                  <a:cubicBezTo>
                    <a:pt x="4" y="95"/>
                    <a:pt x="2" y="95"/>
                    <a:pt x="2" y="97"/>
                  </a:cubicBezTo>
                  <a:cubicBezTo>
                    <a:pt x="2" y="105"/>
                    <a:pt x="2" y="105"/>
                    <a:pt x="2" y="114"/>
                  </a:cubicBezTo>
                  <a:cubicBezTo>
                    <a:pt x="2" y="121"/>
                    <a:pt x="6" y="124"/>
                    <a:pt x="6" y="129"/>
                  </a:cubicBezTo>
                  <a:cubicBezTo>
                    <a:pt x="6" y="130"/>
                    <a:pt x="7" y="131"/>
                    <a:pt x="6" y="132"/>
                  </a:cubicBezTo>
                  <a:cubicBezTo>
                    <a:pt x="5" y="132"/>
                    <a:pt x="4" y="130"/>
                    <a:pt x="3" y="129"/>
                  </a:cubicBezTo>
                  <a:cubicBezTo>
                    <a:pt x="2" y="130"/>
                    <a:pt x="2" y="131"/>
                    <a:pt x="2" y="132"/>
                  </a:cubicBezTo>
                  <a:cubicBezTo>
                    <a:pt x="0" y="137"/>
                    <a:pt x="6" y="138"/>
                    <a:pt x="7" y="142"/>
                  </a:cubicBezTo>
                  <a:cubicBezTo>
                    <a:pt x="11" y="153"/>
                    <a:pt x="12" y="157"/>
                    <a:pt x="15" y="170"/>
                  </a:cubicBezTo>
                  <a:cubicBezTo>
                    <a:pt x="17" y="175"/>
                    <a:pt x="21" y="180"/>
                    <a:pt x="21" y="188"/>
                  </a:cubicBezTo>
                  <a:cubicBezTo>
                    <a:pt x="21" y="194"/>
                    <a:pt x="14" y="196"/>
                    <a:pt x="14" y="201"/>
                  </a:cubicBezTo>
                  <a:cubicBezTo>
                    <a:pt x="14" y="205"/>
                    <a:pt x="28" y="211"/>
                    <a:pt x="33" y="211"/>
                  </a:cubicBezTo>
                  <a:cubicBezTo>
                    <a:pt x="46" y="211"/>
                    <a:pt x="50" y="201"/>
                    <a:pt x="60" y="201"/>
                  </a:cubicBezTo>
                  <a:cubicBezTo>
                    <a:pt x="62" y="201"/>
                    <a:pt x="63" y="200"/>
                    <a:pt x="64" y="200"/>
                  </a:cubicBezTo>
                  <a:cubicBezTo>
                    <a:pt x="65" y="200"/>
                    <a:pt x="66" y="200"/>
                    <a:pt x="68" y="201"/>
                  </a:cubicBezTo>
                  <a:cubicBezTo>
                    <a:pt x="74" y="201"/>
                    <a:pt x="79" y="200"/>
                    <a:pt x="85" y="199"/>
                  </a:cubicBezTo>
                  <a:cubicBezTo>
                    <a:pt x="87" y="185"/>
                    <a:pt x="105" y="190"/>
                    <a:pt x="120" y="185"/>
                  </a:cubicBezTo>
                  <a:cubicBezTo>
                    <a:pt x="126" y="183"/>
                    <a:pt x="128" y="178"/>
                    <a:pt x="138" y="178"/>
                  </a:cubicBezTo>
                  <a:cubicBezTo>
                    <a:pt x="147" y="178"/>
                    <a:pt x="164" y="181"/>
                    <a:pt x="169" y="187"/>
                  </a:cubicBezTo>
                  <a:cubicBezTo>
                    <a:pt x="171" y="190"/>
                    <a:pt x="177" y="204"/>
                    <a:pt x="179" y="204"/>
                  </a:cubicBezTo>
                  <a:cubicBezTo>
                    <a:pt x="179" y="204"/>
                    <a:pt x="178" y="209"/>
                    <a:pt x="182" y="209"/>
                  </a:cubicBezTo>
                  <a:cubicBezTo>
                    <a:pt x="188" y="209"/>
                    <a:pt x="195" y="194"/>
                    <a:pt x="200" y="189"/>
                  </a:cubicBezTo>
                  <a:cubicBezTo>
                    <a:pt x="200" y="194"/>
                    <a:pt x="199" y="208"/>
                    <a:pt x="192" y="210"/>
                  </a:cubicBezTo>
                  <a:cubicBezTo>
                    <a:pt x="192" y="211"/>
                    <a:pt x="193" y="213"/>
                    <a:pt x="194" y="213"/>
                  </a:cubicBezTo>
                  <a:cubicBezTo>
                    <a:pt x="199" y="213"/>
                    <a:pt x="199" y="207"/>
                    <a:pt x="202" y="206"/>
                  </a:cubicBezTo>
                  <a:cubicBezTo>
                    <a:pt x="202" y="205"/>
                    <a:pt x="202" y="204"/>
                    <a:pt x="202" y="204"/>
                  </a:cubicBezTo>
                  <a:cubicBezTo>
                    <a:pt x="203" y="205"/>
                    <a:pt x="205" y="206"/>
                    <a:pt x="205" y="209"/>
                  </a:cubicBezTo>
                  <a:cubicBezTo>
                    <a:pt x="205" y="212"/>
                    <a:pt x="204" y="214"/>
                    <a:pt x="203" y="215"/>
                  </a:cubicBezTo>
                  <a:cubicBezTo>
                    <a:pt x="206" y="215"/>
                    <a:pt x="206" y="215"/>
                    <a:pt x="206" y="215"/>
                  </a:cubicBezTo>
                  <a:cubicBezTo>
                    <a:pt x="209" y="215"/>
                    <a:pt x="210" y="215"/>
                    <a:pt x="212" y="213"/>
                  </a:cubicBezTo>
                  <a:cubicBezTo>
                    <a:pt x="212" y="215"/>
                    <a:pt x="212" y="215"/>
                    <a:pt x="212" y="215"/>
                  </a:cubicBezTo>
                  <a:cubicBezTo>
                    <a:pt x="213" y="219"/>
                    <a:pt x="216" y="222"/>
                    <a:pt x="216" y="226"/>
                  </a:cubicBezTo>
                  <a:cubicBezTo>
                    <a:pt x="216" y="238"/>
                    <a:pt x="234" y="245"/>
                    <a:pt x="246" y="245"/>
                  </a:cubicBezTo>
                  <a:cubicBezTo>
                    <a:pt x="253" y="245"/>
                    <a:pt x="250" y="240"/>
                    <a:pt x="257" y="239"/>
                  </a:cubicBezTo>
                  <a:cubicBezTo>
                    <a:pt x="257" y="241"/>
                    <a:pt x="269" y="247"/>
                    <a:pt x="271" y="248"/>
                  </a:cubicBezTo>
                  <a:cubicBezTo>
                    <a:pt x="273" y="234"/>
                    <a:pt x="297" y="240"/>
                    <a:pt x="300" y="227"/>
                  </a:cubicBezTo>
                  <a:cubicBezTo>
                    <a:pt x="300" y="227"/>
                    <a:pt x="300" y="227"/>
                    <a:pt x="300" y="227"/>
                  </a:cubicBezTo>
                  <a:cubicBezTo>
                    <a:pt x="300" y="217"/>
                    <a:pt x="306" y="209"/>
                    <a:pt x="308" y="202"/>
                  </a:cubicBezTo>
                  <a:cubicBezTo>
                    <a:pt x="311" y="193"/>
                    <a:pt x="316" y="190"/>
                    <a:pt x="321" y="182"/>
                  </a:cubicBezTo>
                  <a:cubicBezTo>
                    <a:pt x="323" y="180"/>
                    <a:pt x="322" y="178"/>
                    <a:pt x="323" y="176"/>
                  </a:cubicBezTo>
                  <a:cubicBezTo>
                    <a:pt x="323" y="168"/>
                    <a:pt x="323" y="168"/>
                    <a:pt x="323" y="168"/>
                  </a:cubicBezTo>
                  <a:cubicBezTo>
                    <a:pt x="326" y="166"/>
                    <a:pt x="328" y="157"/>
                    <a:pt x="328" y="151"/>
                  </a:cubicBezTo>
                  <a:cubicBezTo>
                    <a:pt x="328" y="142"/>
                    <a:pt x="325" y="127"/>
                    <a:pt x="320" y="121"/>
                  </a:cubicBezTo>
                  <a:cubicBezTo>
                    <a:pt x="320" y="120"/>
                    <a:pt x="320" y="120"/>
                    <a:pt x="320" y="120"/>
                  </a:cubicBezTo>
                  <a:cubicBezTo>
                    <a:pt x="315" y="114"/>
                    <a:pt x="304" y="110"/>
                    <a:pt x="304" y="98"/>
                  </a:cubicBezTo>
                  <a:cubicBezTo>
                    <a:pt x="301" y="98"/>
                    <a:pt x="296" y="98"/>
                    <a:pt x="295" y="95"/>
                  </a:cubicBezTo>
                  <a:cubicBezTo>
                    <a:pt x="294" y="91"/>
                    <a:pt x="293" y="85"/>
                    <a:pt x="290" y="82"/>
                  </a:cubicBezTo>
                  <a:cubicBezTo>
                    <a:pt x="285" y="77"/>
                    <a:pt x="273" y="74"/>
                    <a:pt x="270" y="68"/>
                  </a:cubicBezTo>
                  <a:cubicBezTo>
                    <a:pt x="268" y="60"/>
                    <a:pt x="266" y="57"/>
                    <a:pt x="263" y="49"/>
                  </a:cubicBezTo>
                  <a:cubicBezTo>
                    <a:pt x="262" y="44"/>
                    <a:pt x="262" y="35"/>
                    <a:pt x="258" y="33"/>
                  </a:cubicBezTo>
                  <a:cubicBezTo>
                    <a:pt x="257" y="33"/>
                    <a:pt x="252" y="31"/>
                    <a:pt x="249" y="30"/>
                  </a:cubicBezTo>
                  <a:cubicBezTo>
                    <a:pt x="246" y="28"/>
                    <a:pt x="247" y="23"/>
                    <a:pt x="246" y="19"/>
                  </a:cubicBezTo>
                  <a:cubicBezTo>
                    <a:pt x="244" y="13"/>
                    <a:pt x="241" y="8"/>
                    <a:pt x="24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5" name="Freeform 37"/>
            <p:cNvSpPr/>
            <p:nvPr/>
          </p:nvSpPr>
          <p:spPr bwMode="auto">
            <a:xfrm>
              <a:off x="11156950" y="5518150"/>
              <a:ext cx="233363" cy="228600"/>
            </a:xfrm>
            <a:custGeom>
              <a:avLst/>
              <a:gdLst>
                <a:gd name="T0" fmla="*/ 50 w 62"/>
                <a:gd name="T1" fmla="*/ 0 h 61"/>
                <a:gd name="T2" fmla="*/ 43 w 62"/>
                <a:gd name="T3" fmla="*/ 10 h 61"/>
                <a:gd name="T4" fmla="*/ 43 w 62"/>
                <a:gd name="T5" fmla="*/ 11 h 61"/>
                <a:gd name="T6" fmla="*/ 37 w 62"/>
                <a:gd name="T7" fmla="*/ 15 h 61"/>
                <a:gd name="T8" fmla="*/ 37 w 62"/>
                <a:gd name="T9" fmla="*/ 17 h 61"/>
                <a:gd name="T10" fmla="*/ 32 w 62"/>
                <a:gd name="T11" fmla="*/ 24 h 61"/>
                <a:gd name="T12" fmla="*/ 16 w 62"/>
                <a:gd name="T13" fmla="*/ 34 h 61"/>
                <a:gd name="T14" fmla="*/ 11 w 62"/>
                <a:gd name="T15" fmla="*/ 37 h 61"/>
                <a:gd name="T16" fmla="*/ 0 w 62"/>
                <a:gd name="T17" fmla="*/ 53 h 61"/>
                <a:gd name="T18" fmla="*/ 1 w 62"/>
                <a:gd name="T19" fmla="*/ 54 h 61"/>
                <a:gd name="T20" fmla="*/ 14 w 62"/>
                <a:gd name="T21" fmla="*/ 60 h 61"/>
                <a:gd name="T22" fmla="*/ 20 w 62"/>
                <a:gd name="T23" fmla="*/ 61 h 61"/>
                <a:gd name="T24" fmla="*/ 31 w 62"/>
                <a:gd name="T25" fmla="*/ 54 h 61"/>
                <a:gd name="T26" fmla="*/ 40 w 62"/>
                <a:gd name="T27" fmla="*/ 35 h 61"/>
                <a:gd name="T28" fmla="*/ 51 w 62"/>
                <a:gd name="T29" fmla="*/ 33 h 61"/>
                <a:gd name="T30" fmla="*/ 51 w 62"/>
                <a:gd name="T31" fmla="*/ 24 h 61"/>
                <a:gd name="T32" fmla="*/ 62 w 62"/>
                <a:gd name="T33" fmla="*/ 10 h 61"/>
                <a:gd name="T34" fmla="*/ 60 w 62"/>
                <a:gd name="T35" fmla="*/ 6 h 61"/>
                <a:gd name="T36" fmla="*/ 58 w 62"/>
                <a:gd name="T37" fmla="*/ 5 h 61"/>
                <a:gd name="T38" fmla="*/ 53 w 62"/>
                <a:gd name="T39" fmla="*/ 7 h 61"/>
                <a:gd name="T40" fmla="*/ 52 w 62"/>
                <a:gd name="T41" fmla="*/ 3 h 61"/>
                <a:gd name="T42" fmla="*/ 50 w 62"/>
                <a:gd name="T4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" h="61">
                  <a:moveTo>
                    <a:pt x="50" y="0"/>
                  </a:moveTo>
                  <a:cubicBezTo>
                    <a:pt x="47" y="1"/>
                    <a:pt x="43" y="5"/>
                    <a:pt x="43" y="10"/>
                  </a:cubicBezTo>
                  <a:cubicBezTo>
                    <a:pt x="43" y="10"/>
                    <a:pt x="43" y="11"/>
                    <a:pt x="43" y="11"/>
                  </a:cubicBezTo>
                  <a:cubicBezTo>
                    <a:pt x="40" y="12"/>
                    <a:pt x="39" y="12"/>
                    <a:pt x="37" y="15"/>
                  </a:cubicBezTo>
                  <a:cubicBezTo>
                    <a:pt x="37" y="15"/>
                    <a:pt x="37" y="17"/>
                    <a:pt x="37" y="17"/>
                  </a:cubicBezTo>
                  <a:cubicBezTo>
                    <a:pt x="37" y="17"/>
                    <a:pt x="33" y="24"/>
                    <a:pt x="32" y="24"/>
                  </a:cubicBezTo>
                  <a:cubicBezTo>
                    <a:pt x="27" y="27"/>
                    <a:pt x="23" y="34"/>
                    <a:pt x="16" y="34"/>
                  </a:cubicBezTo>
                  <a:cubicBezTo>
                    <a:pt x="14" y="34"/>
                    <a:pt x="12" y="35"/>
                    <a:pt x="11" y="37"/>
                  </a:cubicBezTo>
                  <a:cubicBezTo>
                    <a:pt x="8" y="42"/>
                    <a:pt x="0" y="46"/>
                    <a:pt x="0" y="53"/>
                  </a:cubicBezTo>
                  <a:cubicBezTo>
                    <a:pt x="0" y="54"/>
                    <a:pt x="1" y="54"/>
                    <a:pt x="1" y="54"/>
                  </a:cubicBezTo>
                  <a:cubicBezTo>
                    <a:pt x="1" y="56"/>
                    <a:pt x="12" y="60"/>
                    <a:pt x="14" y="60"/>
                  </a:cubicBezTo>
                  <a:cubicBezTo>
                    <a:pt x="16" y="60"/>
                    <a:pt x="19" y="61"/>
                    <a:pt x="20" y="61"/>
                  </a:cubicBezTo>
                  <a:cubicBezTo>
                    <a:pt x="24" y="61"/>
                    <a:pt x="29" y="57"/>
                    <a:pt x="31" y="54"/>
                  </a:cubicBezTo>
                  <a:cubicBezTo>
                    <a:pt x="31" y="54"/>
                    <a:pt x="39" y="38"/>
                    <a:pt x="40" y="35"/>
                  </a:cubicBezTo>
                  <a:cubicBezTo>
                    <a:pt x="42" y="35"/>
                    <a:pt x="49" y="33"/>
                    <a:pt x="51" y="33"/>
                  </a:cubicBezTo>
                  <a:cubicBezTo>
                    <a:pt x="51" y="30"/>
                    <a:pt x="50" y="29"/>
                    <a:pt x="51" y="24"/>
                  </a:cubicBezTo>
                  <a:cubicBezTo>
                    <a:pt x="55" y="24"/>
                    <a:pt x="61" y="14"/>
                    <a:pt x="62" y="10"/>
                  </a:cubicBezTo>
                  <a:cubicBezTo>
                    <a:pt x="60" y="9"/>
                    <a:pt x="60" y="8"/>
                    <a:pt x="60" y="6"/>
                  </a:cubicBezTo>
                  <a:cubicBezTo>
                    <a:pt x="59" y="6"/>
                    <a:pt x="58" y="5"/>
                    <a:pt x="58" y="5"/>
                  </a:cubicBezTo>
                  <a:cubicBezTo>
                    <a:pt x="56" y="5"/>
                    <a:pt x="55" y="7"/>
                    <a:pt x="53" y="7"/>
                  </a:cubicBezTo>
                  <a:cubicBezTo>
                    <a:pt x="51" y="7"/>
                    <a:pt x="52" y="5"/>
                    <a:pt x="52" y="3"/>
                  </a:cubicBezTo>
                  <a:cubicBezTo>
                    <a:pt x="51" y="3"/>
                    <a:pt x="50" y="2"/>
                    <a:pt x="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6" name="Freeform 38"/>
            <p:cNvSpPr/>
            <p:nvPr/>
          </p:nvSpPr>
          <p:spPr bwMode="auto">
            <a:xfrm>
              <a:off x="11345863" y="5300663"/>
              <a:ext cx="176213" cy="250825"/>
            </a:xfrm>
            <a:custGeom>
              <a:avLst/>
              <a:gdLst>
                <a:gd name="T0" fmla="*/ 0 w 47"/>
                <a:gd name="T1" fmla="*/ 0 h 67"/>
                <a:gd name="T2" fmla="*/ 12 w 47"/>
                <a:gd name="T3" fmla="*/ 17 h 67"/>
                <a:gd name="T4" fmla="*/ 12 w 47"/>
                <a:gd name="T5" fmla="*/ 20 h 67"/>
                <a:gd name="T6" fmla="*/ 15 w 47"/>
                <a:gd name="T7" fmla="*/ 25 h 67"/>
                <a:gd name="T8" fmla="*/ 15 w 47"/>
                <a:gd name="T9" fmla="*/ 25 h 67"/>
                <a:gd name="T10" fmla="*/ 16 w 47"/>
                <a:gd name="T11" fmla="*/ 31 h 67"/>
                <a:gd name="T12" fmla="*/ 12 w 47"/>
                <a:gd name="T13" fmla="*/ 42 h 67"/>
                <a:gd name="T14" fmla="*/ 8 w 47"/>
                <a:gd name="T15" fmla="*/ 46 h 67"/>
                <a:gd name="T16" fmla="*/ 19 w 47"/>
                <a:gd name="T17" fmla="*/ 55 h 67"/>
                <a:gd name="T18" fmla="*/ 16 w 47"/>
                <a:gd name="T19" fmla="*/ 63 h 67"/>
                <a:gd name="T20" fmla="*/ 20 w 47"/>
                <a:gd name="T21" fmla="*/ 67 h 67"/>
                <a:gd name="T22" fmla="*/ 30 w 47"/>
                <a:gd name="T23" fmla="*/ 57 h 67"/>
                <a:gd name="T24" fmla="*/ 34 w 47"/>
                <a:gd name="T25" fmla="*/ 51 h 67"/>
                <a:gd name="T26" fmla="*/ 33 w 47"/>
                <a:gd name="T27" fmla="*/ 48 h 67"/>
                <a:gd name="T28" fmla="*/ 39 w 47"/>
                <a:gd name="T29" fmla="*/ 45 h 67"/>
                <a:gd name="T30" fmla="*/ 40 w 47"/>
                <a:gd name="T31" fmla="*/ 44 h 67"/>
                <a:gd name="T32" fmla="*/ 41 w 47"/>
                <a:gd name="T33" fmla="*/ 45 h 67"/>
                <a:gd name="T34" fmla="*/ 47 w 47"/>
                <a:gd name="T35" fmla="*/ 31 h 67"/>
                <a:gd name="T36" fmla="*/ 44 w 47"/>
                <a:gd name="T37" fmla="*/ 29 h 67"/>
                <a:gd name="T38" fmla="*/ 35 w 47"/>
                <a:gd name="T39" fmla="*/ 32 h 67"/>
                <a:gd name="T40" fmla="*/ 24 w 47"/>
                <a:gd name="T41" fmla="*/ 21 h 67"/>
                <a:gd name="T42" fmla="*/ 22 w 47"/>
                <a:gd name="T43" fmla="*/ 21 h 67"/>
                <a:gd name="T44" fmla="*/ 20 w 47"/>
                <a:gd name="T45" fmla="*/ 23 h 67"/>
                <a:gd name="T46" fmla="*/ 18 w 47"/>
                <a:gd name="T47" fmla="*/ 23 h 67"/>
                <a:gd name="T48" fmla="*/ 13 w 47"/>
                <a:gd name="T49" fmla="*/ 14 h 67"/>
                <a:gd name="T50" fmla="*/ 14 w 47"/>
                <a:gd name="T51" fmla="*/ 12 h 67"/>
                <a:gd name="T52" fmla="*/ 11 w 47"/>
                <a:gd name="T53" fmla="*/ 8 h 67"/>
                <a:gd name="T54" fmla="*/ 0 w 47"/>
                <a:gd name="T5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67">
                  <a:moveTo>
                    <a:pt x="0" y="0"/>
                  </a:moveTo>
                  <a:cubicBezTo>
                    <a:pt x="2" y="7"/>
                    <a:pt x="6" y="16"/>
                    <a:pt x="12" y="17"/>
                  </a:cubicBezTo>
                  <a:cubicBezTo>
                    <a:pt x="12" y="18"/>
                    <a:pt x="12" y="19"/>
                    <a:pt x="12" y="20"/>
                  </a:cubicBezTo>
                  <a:cubicBezTo>
                    <a:pt x="12" y="22"/>
                    <a:pt x="14" y="23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7"/>
                    <a:pt x="16" y="29"/>
                    <a:pt x="16" y="31"/>
                  </a:cubicBezTo>
                  <a:cubicBezTo>
                    <a:pt x="16" y="35"/>
                    <a:pt x="15" y="39"/>
                    <a:pt x="12" y="42"/>
                  </a:cubicBezTo>
                  <a:cubicBezTo>
                    <a:pt x="11" y="43"/>
                    <a:pt x="8" y="44"/>
                    <a:pt x="8" y="46"/>
                  </a:cubicBezTo>
                  <a:cubicBezTo>
                    <a:pt x="8" y="52"/>
                    <a:pt x="19" y="49"/>
                    <a:pt x="19" y="55"/>
                  </a:cubicBezTo>
                  <a:cubicBezTo>
                    <a:pt x="19" y="58"/>
                    <a:pt x="16" y="60"/>
                    <a:pt x="16" y="63"/>
                  </a:cubicBezTo>
                  <a:cubicBezTo>
                    <a:pt x="16" y="65"/>
                    <a:pt x="17" y="67"/>
                    <a:pt x="20" y="67"/>
                  </a:cubicBezTo>
                  <a:cubicBezTo>
                    <a:pt x="26" y="67"/>
                    <a:pt x="28" y="61"/>
                    <a:pt x="30" y="57"/>
                  </a:cubicBezTo>
                  <a:cubicBezTo>
                    <a:pt x="31" y="56"/>
                    <a:pt x="34" y="53"/>
                    <a:pt x="34" y="51"/>
                  </a:cubicBezTo>
                  <a:cubicBezTo>
                    <a:pt x="34" y="50"/>
                    <a:pt x="33" y="49"/>
                    <a:pt x="33" y="48"/>
                  </a:cubicBezTo>
                  <a:cubicBezTo>
                    <a:pt x="33" y="46"/>
                    <a:pt x="36" y="45"/>
                    <a:pt x="39" y="45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4" y="41"/>
                    <a:pt x="43" y="35"/>
                    <a:pt x="47" y="31"/>
                  </a:cubicBezTo>
                  <a:cubicBezTo>
                    <a:pt x="46" y="30"/>
                    <a:pt x="45" y="29"/>
                    <a:pt x="44" y="29"/>
                  </a:cubicBezTo>
                  <a:cubicBezTo>
                    <a:pt x="40" y="29"/>
                    <a:pt x="40" y="32"/>
                    <a:pt x="35" y="32"/>
                  </a:cubicBezTo>
                  <a:cubicBezTo>
                    <a:pt x="28" y="32"/>
                    <a:pt x="24" y="28"/>
                    <a:pt x="24" y="21"/>
                  </a:cubicBezTo>
                  <a:cubicBezTo>
                    <a:pt x="24" y="21"/>
                    <a:pt x="23" y="21"/>
                    <a:pt x="22" y="21"/>
                  </a:cubicBezTo>
                  <a:cubicBezTo>
                    <a:pt x="21" y="21"/>
                    <a:pt x="20" y="22"/>
                    <a:pt x="20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7" y="22"/>
                    <a:pt x="13" y="16"/>
                    <a:pt x="13" y="14"/>
                  </a:cubicBezTo>
                  <a:cubicBezTo>
                    <a:pt x="13" y="13"/>
                    <a:pt x="14" y="13"/>
                    <a:pt x="14" y="12"/>
                  </a:cubicBezTo>
                  <a:cubicBezTo>
                    <a:pt x="13" y="11"/>
                    <a:pt x="13" y="9"/>
                    <a:pt x="11" y="8"/>
                  </a:cubicBezTo>
                  <a:cubicBezTo>
                    <a:pt x="8" y="5"/>
                    <a:pt x="3" y="5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7" name="Freeform 39"/>
            <p:cNvSpPr/>
            <p:nvPr/>
          </p:nvSpPr>
          <p:spPr bwMode="auto">
            <a:xfrm>
              <a:off x="11476038" y="4737100"/>
              <a:ext cx="38100" cy="28575"/>
            </a:xfrm>
            <a:custGeom>
              <a:avLst/>
              <a:gdLst>
                <a:gd name="T0" fmla="*/ 7 w 10"/>
                <a:gd name="T1" fmla="*/ 0 h 8"/>
                <a:gd name="T2" fmla="*/ 0 w 10"/>
                <a:gd name="T3" fmla="*/ 6 h 8"/>
                <a:gd name="T4" fmla="*/ 6 w 10"/>
                <a:gd name="T5" fmla="*/ 8 h 8"/>
                <a:gd name="T6" fmla="*/ 8 w 10"/>
                <a:gd name="T7" fmla="*/ 8 h 8"/>
                <a:gd name="T8" fmla="*/ 10 w 10"/>
                <a:gd name="T9" fmla="*/ 6 h 8"/>
                <a:gd name="T10" fmla="*/ 10 w 10"/>
                <a:gd name="T11" fmla="*/ 3 h 8"/>
                <a:gd name="T12" fmla="*/ 7 w 1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7" y="0"/>
                  </a:moveTo>
                  <a:cubicBezTo>
                    <a:pt x="4" y="1"/>
                    <a:pt x="0" y="2"/>
                    <a:pt x="0" y="6"/>
                  </a:cubicBezTo>
                  <a:cubicBezTo>
                    <a:pt x="0" y="7"/>
                    <a:pt x="4" y="8"/>
                    <a:pt x="6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9" y="8"/>
                    <a:pt x="9" y="7"/>
                    <a:pt x="10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8" y="2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8" name="Freeform 40"/>
            <p:cNvSpPr/>
            <p:nvPr/>
          </p:nvSpPr>
          <p:spPr bwMode="auto">
            <a:xfrm>
              <a:off x="11522075" y="4706938"/>
              <a:ext cx="30163" cy="22225"/>
            </a:xfrm>
            <a:custGeom>
              <a:avLst/>
              <a:gdLst>
                <a:gd name="T0" fmla="*/ 8 w 8"/>
                <a:gd name="T1" fmla="*/ 0 h 6"/>
                <a:gd name="T2" fmla="*/ 0 w 8"/>
                <a:gd name="T3" fmla="*/ 4 h 6"/>
                <a:gd name="T4" fmla="*/ 1 w 8"/>
                <a:gd name="T5" fmla="*/ 6 h 6"/>
                <a:gd name="T6" fmla="*/ 8 w 8"/>
                <a:gd name="T7" fmla="*/ 3 h 6"/>
                <a:gd name="T8" fmla="*/ 8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8" y="0"/>
                  </a:moveTo>
                  <a:cubicBezTo>
                    <a:pt x="7" y="0"/>
                    <a:pt x="0" y="0"/>
                    <a:pt x="0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4" y="6"/>
                    <a:pt x="5" y="4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Freeform 41"/>
            <p:cNvSpPr/>
            <p:nvPr/>
          </p:nvSpPr>
          <p:spPr bwMode="auto">
            <a:xfrm>
              <a:off x="9809163" y="3902075"/>
              <a:ext cx="139700" cy="131763"/>
            </a:xfrm>
            <a:custGeom>
              <a:avLst/>
              <a:gdLst>
                <a:gd name="T0" fmla="*/ 26 w 37"/>
                <a:gd name="T1" fmla="*/ 0 h 35"/>
                <a:gd name="T2" fmla="*/ 26 w 37"/>
                <a:gd name="T3" fmla="*/ 6 h 35"/>
                <a:gd name="T4" fmla="*/ 20 w 37"/>
                <a:gd name="T5" fmla="*/ 10 h 35"/>
                <a:gd name="T6" fmla="*/ 18 w 37"/>
                <a:gd name="T7" fmla="*/ 13 h 35"/>
                <a:gd name="T8" fmla="*/ 16 w 37"/>
                <a:gd name="T9" fmla="*/ 13 h 35"/>
                <a:gd name="T10" fmla="*/ 11 w 37"/>
                <a:gd name="T11" fmla="*/ 9 h 35"/>
                <a:gd name="T12" fmla="*/ 11 w 37"/>
                <a:gd name="T13" fmla="*/ 9 h 35"/>
                <a:gd name="T14" fmla="*/ 7 w 37"/>
                <a:gd name="T15" fmla="*/ 12 h 35"/>
                <a:gd name="T16" fmla="*/ 3 w 37"/>
                <a:gd name="T17" fmla="*/ 15 h 35"/>
                <a:gd name="T18" fmla="*/ 3 w 37"/>
                <a:gd name="T19" fmla="*/ 15 h 35"/>
                <a:gd name="T20" fmla="*/ 1 w 37"/>
                <a:gd name="T21" fmla="*/ 21 h 35"/>
                <a:gd name="T22" fmla="*/ 2 w 37"/>
                <a:gd name="T23" fmla="*/ 23 h 35"/>
                <a:gd name="T24" fmla="*/ 2 w 37"/>
                <a:gd name="T25" fmla="*/ 29 h 35"/>
                <a:gd name="T26" fmla="*/ 2 w 37"/>
                <a:gd name="T27" fmla="*/ 29 h 35"/>
                <a:gd name="T28" fmla="*/ 7 w 37"/>
                <a:gd name="T29" fmla="*/ 19 h 35"/>
                <a:gd name="T30" fmla="*/ 9 w 37"/>
                <a:gd name="T31" fmla="*/ 21 h 35"/>
                <a:gd name="T32" fmla="*/ 10 w 37"/>
                <a:gd name="T33" fmla="*/ 20 h 35"/>
                <a:gd name="T34" fmla="*/ 13 w 37"/>
                <a:gd name="T35" fmla="*/ 21 h 35"/>
                <a:gd name="T36" fmla="*/ 13 w 37"/>
                <a:gd name="T37" fmla="*/ 19 h 35"/>
                <a:gd name="T38" fmla="*/ 17 w 37"/>
                <a:gd name="T39" fmla="*/ 19 h 35"/>
                <a:gd name="T40" fmla="*/ 18 w 37"/>
                <a:gd name="T41" fmla="*/ 21 h 35"/>
                <a:gd name="T42" fmla="*/ 16 w 37"/>
                <a:gd name="T43" fmla="*/ 24 h 35"/>
                <a:gd name="T44" fmla="*/ 23 w 37"/>
                <a:gd name="T45" fmla="*/ 33 h 35"/>
                <a:gd name="T46" fmla="*/ 24 w 37"/>
                <a:gd name="T47" fmla="*/ 33 h 35"/>
                <a:gd name="T48" fmla="*/ 25 w 37"/>
                <a:gd name="T49" fmla="*/ 33 h 35"/>
                <a:gd name="T50" fmla="*/ 27 w 37"/>
                <a:gd name="T51" fmla="*/ 35 h 35"/>
                <a:gd name="T52" fmla="*/ 27 w 37"/>
                <a:gd name="T53" fmla="*/ 35 h 35"/>
                <a:gd name="T54" fmla="*/ 30 w 37"/>
                <a:gd name="T55" fmla="*/ 31 h 35"/>
                <a:gd name="T56" fmla="*/ 27 w 37"/>
                <a:gd name="T57" fmla="*/ 26 h 35"/>
                <a:gd name="T58" fmla="*/ 29 w 37"/>
                <a:gd name="T59" fmla="*/ 23 h 35"/>
                <a:gd name="T60" fmla="*/ 30 w 37"/>
                <a:gd name="T61" fmla="*/ 25 h 35"/>
                <a:gd name="T62" fmla="*/ 30 w 37"/>
                <a:gd name="T63" fmla="*/ 24 h 35"/>
                <a:gd name="T64" fmla="*/ 33 w 37"/>
                <a:gd name="T65" fmla="*/ 30 h 35"/>
                <a:gd name="T66" fmla="*/ 37 w 37"/>
                <a:gd name="T67" fmla="*/ 22 h 35"/>
                <a:gd name="T68" fmla="*/ 31 w 37"/>
                <a:gd name="T69" fmla="*/ 3 h 35"/>
                <a:gd name="T70" fmla="*/ 26 w 37"/>
                <a:gd name="T7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" h="35">
                  <a:moveTo>
                    <a:pt x="26" y="0"/>
                  </a:moveTo>
                  <a:cubicBezTo>
                    <a:pt x="26" y="1"/>
                    <a:pt x="26" y="5"/>
                    <a:pt x="26" y="6"/>
                  </a:cubicBezTo>
                  <a:cubicBezTo>
                    <a:pt x="25" y="8"/>
                    <a:pt x="20" y="7"/>
                    <a:pt x="20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17" y="13"/>
                    <a:pt x="17" y="13"/>
                    <a:pt x="16" y="13"/>
                  </a:cubicBezTo>
                  <a:cubicBezTo>
                    <a:pt x="14" y="13"/>
                    <a:pt x="15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9"/>
                    <a:pt x="8" y="11"/>
                    <a:pt x="7" y="12"/>
                  </a:cubicBezTo>
                  <a:cubicBezTo>
                    <a:pt x="6" y="13"/>
                    <a:pt x="5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7"/>
                    <a:pt x="1" y="19"/>
                    <a:pt x="1" y="21"/>
                  </a:cubicBezTo>
                  <a:cubicBezTo>
                    <a:pt x="1" y="22"/>
                    <a:pt x="2" y="23"/>
                    <a:pt x="2" y="23"/>
                  </a:cubicBezTo>
                  <a:cubicBezTo>
                    <a:pt x="2" y="25"/>
                    <a:pt x="0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5" y="29"/>
                    <a:pt x="4" y="21"/>
                    <a:pt x="7" y="19"/>
                  </a:cubicBezTo>
                  <a:cubicBezTo>
                    <a:pt x="7" y="19"/>
                    <a:pt x="9" y="21"/>
                    <a:pt x="9" y="21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20"/>
                    <a:pt x="11" y="21"/>
                    <a:pt x="13" y="21"/>
                  </a:cubicBezTo>
                  <a:cubicBezTo>
                    <a:pt x="13" y="20"/>
                    <a:pt x="13" y="19"/>
                    <a:pt x="13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1"/>
                    <a:pt x="18" y="21"/>
                  </a:cubicBezTo>
                  <a:cubicBezTo>
                    <a:pt x="17" y="22"/>
                    <a:pt x="16" y="23"/>
                    <a:pt x="16" y="24"/>
                  </a:cubicBezTo>
                  <a:cubicBezTo>
                    <a:pt x="16" y="29"/>
                    <a:pt x="19" y="33"/>
                    <a:pt x="23" y="33"/>
                  </a:cubicBezTo>
                  <a:cubicBezTo>
                    <a:pt x="23" y="33"/>
                    <a:pt x="24" y="33"/>
                    <a:pt x="24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4"/>
                    <a:pt x="26" y="35"/>
                    <a:pt x="27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8" y="35"/>
                    <a:pt x="30" y="33"/>
                    <a:pt x="30" y="31"/>
                  </a:cubicBezTo>
                  <a:cubicBezTo>
                    <a:pt x="30" y="29"/>
                    <a:pt x="26" y="28"/>
                    <a:pt x="27" y="26"/>
                  </a:cubicBezTo>
                  <a:cubicBezTo>
                    <a:pt x="27" y="25"/>
                    <a:pt x="28" y="24"/>
                    <a:pt x="29" y="23"/>
                  </a:cubicBezTo>
                  <a:cubicBezTo>
                    <a:pt x="29" y="23"/>
                    <a:pt x="30" y="24"/>
                    <a:pt x="30" y="25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6"/>
                    <a:pt x="33" y="30"/>
                    <a:pt x="33" y="30"/>
                  </a:cubicBezTo>
                  <a:cubicBezTo>
                    <a:pt x="34" y="26"/>
                    <a:pt x="37" y="24"/>
                    <a:pt x="37" y="22"/>
                  </a:cubicBezTo>
                  <a:cubicBezTo>
                    <a:pt x="37" y="19"/>
                    <a:pt x="33" y="5"/>
                    <a:pt x="31" y="3"/>
                  </a:cubicBezTo>
                  <a:cubicBezTo>
                    <a:pt x="30" y="2"/>
                    <a:pt x="28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0" name="Freeform 42"/>
            <p:cNvSpPr/>
            <p:nvPr/>
          </p:nvSpPr>
          <p:spPr bwMode="auto">
            <a:xfrm>
              <a:off x="9682163" y="3868738"/>
              <a:ext cx="68263" cy="71438"/>
            </a:xfrm>
            <a:custGeom>
              <a:avLst/>
              <a:gdLst>
                <a:gd name="T0" fmla="*/ 16 w 18"/>
                <a:gd name="T1" fmla="*/ 0 h 19"/>
                <a:gd name="T2" fmla="*/ 14 w 18"/>
                <a:gd name="T3" fmla="*/ 4 h 19"/>
                <a:gd name="T4" fmla="*/ 0 w 18"/>
                <a:gd name="T5" fmla="*/ 19 h 19"/>
                <a:gd name="T6" fmla="*/ 2 w 18"/>
                <a:gd name="T7" fmla="*/ 19 h 19"/>
                <a:gd name="T8" fmla="*/ 11 w 18"/>
                <a:gd name="T9" fmla="*/ 9 h 19"/>
                <a:gd name="T10" fmla="*/ 11 w 18"/>
                <a:gd name="T11" fmla="*/ 9 h 19"/>
                <a:gd name="T12" fmla="*/ 15 w 18"/>
                <a:gd name="T13" fmla="*/ 6 h 19"/>
                <a:gd name="T14" fmla="*/ 15 w 18"/>
                <a:gd name="T15" fmla="*/ 6 h 19"/>
                <a:gd name="T16" fmla="*/ 18 w 18"/>
                <a:gd name="T17" fmla="*/ 4 h 19"/>
                <a:gd name="T18" fmla="*/ 16 w 18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9">
                  <a:moveTo>
                    <a:pt x="16" y="0"/>
                  </a:moveTo>
                  <a:cubicBezTo>
                    <a:pt x="15" y="1"/>
                    <a:pt x="15" y="2"/>
                    <a:pt x="14" y="4"/>
                  </a:cubicBezTo>
                  <a:cubicBezTo>
                    <a:pt x="11" y="9"/>
                    <a:pt x="3" y="12"/>
                    <a:pt x="0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5" y="17"/>
                    <a:pt x="10" y="14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9"/>
                    <a:pt x="15" y="8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5"/>
                    <a:pt x="18" y="4"/>
                  </a:cubicBezTo>
                  <a:cubicBezTo>
                    <a:pt x="17" y="3"/>
                    <a:pt x="16" y="3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1" name="Freeform 43"/>
            <p:cNvSpPr/>
            <p:nvPr/>
          </p:nvSpPr>
          <p:spPr bwMode="auto">
            <a:xfrm>
              <a:off x="9731375" y="3635375"/>
              <a:ext cx="130175" cy="187325"/>
            </a:xfrm>
            <a:custGeom>
              <a:avLst/>
              <a:gdLst>
                <a:gd name="T0" fmla="*/ 6 w 35"/>
                <a:gd name="T1" fmla="*/ 0 h 50"/>
                <a:gd name="T2" fmla="*/ 3 w 35"/>
                <a:gd name="T3" fmla="*/ 5 h 50"/>
                <a:gd name="T4" fmla="*/ 5 w 35"/>
                <a:gd name="T5" fmla="*/ 13 h 50"/>
                <a:gd name="T6" fmla="*/ 3 w 35"/>
                <a:gd name="T7" fmla="*/ 20 h 50"/>
                <a:gd name="T8" fmla="*/ 3 w 35"/>
                <a:gd name="T9" fmla="*/ 20 h 50"/>
                <a:gd name="T10" fmla="*/ 1 w 35"/>
                <a:gd name="T11" fmla="*/ 29 h 50"/>
                <a:gd name="T12" fmla="*/ 7 w 35"/>
                <a:gd name="T13" fmla="*/ 34 h 50"/>
                <a:gd name="T14" fmla="*/ 7 w 35"/>
                <a:gd name="T15" fmla="*/ 34 h 50"/>
                <a:gd name="T16" fmla="*/ 9 w 35"/>
                <a:gd name="T17" fmla="*/ 32 h 50"/>
                <a:gd name="T18" fmla="*/ 10 w 35"/>
                <a:gd name="T19" fmla="*/ 32 h 50"/>
                <a:gd name="T20" fmla="*/ 10 w 35"/>
                <a:gd name="T21" fmla="*/ 34 h 50"/>
                <a:gd name="T22" fmla="*/ 9 w 35"/>
                <a:gd name="T23" fmla="*/ 37 h 50"/>
                <a:gd name="T24" fmla="*/ 12 w 35"/>
                <a:gd name="T25" fmla="*/ 41 h 50"/>
                <a:gd name="T26" fmla="*/ 12 w 35"/>
                <a:gd name="T27" fmla="*/ 41 h 50"/>
                <a:gd name="T28" fmla="*/ 15 w 35"/>
                <a:gd name="T29" fmla="*/ 40 h 50"/>
                <a:gd name="T30" fmla="*/ 17 w 35"/>
                <a:gd name="T31" fmla="*/ 39 h 50"/>
                <a:gd name="T32" fmla="*/ 17 w 35"/>
                <a:gd name="T33" fmla="*/ 39 h 50"/>
                <a:gd name="T34" fmla="*/ 24 w 35"/>
                <a:gd name="T35" fmla="*/ 45 h 50"/>
                <a:gd name="T36" fmla="*/ 24 w 35"/>
                <a:gd name="T37" fmla="*/ 40 h 50"/>
                <a:gd name="T38" fmla="*/ 33 w 35"/>
                <a:gd name="T39" fmla="*/ 48 h 50"/>
                <a:gd name="T40" fmla="*/ 34 w 35"/>
                <a:gd name="T41" fmla="*/ 50 h 50"/>
                <a:gd name="T42" fmla="*/ 34 w 35"/>
                <a:gd name="T43" fmla="*/ 50 h 50"/>
                <a:gd name="T44" fmla="*/ 35 w 35"/>
                <a:gd name="T45" fmla="*/ 48 h 50"/>
                <a:gd name="T46" fmla="*/ 35 w 35"/>
                <a:gd name="T47" fmla="*/ 46 h 50"/>
                <a:gd name="T48" fmla="*/ 32 w 35"/>
                <a:gd name="T49" fmla="*/ 43 h 50"/>
                <a:gd name="T50" fmla="*/ 31 w 35"/>
                <a:gd name="T51" fmla="*/ 43 h 50"/>
                <a:gd name="T52" fmla="*/ 30 w 35"/>
                <a:gd name="T53" fmla="*/ 43 h 50"/>
                <a:gd name="T54" fmla="*/ 32 w 35"/>
                <a:gd name="T55" fmla="*/ 40 h 50"/>
                <a:gd name="T56" fmla="*/ 30 w 35"/>
                <a:gd name="T57" fmla="*/ 40 h 50"/>
                <a:gd name="T58" fmla="*/ 30 w 35"/>
                <a:gd name="T59" fmla="*/ 40 h 50"/>
                <a:gd name="T60" fmla="*/ 29 w 35"/>
                <a:gd name="T61" fmla="*/ 41 h 50"/>
                <a:gd name="T62" fmla="*/ 28 w 35"/>
                <a:gd name="T63" fmla="*/ 41 h 50"/>
                <a:gd name="T64" fmla="*/ 28 w 35"/>
                <a:gd name="T65" fmla="*/ 41 h 50"/>
                <a:gd name="T66" fmla="*/ 23 w 35"/>
                <a:gd name="T67" fmla="*/ 36 h 50"/>
                <a:gd name="T68" fmla="*/ 23 w 35"/>
                <a:gd name="T69" fmla="*/ 36 h 50"/>
                <a:gd name="T70" fmla="*/ 20 w 35"/>
                <a:gd name="T71" fmla="*/ 38 h 50"/>
                <a:gd name="T72" fmla="*/ 20 w 35"/>
                <a:gd name="T73" fmla="*/ 39 h 50"/>
                <a:gd name="T74" fmla="*/ 13 w 35"/>
                <a:gd name="T75" fmla="*/ 28 h 50"/>
                <a:gd name="T76" fmla="*/ 18 w 35"/>
                <a:gd name="T77" fmla="*/ 16 h 50"/>
                <a:gd name="T78" fmla="*/ 15 w 35"/>
                <a:gd name="T79" fmla="*/ 5 h 50"/>
                <a:gd name="T80" fmla="*/ 15 w 35"/>
                <a:gd name="T81" fmla="*/ 4 h 50"/>
                <a:gd name="T82" fmla="*/ 14 w 35"/>
                <a:gd name="T83" fmla="*/ 2 h 50"/>
                <a:gd name="T84" fmla="*/ 11 w 35"/>
                <a:gd name="T85" fmla="*/ 5 h 50"/>
                <a:gd name="T86" fmla="*/ 11 w 35"/>
                <a:gd name="T87" fmla="*/ 5 h 50"/>
                <a:gd name="T88" fmla="*/ 6 w 35"/>
                <a:gd name="T89" fmla="*/ 0 h 50"/>
                <a:gd name="T90" fmla="*/ 6 w 35"/>
                <a:gd name="T9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" h="50">
                  <a:moveTo>
                    <a:pt x="6" y="0"/>
                  </a:moveTo>
                  <a:cubicBezTo>
                    <a:pt x="4" y="0"/>
                    <a:pt x="3" y="3"/>
                    <a:pt x="3" y="5"/>
                  </a:cubicBezTo>
                  <a:cubicBezTo>
                    <a:pt x="3" y="8"/>
                    <a:pt x="5" y="10"/>
                    <a:pt x="5" y="13"/>
                  </a:cubicBezTo>
                  <a:cubicBezTo>
                    <a:pt x="5" y="15"/>
                    <a:pt x="4" y="19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0" y="20"/>
                    <a:pt x="1" y="25"/>
                    <a:pt x="1" y="29"/>
                  </a:cubicBezTo>
                  <a:cubicBezTo>
                    <a:pt x="1" y="31"/>
                    <a:pt x="6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4"/>
                    <a:pt x="8" y="33"/>
                    <a:pt x="9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9" y="36"/>
                    <a:pt x="9" y="37"/>
                  </a:cubicBezTo>
                  <a:cubicBezTo>
                    <a:pt x="9" y="38"/>
                    <a:pt x="11" y="41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41"/>
                    <a:pt x="14" y="40"/>
                    <a:pt x="15" y="40"/>
                  </a:cubicBezTo>
                  <a:cubicBezTo>
                    <a:pt x="15" y="40"/>
                    <a:pt x="16" y="39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20" y="39"/>
                    <a:pt x="20" y="45"/>
                    <a:pt x="24" y="45"/>
                  </a:cubicBezTo>
                  <a:cubicBezTo>
                    <a:pt x="23" y="43"/>
                    <a:pt x="23" y="42"/>
                    <a:pt x="24" y="40"/>
                  </a:cubicBezTo>
                  <a:cubicBezTo>
                    <a:pt x="25" y="42"/>
                    <a:pt x="32" y="45"/>
                    <a:pt x="33" y="48"/>
                  </a:cubicBezTo>
                  <a:cubicBezTo>
                    <a:pt x="33" y="48"/>
                    <a:pt x="34" y="50"/>
                    <a:pt x="34" y="50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35" y="50"/>
                    <a:pt x="35" y="49"/>
                    <a:pt x="35" y="48"/>
                  </a:cubicBezTo>
                  <a:cubicBezTo>
                    <a:pt x="35" y="47"/>
                    <a:pt x="35" y="47"/>
                    <a:pt x="35" y="46"/>
                  </a:cubicBezTo>
                  <a:cubicBezTo>
                    <a:pt x="34" y="46"/>
                    <a:pt x="32" y="45"/>
                    <a:pt x="32" y="43"/>
                  </a:cubicBezTo>
                  <a:cubicBezTo>
                    <a:pt x="32" y="43"/>
                    <a:pt x="31" y="43"/>
                    <a:pt x="31" y="43"/>
                  </a:cubicBezTo>
                  <a:cubicBezTo>
                    <a:pt x="31" y="43"/>
                    <a:pt x="30" y="43"/>
                    <a:pt x="30" y="43"/>
                  </a:cubicBezTo>
                  <a:cubicBezTo>
                    <a:pt x="30" y="42"/>
                    <a:pt x="32" y="42"/>
                    <a:pt x="32" y="40"/>
                  </a:cubicBezTo>
                  <a:cubicBezTo>
                    <a:pt x="31" y="40"/>
                    <a:pt x="31" y="40"/>
                    <a:pt x="30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40"/>
                    <a:pt x="29" y="40"/>
                    <a:pt x="29" y="41"/>
                  </a:cubicBezTo>
                  <a:cubicBezTo>
                    <a:pt x="29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6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1" y="36"/>
                    <a:pt x="20" y="37"/>
                    <a:pt x="20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17" y="37"/>
                    <a:pt x="13" y="31"/>
                    <a:pt x="13" y="28"/>
                  </a:cubicBezTo>
                  <a:cubicBezTo>
                    <a:pt x="14" y="22"/>
                    <a:pt x="18" y="22"/>
                    <a:pt x="18" y="16"/>
                  </a:cubicBezTo>
                  <a:cubicBezTo>
                    <a:pt x="18" y="12"/>
                    <a:pt x="15" y="9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3"/>
                    <a:pt x="12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8" y="5"/>
                    <a:pt x="9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2" name="Freeform 44"/>
            <p:cNvSpPr/>
            <p:nvPr/>
          </p:nvSpPr>
          <p:spPr bwMode="auto">
            <a:xfrm>
              <a:off x="9869488" y="3822700"/>
              <a:ext cx="41275" cy="76200"/>
            </a:xfrm>
            <a:custGeom>
              <a:avLst/>
              <a:gdLst>
                <a:gd name="T0" fmla="*/ 2 w 11"/>
                <a:gd name="T1" fmla="*/ 0 h 20"/>
                <a:gd name="T2" fmla="*/ 0 w 11"/>
                <a:gd name="T3" fmla="*/ 1 h 20"/>
                <a:gd name="T4" fmla="*/ 6 w 11"/>
                <a:gd name="T5" fmla="*/ 8 h 20"/>
                <a:gd name="T6" fmla="*/ 4 w 11"/>
                <a:gd name="T7" fmla="*/ 10 h 20"/>
                <a:gd name="T8" fmla="*/ 1 w 11"/>
                <a:gd name="T9" fmla="*/ 10 h 20"/>
                <a:gd name="T10" fmla="*/ 1 w 11"/>
                <a:gd name="T11" fmla="*/ 11 h 20"/>
                <a:gd name="T12" fmla="*/ 5 w 11"/>
                <a:gd name="T13" fmla="*/ 15 h 20"/>
                <a:gd name="T14" fmla="*/ 5 w 11"/>
                <a:gd name="T15" fmla="*/ 16 h 20"/>
                <a:gd name="T16" fmla="*/ 6 w 11"/>
                <a:gd name="T17" fmla="*/ 20 h 20"/>
                <a:gd name="T18" fmla="*/ 8 w 11"/>
                <a:gd name="T19" fmla="*/ 20 h 20"/>
                <a:gd name="T20" fmla="*/ 8 w 11"/>
                <a:gd name="T21" fmla="*/ 18 h 20"/>
                <a:gd name="T22" fmla="*/ 6 w 11"/>
                <a:gd name="T23" fmla="*/ 13 h 20"/>
                <a:gd name="T24" fmla="*/ 10 w 11"/>
                <a:gd name="T25" fmla="*/ 13 h 20"/>
                <a:gd name="T26" fmla="*/ 11 w 11"/>
                <a:gd name="T27" fmla="*/ 10 h 20"/>
                <a:gd name="T28" fmla="*/ 9 w 11"/>
                <a:gd name="T29" fmla="*/ 8 h 20"/>
                <a:gd name="T30" fmla="*/ 9 w 11"/>
                <a:gd name="T31" fmla="*/ 4 h 20"/>
                <a:gd name="T32" fmla="*/ 8 w 11"/>
                <a:gd name="T33" fmla="*/ 4 h 20"/>
                <a:gd name="T34" fmla="*/ 8 w 11"/>
                <a:gd name="T35" fmla="*/ 1 h 20"/>
                <a:gd name="T36" fmla="*/ 2 w 11"/>
                <a:gd name="T37" fmla="*/ 0 h 20"/>
                <a:gd name="T38" fmla="*/ 2 w 11"/>
                <a:gd name="T3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20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6" y="5"/>
                    <a:pt x="6" y="8"/>
                  </a:cubicBezTo>
                  <a:cubicBezTo>
                    <a:pt x="6" y="9"/>
                    <a:pt x="5" y="10"/>
                    <a:pt x="4" y="10"/>
                  </a:cubicBezTo>
                  <a:cubicBezTo>
                    <a:pt x="4" y="10"/>
                    <a:pt x="2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3" y="15"/>
                    <a:pt x="5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8"/>
                    <a:pt x="4" y="20"/>
                    <a:pt x="6" y="20"/>
                  </a:cubicBezTo>
                  <a:cubicBezTo>
                    <a:pt x="7" y="20"/>
                    <a:pt x="8" y="20"/>
                    <a:pt x="8" y="20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6" y="15"/>
                    <a:pt x="6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1" y="12"/>
                    <a:pt x="11" y="1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5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3" name="Freeform 45"/>
            <p:cNvSpPr>
              <a:spLocks noEditPoints="1"/>
            </p:cNvSpPr>
            <p:nvPr/>
          </p:nvSpPr>
          <p:spPr bwMode="auto">
            <a:xfrm>
              <a:off x="9805988" y="3841750"/>
              <a:ext cx="33338" cy="49213"/>
            </a:xfrm>
            <a:custGeom>
              <a:avLst/>
              <a:gdLst>
                <a:gd name="T0" fmla="*/ 2 w 9"/>
                <a:gd name="T1" fmla="*/ 1 h 13"/>
                <a:gd name="T2" fmla="*/ 1 w 9"/>
                <a:gd name="T3" fmla="*/ 1 h 13"/>
                <a:gd name="T4" fmla="*/ 2 w 9"/>
                <a:gd name="T5" fmla="*/ 1 h 13"/>
                <a:gd name="T6" fmla="*/ 1 w 9"/>
                <a:gd name="T7" fmla="*/ 0 h 13"/>
                <a:gd name="T8" fmla="*/ 0 w 9"/>
                <a:gd name="T9" fmla="*/ 2 h 13"/>
                <a:gd name="T10" fmla="*/ 1 w 9"/>
                <a:gd name="T11" fmla="*/ 13 h 13"/>
                <a:gd name="T12" fmla="*/ 9 w 9"/>
                <a:gd name="T13" fmla="*/ 5 h 13"/>
                <a:gd name="T14" fmla="*/ 2 w 9"/>
                <a:gd name="T15" fmla="*/ 1 h 13"/>
                <a:gd name="T16" fmla="*/ 1 w 9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3">
                  <a:moveTo>
                    <a:pt x="2" y="1"/>
                  </a:moveTo>
                  <a:cubicBezTo>
                    <a:pt x="2" y="1"/>
                    <a:pt x="2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9"/>
                    <a:pt x="1" y="13"/>
                  </a:cubicBezTo>
                  <a:cubicBezTo>
                    <a:pt x="3" y="11"/>
                    <a:pt x="9" y="9"/>
                    <a:pt x="9" y="5"/>
                  </a:cubicBezTo>
                  <a:cubicBezTo>
                    <a:pt x="9" y="3"/>
                    <a:pt x="4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4" name="Freeform 46"/>
            <p:cNvSpPr/>
            <p:nvPr/>
          </p:nvSpPr>
          <p:spPr bwMode="auto">
            <a:xfrm>
              <a:off x="9825038" y="3871913"/>
              <a:ext cx="33338" cy="60325"/>
            </a:xfrm>
            <a:custGeom>
              <a:avLst/>
              <a:gdLst>
                <a:gd name="T0" fmla="*/ 6 w 9"/>
                <a:gd name="T1" fmla="*/ 0 h 16"/>
                <a:gd name="T2" fmla="*/ 5 w 9"/>
                <a:gd name="T3" fmla="*/ 0 h 16"/>
                <a:gd name="T4" fmla="*/ 2 w 9"/>
                <a:gd name="T5" fmla="*/ 8 h 16"/>
                <a:gd name="T6" fmla="*/ 2 w 9"/>
                <a:gd name="T7" fmla="*/ 8 h 16"/>
                <a:gd name="T8" fmla="*/ 0 w 9"/>
                <a:gd name="T9" fmla="*/ 9 h 16"/>
                <a:gd name="T10" fmla="*/ 6 w 9"/>
                <a:gd name="T11" fmla="*/ 16 h 16"/>
                <a:gd name="T12" fmla="*/ 7 w 9"/>
                <a:gd name="T13" fmla="*/ 14 h 16"/>
                <a:gd name="T14" fmla="*/ 6 w 9"/>
                <a:gd name="T15" fmla="*/ 11 h 16"/>
                <a:gd name="T16" fmla="*/ 9 w 9"/>
                <a:gd name="T17" fmla="*/ 3 h 16"/>
                <a:gd name="T18" fmla="*/ 6 w 9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6"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4" y="1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0" y="8"/>
                    <a:pt x="0" y="9"/>
                  </a:cubicBezTo>
                  <a:cubicBezTo>
                    <a:pt x="0" y="11"/>
                    <a:pt x="5" y="16"/>
                    <a:pt x="6" y="16"/>
                  </a:cubicBezTo>
                  <a:cubicBezTo>
                    <a:pt x="6" y="16"/>
                    <a:pt x="7" y="15"/>
                    <a:pt x="7" y="14"/>
                  </a:cubicBezTo>
                  <a:cubicBezTo>
                    <a:pt x="7" y="13"/>
                    <a:pt x="6" y="13"/>
                    <a:pt x="6" y="11"/>
                  </a:cubicBezTo>
                  <a:cubicBezTo>
                    <a:pt x="6" y="8"/>
                    <a:pt x="9" y="6"/>
                    <a:pt x="9" y="3"/>
                  </a:cubicBezTo>
                  <a:cubicBezTo>
                    <a:pt x="9" y="2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5" name="Freeform 47"/>
            <p:cNvSpPr/>
            <p:nvPr/>
          </p:nvSpPr>
          <p:spPr bwMode="auto">
            <a:xfrm>
              <a:off x="9855200" y="3876675"/>
              <a:ext cx="14288" cy="33338"/>
            </a:xfrm>
            <a:custGeom>
              <a:avLst/>
              <a:gdLst>
                <a:gd name="T0" fmla="*/ 2 w 4"/>
                <a:gd name="T1" fmla="*/ 0 h 9"/>
                <a:gd name="T2" fmla="*/ 0 w 4"/>
                <a:gd name="T3" fmla="*/ 9 h 9"/>
                <a:gd name="T4" fmla="*/ 1 w 4"/>
                <a:gd name="T5" fmla="*/ 9 h 9"/>
                <a:gd name="T6" fmla="*/ 4 w 4"/>
                <a:gd name="T7" fmla="*/ 0 h 9"/>
                <a:gd name="T8" fmla="*/ 2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2" y="0"/>
                  </a:moveTo>
                  <a:cubicBezTo>
                    <a:pt x="2" y="4"/>
                    <a:pt x="0" y="6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4" y="4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6" name="Freeform 48"/>
            <p:cNvSpPr/>
            <p:nvPr/>
          </p:nvSpPr>
          <p:spPr bwMode="auto">
            <a:xfrm>
              <a:off x="9861550" y="3898900"/>
              <a:ext cx="23813" cy="19050"/>
            </a:xfrm>
            <a:custGeom>
              <a:avLst/>
              <a:gdLst>
                <a:gd name="T0" fmla="*/ 2 w 6"/>
                <a:gd name="T1" fmla="*/ 0 h 5"/>
                <a:gd name="T2" fmla="*/ 0 w 6"/>
                <a:gd name="T3" fmla="*/ 4 h 5"/>
                <a:gd name="T4" fmla="*/ 1 w 6"/>
                <a:gd name="T5" fmla="*/ 5 h 5"/>
                <a:gd name="T6" fmla="*/ 2 w 6"/>
                <a:gd name="T7" fmla="*/ 5 h 5"/>
                <a:gd name="T8" fmla="*/ 6 w 6"/>
                <a:gd name="T9" fmla="*/ 0 h 5"/>
                <a:gd name="T10" fmla="*/ 5 w 6"/>
                <a:gd name="T11" fmla="*/ 1 h 5"/>
                <a:gd name="T12" fmla="*/ 2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2" y="0"/>
                  </a:moveTo>
                  <a:cubicBezTo>
                    <a:pt x="2" y="1"/>
                    <a:pt x="0" y="2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6" y="3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7" name="Freeform 49"/>
            <p:cNvSpPr/>
            <p:nvPr/>
          </p:nvSpPr>
          <p:spPr bwMode="auto">
            <a:xfrm>
              <a:off x="9839325" y="3822700"/>
              <a:ext cx="22225" cy="26988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4 h 7"/>
                <a:gd name="T4" fmla="*/ 0 w 6"/>
                <a:gd name="T5" fmla="*/ 4 h 7"/>
                <a:gd name="T6" fmla="*/ 1 w 6"/>
                <a:gd name="T7" fmla="*/ 4 h 7"/>
                <a:gd name="T8" fmla="*/ 2 w 6"/>
                <a:gd name="T9" fmla="*/ 4 h 7"/>
                <a:gd name="T10" fmla="*/ 3 w 6"/>
                <a:gd name="T11" fmla="*/ 4 h 7"/>
                <a:gd name="T12" fmla="*/ 6 w 6"/>
                <a:gd name="T13" fmla="*/ 7 h 7"/>
                <a:gd name="T14" fmla="*/ 6 w 6"/>
                <a:gd name="T15" fmla="*/ 6 h 7"/>
                <a:gd name="T16" fmla="*/ 2 w 6"/>
                <a:gd name="T17" fmla="*/ 0 h 7"/>
                <a:gd name="T18" fmla="*/ 0 w 6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3" y="5"/>
                    <a:pt x="5" y="7"/>
                    <a:pt x="6" y="7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6" y="3"/>
                    <a:pt x="3" y="2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Freeform 50"/>
            <p:cNvSpPr/>
            <p:nvPr/>
          </p:nvSpPr>
          <p:spPr bwMode="auto">
            <a:xfrm>
              <a:off x="9756775" y="3794125"/>
              <a:ext cx="38100" cy="36513"/>
            </a:xfrm>
            <a:custGeom>
              <a:avLst/>
              <a:gdLst>
                <a:gd name="T0" fmla="*/ 0 w 10"/>
                <a:gd name="T1" fmla="*/ 0 h 10"/>
                <a:gd name="T2" fmla="*/ 8 w 10"/>
                <a:gd name="T3" fmla="*/ 10 h 10"/>
                <a:gd name="T4" fmla="*/ 9 w 10"/>
                <a:gd name="T5" fmla="*/ 5 h 10"/>
                <a:gd name="T6" fmla="*/ 3 w 10"/>
                <a:gd name="T7" fmla="*/ 0 h 10"/>
                <a:gd name="T8" fmla="*/ 0 w 10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cubicBezTo>
                    <a:pt x="0" y="0"/>
                    <a:pt x="6" y="10"/>
                    <a:pt x="8" y="10"/>
                  </a:cubicBezTo>
                  <a:cubicBezTo>
                    <a:pt x="9" y="10"/>
                    <a:pt x="10" y="7"/>
                    <a:pt x="9" y="5"/>
                  </a:cubicBezTo>
                  <a:cubicBezTo>
                    <a:pt x="9" y="2"/>
                    <a:pt x="6" y="2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Freeform 51"/>
            <p:cNvSpPr/>
            <p:nvPr/>
          </p:nvSpPr>
          <p:spPr bwMode="auto">
            <a:xfrm>
              <a:off x="9794875" y="3800475"/>
              <a:ext cx="11113" cy="0"/>
            </a:xfrm>
            <a:custGeom>
              <a:avLst/>
              <a:gdLst>
                <a:gd name="T0" fmla="*/ 2 w 3"/>
                <a:gd name="T1" fmla="*/ 0 w 3"/>
                <a:gd name="T2" fmla="*/ 1 w 3"/>
                <a:gd name="T3" fmla="*/ 3 w 3"/>
                <a:gd name="T4" fmla="*/ 2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52"/>
            <p:cNvSpPr/>
            <p:nvPr/>
          </p:nvSpPr>
          <p:spPr bwMode="auto">
            <a:xfrm>
              <a:off x="9742488" y="3413125"/>
              <a:ext cx="66675" cy="95250"/>
            </a:xfrm>
            <a:custGeom>
              <a:avLst/>
              <a:gdLst>
                <a:gd name="T0" fmla="*/ 11 w 18"/>
                <a:gd name="T1" fmla="*/ 0 h 25"/>
                <a:gd name="T2" fmla="*/ 1 w 18"/>
                <a:gd name="T3" fmla="*/ 17 h 25"/>
                <a:gd name="T4" fmla="*/ 5 w 18"/>
                <a:gd name="T5" fmla="*/ 25 h 25"/>
                <a:gd name="T6" fmla="*/ 11 w 1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5">
                  <a:moveTo>
                    <a:pt x="11" y="0"/>
                  </a:moveTo>
                  <a:cubicBezTo>
                    <a:pt x="7" y="0"/>
                    <a:pt x="1" y="11"/>
                    <a:pt x="1" y="17"/>
                  </a:cubicBezTo>
                  <a:cubicBezTo>
                    <a:pt x="1" y="21"/>
                    <a:pt x="0" y="25"/>
                    <a:pt x="5" y="25"/>
                  </a:cubicBezTo>
                  <a:cubicBezTo>
                    <a:pt x="11" y="25"/>
                    <a:pt x="18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53"/>
            <p:cNvSpPr/>
            <p:nvPr/>
          </p:nvSpPr>
          <p:spPr bwMode="auto">
            <a:xfrm>
              <a:off x="9388475" y="3579813"/>
              <a:ext cx="79375" cy="63500"/>
            </a:xfrm>
            <a:custGeom>
              <a:avLst/>
              <a:gdLst>
                <a:gd name="T0" fmla="*/ 17 w 21"/>
                <a:gd name="T1" fmla="*/ 0 h 17"/>
                <a:gd name="T2" fmla="*/ 2 w 21"/>
                <a:gd name="T3" fmla="*/ 7 h 17"/>
                <a:gd name="T4" fmla="*/ 2 w 21"/>
                <a:gd name="T5" fmla="*/ 12 h 17"/>
                <a:gd name="T6" fmla="*/ 8 w 21"/>
                <a:gd name="T7" fmla="*/ 17 h 17"/>
                <a:gd name="T8" fmla="*/ 21 w 21"/>
                <a:gd name="T9" fmla="*/ 4 h 17"/>
                <a:gd name="T10" fmla="*/ 17 w 21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7">
                  <a:moveTo>
                    <a:pt x="17" y="0"/>
                  </a:moveTo>
                  <a:cubicBezTo>
                    <a:pt x="14" y="0"/>
                    <a:pt x="4" y="7"/>
                    <a:pt x="2" y="7"/>
                  </a:cubicBezTo>
                  <a:cubicBezTo>
                    <a:pt x="0" y="7"/>
                    <a:pt x="2" y="10"/>
                    <a:pt x="2" y="12"/>
                  </a:cubicBezTo>
                  <a:cubicBezTo>
                    <a:pt x="2" y="15"/>
                    <a:pt x="4" y="17"/>
                    <a:pt x="8" y="17"/>
                  </a:cubicBezTo>
                  <a:cubicBezTo>
                    <a:pt x="12" y="17"/>
                    <a:pt x="21" y="8"/>
                    <a:pt x="21" y="4"/>
                  </a:cubicBezTo>
                  <a:cubicBezTo>
                    <a:pt x="21" y="3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54"/>
            <p:cNvSpPr/>
            <p:nvPr/>
          </p:nvSpPr>
          <p:spPr bwMode="auto">
            <a:xfrm>
              <a:off x="9066213" y="3478213"/>
              <a:ext cx="352425" cy="682625"/>
            </a:xfrm>
            <a:custGeom>
              <a:avLst/>
              <a:gdLst>
                <a:gd name="T0" fmla="*/ 51 w 94"/>
                <a:gd name="T1" fmla="*/ 4 h 182"/>
                <a:gd name="T2" fmla="*/ 41 w 94"/>
                <a:gd name="T3" fmla="*/ 4 h 182"/>
                <a:gd name="T4" fmla="*/ 33 w 94"/>
                <a:gd name="T5" fmla="*/ 6 h 182"/>
                <a:gd name="T6" fmla="*/ 33 w 94"/>
                <a:gd name="T7" fmla="*/ 13 h 182"/>
                <a:gd name="T8" fmla="*/ 32 w 94"/>
                <a:gd name="T9" fmla="*/ 15 h 182"/>
                <a:gd name="T10" fmla="*/ 28 w 94"/>
                <a:gd name="T11" fmla="*/ 12 h 182"/>
                <a:gd name="T12" fmla="*/ 11 w 94"/>
                <a:gd name="T13" fmla="*/ 28 h 182"/>
                <a:gd name="T14" fmla="*/ 0 w 94"/>
                <a:gd name="T15" fmla="*/ 42 h 182"/>
                <a:gd name="T16" fmla="*/ 5 w 94"/>
                <a:gd name="T17" fmla="*/ 50 h 182"/>
                <a:gd name="T18" fmla="*/ 7 w 94"/>
                <a:gd name="T19" fmla="*/ 62 h 182"/>
                <a:gd name="T20" fmla="*/ 5 w 94"/>
                <a:gd name="T21" fmla="*/ 68 h 182"/>
                <a:gd name="T22" fmla="*/ 4 w 94"/>
                <a:gd name="T23" fmla="*/ 70 h 182"/>
                <a:gd name="T24" fmla="*/ 15 w 94"/>
                <a:gd name="T25" fmla="*/ 95 h 182"/>
                <a:gd name="T26" fmla="*/ 13 w 94"/>
                <a:gd name="T27" fmla="*/ 98 h 182"/>
                <a:gd name="T28" fmla="*/ 7 w 94"/>
                <a:gd name="T29" fmla="*/ 111 h 182"/>
                <a:gd name="T30" fmla="*/ 6 w 94"/>
                <a:gd name="T31" fmla="*/ 111 h 182"/>
                <a:gd name="T32" fmla="*/ 5 w 94"/>
                <a:gd name="T33" fmla="*/ 124 h 182"/>
                <a:gd name="T34" fmla="*/ 8 w 94"/>
                <a:gd name="T35" fmla="*/ 124 h 182"/>
                <a:gd name="T36" fmla="*/ 23 w 94"/>
                <a:gd name="T37" fmla="*/ 159 h 182"/>
                <a:gd name="T38" fmla="*/ 48 w 94"/>
                <a:gd name="T39" fmla="*/ 182 h 182"/>
                <a:gd name="T40" fmla="*/ 53 w 94"/>
                <a:gd name="T41" fmla="*/ 180 h 182"/>
                <a:gd name="T42" fmla="*/ 46 w 94"/>
                <a:gd name="T43" fmla="*/ 162 h 182"/>
                <a:gd name="T44" fmla="*/ 22 w 94"/>
                <a:gd name="T45" fmla="*/ 133 h 182"/>
                <a:gd name="T46" fmla="*/ 19 w 94"/>
                <a:gd name="T47" fmla="*/ 124 h 182"/>
                <a:gd name="T48" fmla="*/ 18 w 94"/>
                <a:gd name="T49" fmla="*/ 92 h 182"/>
                <a:gd name="T50" fmla="*/ 18 w 94"/>
                <a:gd name="T51" fmla="*/ 83 h 182"/>
                <a:gd name="T52" fmla="*/ 27 w 94"/>
                <a:gd name="T53" fmla="*/ 91 h 182"/>
                <a:gd name="T54" fmla="*/ 46 w 94"/>
                <a:gd name="T55" fmla="*/ 104 h 182"/>
                <a:gd name="T56" fmla="*/ 58 w 94"/>
                <a:gd name="T57" fmla="*/ 114 h 182"/>
                <a:gd name="T58" fmla="*/ 59 w 94"/>
                <a:gd name="T59" fmla="*/ 124 h 182"/>
                <a:gd name="T60" fmla="*/ 66 w 94"/>
                <a:gd name="T61" fmla="*/ 113 h 182"/>
                <a:gd name="T62" fmla="*/ 73 w 94"/>
                <a:gd name="T63" fmla="*/ 110 h 182"/>
                <a:gd name="T64" fmla="*/ 94 w 94"/>
                <a:gd name="T65" fmla="*/ 86 h 182"/>
                <a:gd name="T66" fmla="*/ 66 w 94"/>
                <a:gd name="T67" fmla="*/ 41 h 182"/>
                <a:gd name="T68" fmla="*/ 83 w 94"/>
                <a:gd name="T69" fmla="*/ 14 h 182"/>
                <a:gd name="T70" fmla="*/ 61 w 94"/>
                <a:gd name="T71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182">
                  <a:moveTo>
                    <a:pt x="61" y="0"/>
                  </a:moveTo>
                  <a:cubicBezTo>
                    <a:pt x="57" y="0"/>
                    <a:pt x="55" y="4"/>
                    <a:pt x="51" y="4"/>
                  </a:cubicBezTo>
                  <a:cubicBezTo>
                    <a:pt x="51" y="4"/>
                    <a:pt x="50" y="4"/>
                    <a:pt x="50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0" y="4"/>
                  </a:cubicBezTo>
                  <a:cubicBezTo>
                    <a:pt x="39" y="4"/>
                    <a:pt x="33" y="6"/>
                    <a:pt x="33" y="6"/>
                  </a:cubicBezTo>
                  <a:cubicBezTo>
                    <a:pt x="33" y="8"/>
                    <a:pt x="33" y="10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4"/>
                    <a:pt x="32" y="15"/>
                    <a:pt x="32" y="15"/>
                  </a:cubicBezTo>
                  <a:cubicBezTo>
                    <a:pt x="31" y="15"/>
                    <a:pt x="30" y="15"/>
                    <a:pt x="30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2" y="21"/>
                    <a:pt x="18" y="23"/>
                    <a:pt x="11" y="28"/>
                  </a:cubicBezTo>
                  <a:cubicBezTo>
                    <a:pt x="9" y="29"/>
                    <a:pt x="6" y="29"/>
                    <a:pt x="4" y="30"/>
                  </a:cubicBezTo>
                  <a:cubicBezTo>
                    <a:pt x="1" y="33"/>
                    <a:pt x="0" y="37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7"/>
                    <a:pt x="3" y="47"/>
                    <a:pt x="5" y="50"/>
                  </a:cubicBezTo>
                  <a:cubicBezTo>
                    <a:pt x="7" y="53"/>
                    <a:pt x="7" y="59"/>
                    <a:pt x="7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7" y="64"/>
                    <a:pt x="5" y="68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9"/>
                    <a:pt x="4" y="70"/>
                    <a:pt x="4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3"/>
                    <a:pt x="7" y="75"/>
                    <a:pt x="9" y="77"/>
                  </a:cubicBezTo>
                  <a:cubicBezTo>
                    <a:pt x="11" y="79"/>
                    <a:pt x="15" y="92"/>
                    <a:pt x="15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5" y="96"/>
                    <a:pt x="13" y="97"/>
                    <a:pt x="13" y="98"/>
                  </a:cubicBezTo>
                  <a:cubicBezTo>
                    <a:pt x="11" y="103"/>
                    <a:pt x="10" y="106"/>
                    <a:pt x="7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5" y="115"/>
                    <a:pt x="5" y="118"/>
                    <a:pt x="5" y="122"/>
                  </a:cubicBezTo>
                  <a:cubicBezTo>
                    <a:pt x="5" y="122"/>
                    <a:pt x="4" y="124"/>
                    <a:pt x="5" y="124"/>
                  </a:cubicBezTo>
                  <a:cubicBezTo>
                    <a:pt x="5" y="124"/>
                    <a:pt x="6" y="124"/>
                    <a:pt x="6" y="124"/>
                  </a:cubicBezTo>
                  <a:cubicBezTo>
                    <a:pt x="6" y="124"/>
                    <a:pt x="6" y="124"/>
                    <a:pt x="8" y="124"/>
                  </a:cubicBezTo>
                  <a:cubicBezTo>
                    <a:pt x="13" y="124"/>
                    <a:pt x="15" y="134"/>
                    <a:pt x="17" y="138"/>
                  </a:cubicBezTo>
                  <a:cubicBezTo>
                    <a:pt x="20" y="144"/>
                    <a:pt x="20" y="150"/>
                    <a:pt x="23" y="159"/>
                  </a:cubicBezTo>
                  <a:cubicBezTo>
                    <a:pt x="26" y="168"/>
                    <a:pt x="34" y="176"/>
                    <a:pt x="43" y="179"/>
                  </a:cubicBezTo>
                  <a:cubicBezTo>
                    <a:pt x="45" y="180"/>
                    <a:pt x="45" y="182"/>
                    <a:pt x="48" y="182"/>
                  </a:cubicBezTo>
                  <a:cubicBezTo>
                    <a:pt x="49" y="182"/>
                    <a:pt x="49" y="181"/>
                    <a:pt x="50" y="181"/>
                  </a:cubicBezTo>
                  <a:cubicBezTo>
                    <a:pt x="51" y="181"/>
                    <a:pt x="51" y="181"/>
                    <a:pt x="53" y="180"/>
                  </a:cubicBezTo>
                  <a:cubicBezTo>
                    <a:pt x="52" y="177"/>
                    <a:pt x="52" y="176"/>
                    <a:pt x="51" y="172"/>
                  </a:cubicBezTo>
                  <a:cubicBezTo>
                    <a:pt x="50" y="169"/>
                    <a:pt x="46" y="167"/>
                    <a:pt x="46" y="162"/>
                  </a:cubicBezTo>
                  <a:cubicBezTo>
                    <a:pt x="46" y="159"/>
                    <a:pt x="47" y="159"/>
                    <a:pt x="47" y="157"/>
                  </a:cubicBezTo>
                  <a:cubicBezTo>
                    <a:pt x="47" y="142"/>
                    <a:pt x="30" y="141"/>
                    <a:pt x="22" y="133"/>
                  </a:cubicBezTo>
                  <a:cubicBezTo>
                    <a:pt x="20" y="131"/>
                    <a:pt x="20" y="126"/>
                    <a:pt x="19" y="124"/>
                  </a:cubicBezTo>
                  <a:cubicBezTo>
                    <a:pt x="19" y="124"/>
                    <a:pt x="19" y="124"/>
                    <a:pt x="19" y="124"/>
                  </a:cubicBezTo>
                  <a:cubicBezTo>
                    <a:pt x="19" y="116"/>
                    <a:pt x="10" y="119"/>
                    <a:pt x="10" y="110"/>
                  </a:cubicBezTo>
                  <a:cubicBezTo>
                    <a:pt x="10" y="103"/>
                    <a:pt x="18" y="100"/>
                    <a:pt x="18" y="92"/>
                  </a:cubicBezTo>
                  <a:cubicBezTo>
                    <a:pt x="18" y="89"/>
                    <a:pt x="17" y="89"/>
                    <a:pt x="17" y="86"/>
                  </a:cubicBezTo>
                  <a:cubicBezTo>
                    <a:pt x="17" y="85"/>
                    <a:pt x="16" y="83"/>
                    <a:pt x="18" y="83"/>
                  </a:cubicBezTo>
                  <a:cubicBezTo>
                    <a:pt x="22" y="83"/>
                    <a:pt x="25" y="84"/>
                    <a:pt x="26" y="87"/>
                  </a:cubicBezTo>
                  <a:cubicBezTo>
                    <a:pt x="26" y="87"/>
                    <a:pt x="27" y="91"/>
                    <a:pt x="27" y="91"/>
                  </a:cubicBezTo>
                  <a:cubicBezTo>
                    <a:pt x="32" y="92"/>
                    <a:pt x="36" y="92"/>
                    <a:pt x="40" y="96"/>
                  </a:cubicBezTo>
                  <a:cubicBezTo>
                    <a:pt x="43" y="100"/>
                    <a:pt x="40" y="104"/>
                    <a:pt x="46" y="104"/>
                  </a:cubicBezTo>
                  <a:cubicBezTo>
                    <a:pt x="46" y="108"/>
                    <a:pt x="52" y="110"/>
                    <a:pt x="56" y="110"/>
                  </a:cubicBezTo>
                  <a:cubicBezTo>
                    <a:pt x="57" y="111"/>
                    <a:pt x="57" y="113"/>
                    <a:pt x="58" y="114"/>
                  </a:cubicBezTo>
                  <a:cubicBezTo>
                    <a:pt x="57" y="114"/>
                    <a:pt x="57" y="116"/>
                    <a:pt x="57" y="118"/>
                  </a:cubicBezTo>
                  <a:cubicBezTo>
                    <a:pt x="57" y="120"/>
                    <a:pt x="58" y="124"/>
                    <a:pt x="59" y="124"/>
                  </a:cubicBezTo>
                  <a:cubicBezTo>
                    <a:pt x="61" y="124"/>
                    <a:pt x="66" y="119"/>
                    <a:pt x="66" y="116"/>
                  </a:cubicBezTo>
                  <a:cubicBezTo>
                    <a:pt x="66" y="116"/>
                    <a:pt x="66" y="115"/>
                    <a:pt x="66" y="113"/>
                  </a:cubicBezTo>
                  <a:cubicBezTo>
                    <a:pt x="66" y="114"/>
                    <a:pt x="66" y="116"/>
                    <a:pt x="67" y="116"/>
                  </a:cubicBezTo>
                  <a:cubicBezTo>
                    <a:pt x="71" y="116"/>
                    <a:pt x="70" y="111"/>
                    <a:pt x="73" y="110"/>
                  </a:cubicBezTo>
                  <a:cubicBezTo>
                    <a:pt x="81" y="106"/>
                    <a:pt x="82" y="103"/>
                    <a:pt x="91" y="101"/>
                  </a:cubicBezTo>
                  <a:cubicBezTo>
                    <a:pt x="91" y="95"/>
                    <a:pt x="94" y="93"/>
                    <a:pt x="94" y="86"/>
                  </a:cubicBezTo>
                  <a:cubicBezTo>
                    <a:pt x="94" y="77"/>
                    <a:pt x="90" y="64"/>
                    <a:pt x="83" y="60"/>
                  </a:cubicBezTo>
                  <a:cubicBezTo>
                    <a:pt x="76" y="55"/>
                    <a:pt x="73" y="48"/>
                    <a:pt x="66" y="41"/>
                  </a:cubicBezTo>
                  <a:cubicBezTo>
                    <a:pt x="65" y="40"/>
                    <a:pt x="64" y="40"/>
                    <a:pt x="64" y="37"/>
                  </a:cubicBezTo>
                  <a:cubicBezTo>
                    <a:pt x="64" y="25"/>
                    <a:pt x="78" y="23"/>
                    <a:pt x="83" y="14"/>
                  </a:cubicBezTo>
                  <a:cubicBezTo>
                    <a:pt x="79" y="13"/>
                    <a:pt x="73" y="10"/>
                    <a:pt x="73" y="3"/>
                  </a:cubicBezTo>
                  <a:cubicBezTo>
                    <a:pt x="69" y="3"/>
                    <a:pt x="66" y="0"/>
                    <a:pt x="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55"/>
            <p:cNvSpPr/>
            <p:nvPr/>
          </p:nvSpPr>
          <p:spPr bwMode="auto">
            <a:xfrm>
              <a:off x="9294813" y="4248150"/>
              <a:ext cx="49213" cy="44450"/>
            </a:xfrm>
            <a:custGeom>
              <a:avLst/>
              <a:gdLst>
                <a:gd name="T0" fmla="*/ 6 w 13"/>
                <a:gd name="T1" fmla="*/ 0 h 12"/>
                <a:gd name="T2" fmla="*/ 0 w 13"/>
                <a:gd name="T3" fmla="*/ 4 h 12"/>
                <a:gd name="T4" fmla="*/ 5 w 13"/>
                <a:gd name="T5" fmla="*/ 7 h 12"/>
                <a:gd name="T6" fmla="*/ 7 w 13"/>
                <a:gd name="T7" fmla="*/ 11 h 12"/>
                <a:gd name="T8" fmla="*/ 11 w 13"/>
                <a:gd name="T9" fmla="*/ 12 h 12"/>
                <a:gd name="T10" fmla="*/ 13 w 13"/>
                <a:gd name="T11" fmla="*/ 12 h 12"/>
                <a:gd name="T12" fmla="*/ 13 w 13"/>
                <a:gd name="T13" fmla="*/ 10 h 12"/>
                <a:gd name="T14" fmla="*/ 6 w 13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2">
                  <a:moveTo>
                    <a:pt x="6" y="0"/>
                  </a:moveTo>
                  <a:cubicBezTo>
                    <a:pt x="4" y="0"/>
                    <a:pt x="0" y="2"/>
                    <a:pt x="0" y="4"/>
                  </a:cubicBezTo>
                  <a:cubicBezTo>
                    <a:pt x="0" y="6"/>
                    <a:pt x="4" y="4"/>
                    <a:pt x="5" y="7"/>
                  </a:cubicBezTo>
                  <a:cubicBezTo>
                    <a:pt x="6" y="8"/>
                    <a:pt x="7" y="11"/>
                    <a:pt x="7" y="11"/>
                  </a:cubicBezTo>
                  <a:cubicBezTo>
                    <a:pt x="8" y="11"/>
                    <a:pt x="9" y="12"/>
                    <a:pt x="11" y="12"/>
                  </a:cubicBezTo>
                  <a:cubicBezTo>
                    <a:pt x="12" y="12"/>
                    <a:pt x="12" y="12"/>
                    <a:pt x="13" y="12"/>
                  </a:cubicBezTo>
                  <a:cubicBezTo>
                    <a:pt x="13" y="12"/>
                    <a:pt x="13" y="10"/>
                    <a:pt x="13" y="10"/>
                  </a:cubicBezTo>
                  <a:cubicBezTo>
                    <a:pt x="9" y="10"/>
                    <a:pt x="7" y="4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56"/>
            <p:cNvSpPr/>
            <p:nvPr/>
          </p:nvSpPr>
          <p:spPr bwMode="auto">
            <a:xfrm>
              <a:off x="9371013" y="4281488"/>
              <a:ext cx="17463" cy="19050"/>
            </a:xfrm>
            <a:custGeom>
              <a:avLst/>
              <a:gdLst>
                <a:gd name="T0" fmla="*/ 3 w 5"/>
                <a:gd name="T1" fmla="*/ 0 h 5"/>
                <a:gd name="T2" fmla="*/ 0 w 5"/>
                <a:gd name="T3" fmla="*/ 0 h 5"/>
                <a:gd name="T4" fmla="*/ 0 w 5"/>
                <a:gd name="T5" fmla="*/ 2 h 5"/>
                <a:gd name="T6" fmla="*/ 2 w 5"/>
                <a:gd name="T7" fmla="*/ 5 h 5"/>
                <a:gd name="T8" fmla="*/ 5 w 5"/>
                <a:gd name="T9" fmla="*/ 2 h 5"/>
                <a:gd name="T10" fmla="*/ 3 w 5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5"/>
                    <a:pt x="2" y="5"/>
                  </a:cubicBezTo>
                  <a:cubicBezTo>
                    <a:pt x="4" y="5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57"/>
            <p:cNvSpPr/>
            <p:nvPr/>
          </p:nvSpPr>
          <p:spPr bwMode="auto">
            <a:xfrm>
              <a:off x="9099550" y="4237038"/>
              <a:ext cx="19050" cy="30163"/>
            </a:xfrm>
            <a:custGeom>
              <a:avLst/>
              <a:gdLst>
                <a:gd name="T0" fmla="*/ 2 w 5"/>
                <a:gd name="T1" fmla="*/ 0 h 8"/>
                <a:gd name="T2" fmla="*/ 1 w 5"/>
                <a:gd name="T3" fmla="*/ 0 h 8"/>
                <a:gd name="T4" fmla="*/ 1 w 5"/>
                <a:gd name="T5" fmla="*/ 0 h 8"/>
                <a:gd name="T6" fmla="*/ 0 w 5"/>
                <a:gd name="T7" fmla="*/ 0 h 8"/>
                <a:gd name="T8" fmla="*/ 0 w 5"/>
                <a:gd name="T9" fmla="*/ 1 h 8"/>
                <a:gd name="T10" fmla="*/ 5 w 5"/>
                <a:gd name="T11" fmla="*/ 8 h 8"/>
                <a:gd name="T12" fmla="*/ 2 w 5"/>
                <a:gd name="T13" fmla="*/ 1 h 8"/>
                <a:gd name="T14" fmla="*/ 2 w 5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4" y="7"/>
                    <a:pt x="5" y="8"/>
                  </a:cubicBezTo>
                  <a:cubicBezTo>
                    <a:pt x="5" y="5"/>
                    <a:pt x="4" y="3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58"/>
            <p:cNvSpPr/>
            <p:nvPr/>
          </p:nvSpPr>
          <p:spPr bwMode="auto">
            <a:xfrm>
              <a:off x="9063038" y="4168775"/>
              <a:ext cx="25400" cy="26988"/>
            </a:xfrm>
            <a:custGeom>
              <a:avLst/>
              <a:gdLst>
                <a:gd name="T0" fmla="*/ 1 w 7"/>
                <a:gd name="T1" fmla="*/ 0 h 7"/>
                <a:gd name="T2" fmla="*/ 0 w 7"/>
                <a:gd name="T3" fmla="*/ 1 h 7"/>
                <a:gd name="T4" fmla="*/ 0 w 7"/>
                <a:gd name="T5" fmla="*/ 1 h 7"/>
                <a:gd name="T6" fmla="*/ 5 w 7"/>
                <a:gd name="T7" fmla="*/ 7 h 7"/>
                <a:gd name="T8" fmla="*/ 1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4" y="7"/>
                    <a:pt x="5" y="7"/>
                  </a:cubicBezTo>
                  <a:cubicBezTo>
                    <a:pt x="7" y="7"/>
                    <a:pt x="3" y="2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7" name="Freeform 59"/>
            <p:cNvSpPr/>
            <p:nvPr/>
          </p:nvSpPr>
          <p:spPr bwMode="auto">
            <a:xfrm>
              <a:off x="10034588" y="3128963"/>
              <a:ext cx="71438" cy="88900"/>
            </a:xfrm>
            <a:custGeom>
              <a:avLst/>
              <a:gdLst>
                <a:gd name="T0" fmla="*/ 9 w 19"/>
                <a:gd name="T1" fmla="*/ 0 h 24"/>
                <a:gd name="T2" fmla="*/ 0 w 19"/>
                <a:gd name="T3" fmla="*/ 7 h 24"/>
                <a:gd name="T4" fmla="*/ 3 w 19"/>
                <a:gd name="T5" fmla="*/ 10 h 24"/>
                <a:gd name="T6" fmla="*/ 7 w 19"/>
                <a:gd name="T7" fmla="*/ 9 h 24"/>
                <a:gd name="T8" fmla="*/ 7 w 19"/>
                <a:gd name="T9" fmla="*/ 6 h 24"/>
                <a:gd name="T10" fmla="*/ 9 w 19"/>
                <a:gd name="T11" fmla="*/ 10 h 24"/>
                <a:gd name="T12" fmla="*/ 8 w 19"/>
                <a:gd name="T13" fmla="*/ 14 h 24"/>
                <a:gd name="T14" fmla="*/ 5 w 19"/>
                <a:gd name="T15" fmla="*/ 19 h 24"/>
                <a:gd name="T16" fmla="*/ 9 w 19"/>
                <a:gd name="T17" fmla="*/ 23 h 24"/>
                <a:gd name="T18" fmla="*/ 9 w 19"/>
                <a:gd name="T19" fmla="*/ 21 h 24"/>
                <a:gd name="T20" fmla="*/ 10 w 19"/>
                <a:gd name="T21" fmla="*/ 24 h 24"/>
                <a:gd name="T22" fmla="*/ 17 w 19"/>
                <a:gd name="T23" fmla="*/ 10 h 24"/>
                <a:gd name="T24" fmla="*/ 18 w 19"/>
                <a:gd name="T25" fmla="*/ 10 h 24"/>
                <a:gd name="T26" fmla="*/ 19 w 19"/>
                <a:gd name="T27" fmla="*/ 10 h 24"/>
                <a:gd name="T28" fmla="*/ 19 w 19"/>
                <a:gd name="T29" fmla="*/ 7 h 24"/>
                <a:gd name="T30" fmla="*/ 17 w 19"/>
                <a:gd name="T31" fmla="*/ 5 h 24"/>
                <a:gd name="T32" fmla="*/ 16 w 19"/>
                <a:gd name="T33" fmla="*/ 2 h 24"/>
                <a:gd name="T34" fmla="*/ 9 w 19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4">
                  <a:moveTo>
                    <a:pt x="9" y="0"/>
                  </a:moveTo>
                  <a:cubicBezTo>
                    <a:pt x="8" y="0"/>
                    <a:pt x="0" y="5"/>
                    <a:pt x="0" y="7"/>
                  </a:cubicBezTo>
                  <a:cubicBezTo>
                    <a:pt x="0" y="8"/>
                    <a:pt x="2" y="10"/>
                    <a:pt x="3" y="10"/>
                  </a:cubicBezTo>
                  <a:cubicBezTo>
                    <a:pt x="4" y="10"/>
                    <a:pt x="5" y="9"/>
                    <a:pt x="7" y="9"/>
                  </a:cubicBezTo>
                  <a:cubicBezTo>
                    <a:pt x="6" y="8"/>
                    <a:pt x="7" y="7"/>
                    <a:pt x="7" y="6"/>
                  </a:cubicBezTo>
                  <a:cubicBezTo>
                    <a:pt x="7" y="8"/>
                    <a:pt x="7" y="9"/>
                    <a:pt x="9" y="1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5" y="18"/>
                    <a:pt x="5" y="19"/>
                  </a:cubicBezTo>
                  <a:cubicBezTo>
                    <a:pt x="5" y="20"/>
                    <a:pt x="7" y="23"/>
                    <a:pt x="9" y="23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4"/>
                    <a:pt x="10" y="24"/>
                  </a:cubicBezTo>
                  <a:cubicBezTo>
                    <a:pt x="14" y="24"/>
                    <a:pt x="16" y="15"/>
                    <a:pt x="17" y="10"/>
                  </a:cubicBezTo>
                  <a:cubicBezTo>
                    <a:pt x="17" y="10"/>
                    <a:pt x="17" y="10"/>
                    <a:pt x="18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9"/>
                    <a:pt x="19" y="8"/>
                    <a:pt x="19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3"/>
                    <a:pt x="16" y="2"/>
                  </a:cubicBezTo>
                  <a:cubicBezTo>
                    <a:pt x="13" y="2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8" name="Freeform 60"/>
            <p:cNvSpPr/>
            <p:nvPr/>
          </p:nvSpPr>
          <p:spPr bwMode="auto">
            <a:xfrm>
              <a:off x="10117138" y="3105150"/>
              <a:ext cx="82550" cy="57150"/>
            </a:xfrm>
            <a:custGeom>
              <a:avLst/>
              <a:gdLst>
                <a:gd name="T0" fmla="*/ 16 w 22"/>
                <a:gd name="T1" fmla="*/ 0 h 15"/>
                <a:gd name="T2" fmla="*/ 8 w 22"/>
                <a:gd name="T3" fmla="*/ 4 h 15"/>
                <a:gd name="T4" fmla="*/ 6 w 22"/>
                <a:gd name="T5" fmla="*/ 4 h 15"/>
                <a:gd name="T6" fmla="*/ 0 w 22"/>
                <a:gd name="T7" fmla="*/ 8 h 15"/>
                <a:gd name="T8" fmla="*/ 3 w 22"/>
                <a:gd name="T9" fmla="*/ 11 h 15"/>
                <a:gd name="T10" fmla="*/ 4 w 22"/>
                <a:gd name="T11" fmla="*/ 15 h 15"/>
                <a:gd name="T12" fmla="*/ 11 w 22"/>
                <a:gd name="T13" fmla="*/ 8 h 15"/>
                <a:gd name="T14" fmla="*/ 16 w 22"/>
                <a:gd name="T15" fmla="*/ 10 h 15"/>
                <a:gd name="T16" fmla="*/ 16 w 2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5">
                  <a:moveTo>
                    <a:pt x="16" y="0"/>
                  </a:moveTo>
                  <a:cubicBezTo>
                    <a:pt x="12" y="0"/>
                    <a:pt x="11" y="4"/>
                    <a:pt x="8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0"/>
                    <a:pt x="3" y="11"/>
                  </a:cubicBezTo>
                  <a:cubicBezTo>
                    <a:pt x="2" y="12"/>
                    <a:pt x="3" y="15"/>
                    <a:pt x="4" y="15"/>
                  </a:cubicBezTo>
                  <a:cubicBezTo>
                    <a:pt x="8" y="15"/>
                    <a:pt x="9" y="11"/>
                    <a:pt x="11" y="8"/>
                  </a:cubicBezTo>
                  <a:cubicBezTo>
                    <a:pt x="12" y="8"/>
                    <a:pt x="13" y="10"/>
                    <a:pt x="16" y="10"/>
                  </a:cubicBezTo>
                  <a:cubicBezTo>
                    <a:pt x="18" y="10"/>
                    <a:pt x="22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9" name="Freeform 61"/>
            <p:cNvSpPr/>
            <p:nvPr/>
          </p:nvSpPr>
          <p:spPr bwMode="auto">
            <a:xfrm>
              <a:off x="10075863" y="2862263"/>
              <a:ext cx="338138" cy="277813"/>
            </a:xfrm>
            <a:custGeom>
              <a:avLst/>
              <a:gdLst>
                <a:gd name="T0" fmla="*/ 83 w 90"/>
                <a:gd name="T1" fmla="*/ 0 h 74"/>
                <a:gd name="T2" fmla="*/ 83 w 90"/>
                <a:gd name="T3" fmla="*/ 3 h 74"/>
                <a:gd name="T4" fmla="*/ 84 w 90"/>
                <a:gd name="T5" fmla="*/ 3 h 74"/>
                <a:gd name="T6" fmla="*/ 82 w 90"/>
                <a:gd name="T7" fmla="*/ 4 h 74"/>
                <a:gd name="T8" fmla="*/ 80 w 90"/>
                <a:gd name="T9" fmla="*/ 2 h 74"/>
                <a:gd name="T10" fmla="*/ 74 w 90"/>
                <a:gd name="T11" fmla="*/ 13 h 74"/>
                <a:gd name="T12" fmla="*/ 75 w 90"/>
                <a:gd name="T13" fmla="*/ 16 h 74"/>
                <a:gd name="T14" fmla="*/ 59 w 90"/>
                <a:gd name="T15" fmla="*/ 39 h 74"/>
                <a:gd name="T16" fmla="*/ 51 w 90"/>
                <a:gd name="T17" fmla="*/ 43 h 74"/>
                <a:gd name="T18" fmla="*/ 50 w 90"/>
                <a:gd name="T19" fmla="*/ 42 h 74"/>
                <a:gd name="T20" fmla="*/ 51 w 90"/>
                <a:gd name="T21" fmla="*/ 38 h 74"/>
                <a:gd name="T22" fmla="*/ 46 w 90"/>
                <a:gd name="T23" fmla="*/ 46 h 74"/>
                <a:gd name="T24" fmla="*/ 37 w 90"/>
                <a:gd name="T25" fmla="*/ 54 h 74"/>
                <a:gd name="T26" fmla="*/ 19 w 90"/>
                <a:gd name="T27" fmla="*/ 54 h 74"/>
                <a:gd name="T28" fmla="*/ 3 w 90"/>
                <a:gd name="T29" fmla="*/ 65 h 74"/>
                <a:gd name="T30" fmla="*/ 0 w 90"/>
                <a:gd name="T31" fmla="*/ 67 h 74"/>
                <a:gd name="T32" fmla="*/ 4 w 90"/>
                <a:gd name="T33" fmla="*/ 69 h 74"/>
                <a:gd name="T34" fmla="*/ 19 w 90"/>
                <a:gd name="T35" fmla="*/ 65 h 74"/>
                <a:gd name="T36" fmla="*/ 21 w 90"/>
                <a:gd name="T37" fmla="*/ 64 h 74"/>
                <a:gd name="T38" fmla="*/ 22 w 90"/>
                <a:gd name="T39" fmla="*/ 64 h 74"/>
                <a:gd name="T40" fmla="*/ 23 w 90"/>
                <a:gd name="T41" fmla="*/ 64 h 74"/>
                <a:gd name="T42" fmla="*/ 25 w 90"/>
                <a:gd name="T43" fmla="*/ 64 h 74"/>
                <a:gd name="T44" fmla="*/ 28 w 90"/>
                <a:gd name="T45" fmla="*/ 61 h 74"/>
                <a:gd name="T46" fmla="*/ 36 w 90"/>
                <a:gd name="T47" fmla="*/ 64 h 74"/>
                <a:gd name="T48" fmla="*/ 35 w 90"/>
                <a:gd name="T49" fmla="*/ 69 h 74"/>
                <a:gd name="T50" fmla="*/ 35 w 90"/>
                <a:gd name="T51" fmla="*/ 71 h 74"/>
                <a:gd name="T52" fmla="*/ 39 w 90"/>
                <a:gd name="T53" fmla="*/ 74 h 74"/>
                <a:gd name="T54" fmla="*/ 46 w 90"/>
                <a:gd name="T55" fmla="*/ 67 h 74"/>
                <a:gd name="T56" fmla="*/ 49 w 90"/>
                <a:gd name="T57" fmla="*/ 66 h 74"/>
                <a:gd name="T58" fmla="*/ 46 w 90"/>
                <a:gd name="T59" fmla="*/ 62 h 74"/>
                <a:gd name="T60" fmla="*/ 48 w 90"/>
                <a:gd name="T61" fmla="*/ 59 h 74"/>
                <a:gd name="T62" fmla="*/ 56 w 90"/>
                <a:gd name="T63" fmla="*/ 64 h 74"/>
                <a:gd name="T64" fmla="*/ 62 w 90"/>
                <a:gd name="T65" fmla="*/ 61 h 74"/>
                <a:gd name="T66" fmla="*/ 65 w 90"/>
                <a:gd name="T67" fmla="*/ 61 h 74"/>
                <a:gd name="T68" fmla="*/ 66 w 90"/>
                <a:gd name="T69" fmla="*/ 62 h 74"/>
                <a:gd name="T70" fmla="*/ 74 w 90"/>
                <a:gd name="T71" fmla="*/ 55 h 74"/>
                <a:gd name="T72" fmla="*/ 73 w 90"/>
                <a:gd name="T73" fmla="*/ 60 h 74"/>
                <a:gd name="T74" fmla="*/ 80 w 90"/>
                <a:gd name="T75" fmla="*/ 54 h 74"/>
                <a:gd name="T76" fmla="*/ 79 w 90"/>
                <a:gd name="T77" fmla="*/ 49 h 74"/>
                <a:gd name="T78" fmla="*/ 82 w 90"/>
                <a:gd name="T79" fmla="*/ 41 h 74"/>
                <a:gd name="T80" fmla="*/ 84 w 90"/>
                <a:gd name="T81" fmla="*/ 28 h 74"/>
                <a:gd name="T82" fmla="*/ 85 w 90"/>
                <a:gd name="T83" fmla="*/ 28 h 74"/>
                <a:gd name="T84" fmla="*/ 85 w 90"/>
                <a:gd name="T85" fmla="*/ 28 h 74"/>
                <a:gd name="T86" fmla="*/ 85 w 90"/>
                <a:gd name="T87" fmla="*/ 28 h 74"/>
                <a:gd name="T88" fmla="*/ 87 w 90"/>
                <a:gd name="T89" fmla="*/ 28 h 74"/>
                <a:gd name="T90" fmla="*/ 87 w 90"/>
                <a:gd name="T91" fmla="*/ 26 h 74"/>
                <a:gd name="T92" fmla="*/ 90 w 90"/>
                <a:gd name="T93" fmla="*/ 17 h 74"/>
                <a:gd name="T94" fmla="*/ 87 w 90"/>
                <a:gd name="T95" fmla="*/ 7 h 74"/>
                <a:gd name="T96" fmla="*/ 86 w 90"/>
                <a:gd name="T97" fmla="*/ 1 h 74"/>
                <a:gd name="T98" fmla="*/ 83 w 90"/>
                <a:gd name="T9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0" h="74">
                  <a:moveTo>
                    <a:pt x="83" y="0"/>
                  </a:moveTo>
                  <a:cubicBezTo>
                    <a:pt x="82" y="0"/>
                    <a:pt x="82" y="3"/>
                    <a:pt x="83" y="3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3" y="4"/>
                    <a:pt x="82" y="4"/>
                    <a:pt x="82" y="4"/>
                  </a:cubicBezTo>
                  <a:cubicBezTo>
                    <a:pt x="81" y="4"/>
                    <a:pt x="81" y="2"/>
                    <a:pt x="80" y="2"/>
                  </a:cubicBezTo>
                  <a:cubicBezTo>
                    <a:pt x="77" y="2"/>
                    <a:pt x="74" y="9"/>
                    <a:pt x="74" y="13"/>
                  </a:cubicBezTo>
                  <a:cubicBezTo>
                    <a:pt x="74" y="14"/>
                    <a:pt x="75" y="14"/>
                    <a:pt x="75" y="16"/>
                  </a:cubicBezTo>
                  <a:cubicBezTo>
                    <a:pt x="75" y="25"/>
                    <a:pt x="65" y="37"/>
                    <a:pt x="59" y="39"/>
                  </a:cubicBezTo>
                  <a:cubicBezTo>
                    <a:pt x="56" y="40"/>
                    <a:pt x="55" y="43"/>
                    <a:pt x="51" y="43"/>
                  </a:cubicBezTo>
                  <a:cubicBezTo>
                    <a:pt x="50" y="43"/>
                    <a:pt x="50" y="42"/>
                    <a:pt x="50" y="42"/>
                  </a:cubicBezTo>
                  <a:cubicBezTo>
                    <a:pt x="50" y="40"/>
                    <a:pt x="50" y="39"/>
                    <a:pt x="51" y="38"/>
                  </a:cubicBezTo>
                  <a:cubicBezTo>
                    <a:pt x="50" y="39"/>
                    <a:pt x="46" y="46"/>
                    <a:pt x="46" y="46"/>
                  </a:cubicBezTo>
                  <a:cubicBezTo>
                    <a:pt x="44" y="46"/>
                    <a:pt x="42" y="54"/>
                    <a:pt x="37" y="54"/>
                  </a:cubicBezTo>
                  <a:cubicBezTo>
                    <a:pt x="30" y="54"/>
                    <a:pt x="28" y="54"/>
                    <a:pt x="19" y="54"/>
                  </a:cubicBezTo>
                  <a:cubicBezTo>
                    <a:pt x="12" y="54"/>
                    <a:pt x="9" y="61"/>
                    <a:pt x="3" y="65"/>
                  </a:cubicBezTo>
                  <a:cubicBezTo>
                    <a:pt x="2" y="66"/>
                    <a:pt x="0" y="67"/>
                    <a:pt x="0" y="67"/>
                  </a:cubicBezTo>
                  <a:cubicBezTo>
                    <a:pt x="0" y="69"/>
                    <a:pt x="2" y="69"/>
                    <a:pt x="4" y="69"/>
                  </a:cubicBezTo>
                  <a:cubicBezTo>
                    <a:pt x="10" y="69"/>
                    <a:pt x="15" y="66"/>
                    <a:pt x="19" y="65"/>
                  </a:cubicBezTo>
                  <a:cubicBezTo>
                    <a:pt x="19" y="64"/>
                    <a:pt x="20" y="64"/>
                    <a:pt x="21" y="64"/>
                  </a:cubicBezTo>
                  <a:cubicBezTo>
                    <a:pt x="21" y="64"/>
                    <a:pt x="21" y="64"/>
                    <a:pt x="22" y="64"/>
                  </a:cubicBezTo>
                  <a:cubicBezTo>
                    <a:pt x="22" y="64"/>
                    <a:pt x="22" y="64"/>
                    <a:pt x="23" y="64"/>
                  </a:cubicBezTo>
                  <a:cubicBezTo>
                    <a:pt x="23" y="64"/>
                    <a:pt x="24" y="64"/>
                    <a:pt x="25" y="64"/>
                  </a:cubicBezTo>
                  <a:cubicBezTo>
                    <a:pt x="26" y="63"/>
                    <a:pt x="26" y="61"/>
                    <a:pt x="28" y="61"/>
                  </a:cubicBezTo>
                  <a:cubicBezTo>
                    <a:pt x="31" y="61"/>
                    <a:pt x="33" y="63"/>
                    <a:pt x="36" y="64"/>
                  </a:cubicBezTo>
                  <a:cubicBezTo>
                    <a:pt x="36" y="65"/>
                    <a:pt x="35" y="67"/>
                    <a:pt x="35" y="69"/>
                  </a:cubicBezTo>
                  <a:cubicBezTo>
                    <a:pt x="35" y="70"/>
                    <a:pt x="34" y="71"/>
                    <a:pt x="35" y="71"/>
                  </a:cubicBezTo>
                  <a:cubicBezTo>
                    <a:pt x="37" y="71"/>
                    <a:pt x="37" y="73"/>
                    <a:pt x="39" y="74"/>
                  </a:cubicBezTo>
                  <a:cubicBezTo>
                    <a:pt x="41" y="71"/>
                    <a:pt x="44" y="67"/>
                    <a:pt x="46" y="67"/>
                  </a:cubicBezTo>
                  <a:cubicBezTo>
                    <a:pt x="47" y="67"/>
                    <a:pt x="48" y="67"/>
                    <a:pt x="49" y="66"/>
                  </a:cubicBezTo>
                  <a:cubicBezTo>
                    <a:pt x="49" y="66"/>
                    <a:pt x="46" y="63"/>
                    <a:pt x="46" y="62"/>
                  </a:cubicBezTo>
                  <a:cubicBezTo>
                    <a:pt x="46" y="61"/>
                    <a:pt x="47" y="59"/>
                    <a:pt x="48" y="59"/>
                  </a:cubicBezTo>
                  <a:cubicBezTo>
                    <a:pt x="50" y="59"/>
                    <a:pt x="50" y="64"/>
                    <a:pt x="56" y="64"/>
                  </a:cubicBezTo>
                  <a:cubicBezTo>
                    <a:pt x="58" y="64"/>
                    <a:pt x="60" y="63"/>
                    <a:pt x="62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2"/>
                    <a:pt x="66" y="62"/>
                  </a:cubicBezTo>
                  <a:cubicBezTo>
                    <a:pt x="67" y="58"/>
                    <a:pt x="70" y="58"/>
                    <a:pt x="74" y="55"/>
                  </a:cubicBezTo>
                  <a:cubicBezTo>
                    <a:pt x="73" y="57"/>
                    <a:pt x="72" y="58"/>
                    <a:pt x="73" y="60"/>
                  </a:cubicBezTo>
                  <a:cubicBezTo>
                    <a:pt x="77" y="59"/>
                    <a:pt x="77" y="56"/>
                    <a:pt x="80" y="54"/>
                  </a:cubicBezTo>
                  <a:cubicBezTo>
                    <a:pt x="80" y="53"/>
                    <a:pt x="79" y="51"/>
                    <a:pt x="79" y="49"/>
                  </a:cubicBezTo>
                  <a:cubicBezTo>
                    <a:pt x="79" y="45"/>
                    <a:pt x="82" y="44"/>
                    <a:pt x="82" y="41"/>
                  </a:cubicBezTo>
                  <a:cubicBezTo>
                    <a:pt x="82" y="38"/>
                    <a:pt x="81" y="29"/>
                    <a:pt x="84" y="28"/>
                  </a:cubicBezTo>
                  <a:cubicBezTo>
                    <a:pt x="84" y="28"/>
                    <a:pt x="84" y="28"/>
                    <a:pt x="85" y="28"/>
                  </a:cubicBezTo>
                  <a:cubicBezTo>
                    <a:pt x="85" y="28"/>
                    <a:pt x="85" y="28"/>
                    <a:pt x="85" y="28"/>
                  </a:cubicBezTo>
                  <a:cubicBezTo>
                    <a:pt x="85" y="28"/>
                    <a:pt x="85" y="28"/>
                    <a:pt x="85" y="28"/>
                  </a:cubicBezTo>
                  <a:cubicBezTo>
                    <a:pt x="86" y="28"/>
                    <a:pt x="86" y="28"/>
                    <a:pt x="87" y="28"/>
                  </a:cubicBezTo>
                  <a:cubicBezTo>
                    <a:pt x="87" y="27"/>
                    <a:pt x="87" y="26"/>
                    <a:pt x="87" y="26"/>
                  </a:cubicBezTo>
                  <a:cubicBezTo>
                    <a:pt x="87" y="22"/>
                    <a:pt x="90" y="22"/>
                    <a:pt x="90" y="17"/>
                  </a:cubicBezTo>
                  <a:cubicBezTo>
                    <a:pt x="90" y="13"/>
                    <a:pt x="87" y="11"/>
                    <a:pt x="87" y="7"/>
                  </a:cubicBezTo>
                  <a:cubicBezTo>
                    <a:pt x="87" y="5"/>
                    <a:pt x="87" y="3"/>
                    <a:pt x="86" y="1"/>
                  </a:cubicBezTo>
                  <a:cubicBezTo>
                    <a:pt x="86" y="1"/>
                    <a:pt x="85" y="0"/>
                    <a:pt x="8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0" name="Freeform 62"/>
            <p:cNvSpPr/>
            <p:nvPr/>
          </p:nvSpPr>
          <p:spPr bwMode="auto">
            <a:xfrm>
              <a:off x="10350500" y="2708275"/>
              <a:ext cx="176213" cy="149225"/>
            </a:xfrm>
            <a:custGeom>
              <a:avLst/>
              <a:gdLst>
                <a:gd name="T0" fmla="*/ 17 w 47"/>
                <a:gd name="T1" fmla="*/ 0 h 40"/>
                <a:gd name="T2" fmla="*/ 15 w 47"/>
                <a:gd name="T3" fmla="*/ 4 h 40"/>
                <a:gd name="T4" fmla="*/ 16 w 47"/>
                <a:gd name="T5" fmla="*/ 7 h 40"/>
                <a:gd name="T6" fmla="*/ 10 w 47"/>
                <a:gd name="T7" fmla="*/ 22 h 40"/>
                <a:gd name="T8" fmla="*/ 8 w 47"/>
                <a:gd name="T9" fmla="*/ 22 h 40"/>
                <a:gd name="T10" fmla="*/ 7 w 47"/>
                <a:gd name="T11" fmla="*/ 22 h 40"/>
                <a:gd name="T12" fmla="*/ 7 w 47"/>
                <a:gd name="T13" fmla="*/ 22 h 40"/>
                <a:gd name="T14" fmla="*/ 5 w 47"/>
                <a:gd name="T15" fmla="*/ 21 h 40"/>
                <a:gd name="T16" fmla="*/ 5 w 47"/>
                <a:gd name="T17" fmla="*/ 23 h 40"/>
                <a:gd name="T18" fmla="*/ 0 w 47"/>
                <a:gd name="T19" fmla="*/ 30 h 40"/>
                <a:gd name="T20" fmla="*/ 2 w 47"/>
                <a:gd name="T21" fmla="*/ 33 h 40"/>
                <a:gd name="T22" fmla="*/ 2 w 47"/>
                <a:gd name="T23" fmla="*/ 40 h 40"/>
                <a:gd name="T24" fmla="*/ 3 w 47"/>
                <a:gd name="T25" fmla="*/ 40 h 40"/>
                <a:gd name="T26" fmla="*/ 10 w 47"/>
                <a:gd name="T27" fmla="*/ 35 h 40"/>
                <a:gd name="T28" fmla="*/ 5 w 47"/>
                <a:gd name="T29" fmla="*/ 31 h 40"/>
                <a:gd name="T30" fmla="*/ 7 w 47"/>
                <a:gd name="T31" fmla="*/ 29 h 40"/>
                <a:gd name="T32" fmla="*/ 13 w 47"/>
                <a:gd name="T33" fmla="*/ 29 h 40"/>
                <a:gd name="T34" fmla="*/ 15 w 47"/>
                <a:gd name="T35" fmla="*/ 27 h 40"/>
                <a:gd name="T36" fmla="*/ 27 w 47"/>
                <a:gd name="T37" fmla="*/ 34 h 40"/>
                <a:gd name="T38" fmla="*/ 38 w 47"/>
                <a:gd name="T39" fmla="*/ 24 h 40"/>
                <a:gd name="T40" fmla="*/ 47 w 47"/>
                <a:gd name="T41" fmla="*/ 21 h 40"/>
                <a:gd name="T42" fmla="*/ 43 w 47"/>
                <a:gd name="T43" fmla="*/ 17 h 40"/>
                <a:gd name="T44" fmla="*/ 45 w 47"/>
                <a:gd name="T45" fmla="*/ 14 h 40"/>
                <a:gd name="T46" fmla="*/ 43 w 47"/>
                <a:gd name="T47" fmla="*/ 14 h 40"/>
                <a:gd name="T48" fmla="*/ 39 w 47"/>
                <a:gd name="T49" fmla="*/ 15 h 40"/>
                <a:gd name="T50" fmla="*/ 17 w 47"/>
                <a:gd name="T5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" h="40">
                  <a:moveTo>
                    <a:pt x="17" y="0"/>
                  </a:moveTo>
                  <a:cubicBezTo>
                    <a:pt x="16" y="1"/>
                    <a:pt x="15" y="2"/>
                    <a:pt x="15" y="4"/>
                  </a:cubicBezTo>
                  <a:cubicBezTo>
                    <a:pt x="15" y="5"/>
                    <a:pt x="16" y="6"/>
                    <a:pt x="16" y="7"/>
                  </a:cubicBezTo>
                  <a:cubicBezTo>
                    <a:pt x="16" y="11"/>
                    <a:pt x="14" y="22"/>
                    <a:pt x="10" y="22"/>
                  </a:cubicBezTo>
                  <a:cubicBezTo>
                    <a:pt x="9" y="22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6" y="21"/>
                    <a:pt x="5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5"/>
                    <a:pt x="0" y="27"/>
                    <a:pt x="0" y="30"/>
                  </a:cubicBezTo>
                  <a:cubicBezTo>
                    <a:pt x="0" y="31"/>
                    <a:pt x="2" y="32"/>
                    <a:pt x="2" y="33"/>
                  </a:cubicBezTo>
                  <a:cubicBezTo>
                    <a:pt x="2" y="34"/>
                    <a:pt x="2" y="38"/>
                    <a:pt x="2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6" y="37"/>
                    <a:pt x="8" y="38"/>
                    <a:pt x="10" y="35"/>
                  </a:cubicBezTo>
                  <a:cubicBezTo>
                    <a:pt x="9" y="34"/>
                    <a:pt x="5" y="34"/>
                    <a:pt x="5" y="31"/>
                  </a:cubicBezTo>
                  <a:cubicBezTo>
                    <a:pt x="5" y="29"/>
                    <a:pt x="6" y="29"/>
                    <a:pt x="7" y="29"/>
                  </a:cubicBezTo>
                  <a:cubicBezTo>
                    <a:pt x="9" y="29"/>
                    <a:pt x="11" y="29"/>
                    <a:pt x="13" y="29"/>
                  </a:cubicBezTo>
                  <a:cubicBezTo>
                    <a:pt x="13" y="28"/>
                    <a:pt x="14" y="27"/>
                    <a:pt x="15" y="27"/>
                  </a:cubicBezTo>
                  <a:cubicBezTo>
                    <a:pt x="20" y="30"/>
                    <a:pt x="23" y="31"/>
                    <a:pt x="27" y="34"/>
                  </a:cubicBezTo>
                  <a:cubicBezTo>
                    <a:pt x="30" y="30"/>
                    <a:pt x="32" y="24"/>
                    <a:pt x="38" y="24"/>
                  </a:cubicBezTo>
                  <a:cubicBezTo>
                    <a:pt x="42" y="24"/>
                    <a:pt x="44" y="23"/>
                    <a:pt x="47" y="21"/>
                  </a:cubicBezTo>
                  <a:cubicBezTo>
                    <a:pt x="45" y="21"/>
                    <a:pt x="43" y="19"/>
                    <a:pt x="43" y="17"/>
                  </a:cubicBezTo>
                  <a:cubicBezTo>
                    <a:pt x="43" y="16"/>
                    <a:pt x="44" y="15"/>
                    <a:pt x="45" y="14"/>
                  </a:cubicBezTo>
                  <a:cubicBezTo>
                    <a:pt x="44" y="14"/>
                    <a:pt x="44" y="14"/>
                    <a:pt x="43" y="14"/>
                  </a:cubicBezTo>
                  <a:cubicBezTo>
                    <a:pt x="42" y="14"/>
                    <a:pt x="41" y="15"/>
                    <a:pt x="39" y="15"/>
                  </a:cubicBezTo>
                  <a:cubicBezTo>
                    <a:pt x="28" y="15"/>
                    <a:pt x="24" y="5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1" name="Freeform 63"/>
            <p:cNvSpPr>
              <a:spLocks noEditPoints="1"/>
            </p:cNvSpPr>
            <p:nvPr/>
          </p:nvSpPr>
          <p:spPr bwMode="auto">
            <a:xfrm>
              <a:off x="10518775" y="2744788"/>
              <a:ext cx="30163" cy="26988"/>
            </a:xfrm>
            <a:custGeom>
              <a:avLst/>
              <a:gdLst>
                <a:gd name="T0" fmla="*/ 7 w 8"/>
                <a:gd name="T1" fmla="*/ 0 h 7"/>
                <a:gd name="T2" fmla="*/ 1 w 8"/>
                <a:gd name="T3" fmla="*/ 5 h 7"/>
                <a:gd name="T4" fmla="*/ 1 w 8"/>
                <a:gd name="T5" fmla="*/ 7 h 7"/>
                <a:gd name="T6" fmla="*/ 8 w 8"/>
                <a:gd name="T7" fmla="*/ 1 h 7"/>
                <a:gd name="T8" fmla="*/ 7 w 8"/>
                <a:gd name="T9" fmla="*/ 0 h 7"/>
                <a:gd name="T10" fmla="*/ 7 w 8"/>
                <a:gd name="T11" fmla="*/ 0 h 7"/>
                <a:gd name="T12" fmla="*/ 7 w 8"/>
                <a:gd name="T13" fmla="*/ 0 h 7"/>
                <a:gd name="T14" fmla="*/ 8 w 8"/>
                <a:gd name="T15" fmla="*/ 0 h 7"/>
                <a:gd name="T16" fmla="*/ 7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7" y="0"/>
                  </a:moveTo>
                  <a:cubicBezTo>
                    <a:pt x="5" y="1"/>
                    <a:pt x="2" y="3"/>
                    <a:pt x="1" y="5"/>
                  </a:cubicBezTo>
                  <a:cubicBezTo>
                    <a:pt x="1" y="5"/>
                    <a:pt x="0" y="7"/>
                    <a:pt x="1" y="7"/>
                  </a:cubicBezTo>
                  <a:cubicBezTo>
                    <a:pt x="4" y="7"/>
                    <a:pt x="7" y="3"/>
                    <a:pt x="8" y="1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2" name="Freeform 64"/>
            <p:cNvSpPr/>
            <p:nvPr/>
          </p:nvSpPr>
          <p:spPr bwMode="auto">
            <a:xfrm>
              <a:off x="10583863" y="2708275"/>
              <a:ext cx="36513" cy="25400"/>
            </a:xfrm>
            <a:custGeom>
              <a:avLst/>
              <a:gdLst>
                <a:gd name="T0" fmla="*/ 10 w 10"/>
                <a:gd name="T1" fmla="*/ 0 h 7"/>
                <a:gd name="T2" fmla="*/ 9 w 10"/>
                <a:gd name="T3" fmla="*/ 0 h 7"/>
                <a:gd name="T4" fmla="*/ 6 w 10"/>
                <a:gd name="T5" fmla="*/ 0 h 7"/>
                <a:gd name="T6" fmla="*/ 0 w 10"/>
                <a:gd name="T7" fmla="*/ 6 h 7"/>
                <a:gd name="T8" fmla="*/ 0 w 10"/>
                <a:gd name="T9" fmla="*/ 7 h 7"/>
                <a:gd name="T10" fmla="*/ 10 w 10"/>
                <a:gd name="T11" fmla="*/ 2 h 7"/>
                <a:gd name="T12" fmla="*/ 10 w 10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10" y="0"/>
                  </a:moveTo>
                  <a:cubicBezTo>
                    <a:pt x="10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2" y="0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7"/>
                    <a:pt x="4" y="2"/>
                    <a:pt x="10" y="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3" name="Freeform 65"/>
            <p:cNvSpPr/>
            <p:nvPr/>
          </p:nvSpPr>
          <p:spPr bwMode="auto">
            <a:xfrm>
              <a:off x="10653713" y="2678113"/>
              <a:ext cx="19050" cy="17463"/>
            </a:xfrm>
            <a:custGeom>
              <a:avLst/>
              <a:gdLst>
                <a:gd name="T0" fmla="*/ 5 w 5"/>
                <a:gd name="T1" fmla="*/ 0 h 5"/>
                <a:gd name="T2" fmla="*/ 1 w 5"/>
                <a:gd name="T3" fmla="*/ 1 h 5"/>
                <a:gd name="T4" fmla="*/ 0 w 5"/>
                <a:gd name="T5" fmla="*/ 4 h 5"/>
                <a:gd name="T6" fmla="*/ 0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1" y="0"/>
                    <a:pt x="1" y="1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3" y="5"/>
                    <a:pt x="5" y="1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4" name="Freeform 66"/>
            <p:cNvSpPr/>
            <p:nvPr/>
          </p:nvSpPr>
          <p:spPr bwMode="auto">
            <a:xfrm>
              <a:off x="10406063" y="2351088"/>
              <a:ext cx="87313" cy="333375"/>
            </a:xfrm>
            <a:custGeom>
              <a:avLst/>
              <a:gdLst>
                <a:gd name="T0" fmla="*/ 9 w 23"/>
                <a:gd name="T1" fmla="*/ 0 h 89"/>
                <a:gd name="T2" fmla="*/ 7 w 23"/>
                <a:gd name="T3" fmla="*/ 0 h 89"/>
                <a:gd name="T4" fmla="*/ 7 w 23"/>
                <a:gd name="T5" fmla="*/ 6 h 89"/>
                <a:gd name="T6" fmla="*/ 6 w 23"/>
                <a:gd name="T7" fmla="*/ 9 h 89"/>
                <a:gd name="T8" fmla="*/ 0 w 23"/>
                <a:gd name="T9" fmla="*/ 24 h 89"/>
                <a:gd name="T10" fmla="*/ 4 w 23"/>
                <a:gd name="T11" fmla="*/ 34 h 89"/>
                <a:gd name="T12" fmla="*/ 4 w 23"/>
                <a:gd name="T13" fmla="*/ 51 h 89"/>
                <a:gd name="T14" fmla="*/ 2 w 23"/>
                <a:gd name="T15" fmla="*/ 60 h 89"/>
                <a:gd name="T16" fmla="*/ 4 w 23"/>
                <a:gd name="T17" fmla="*/ 68 h 89"/>
                <a:gd name="T18" fmla="*/ 3 w 23"/>
                <a:gd name="T19" fmla="*/ 81 h 89"/>
                <a:gd name="T20" fmla="*/ 3 w 23"/>
                <a:gd name="T21" fmla="*/ 89 h 89"/>
                <a:gd name="T22" fmla="*/ 10 w 23"/>
                <a:gd name="T23" fmla="*/ 83 h 89"/>
                <a:gd name="T24" fmla="*/ 13 w 23"/>
                <a:gd name="T25" fmla="*/ 83 h 89"/>
                <a:gd name="T26" fmla="*/ 15 w 23"/>
                <a:gd name="T27" fmla="*/ 85 h 89"/>
                <a:gd name="T28" fmla="*/ 16 w 23"/>
                <a:gd name="T29" fmla="*/ 85 h 89"/>
                <a:gd name="T30" fmla="*/ 16 w 23"/>
                <a:gd name="T31" fmla="*/ 85 h 89"/>
                <a:gd name="T32" fmla="*/ 8 w 23"/>
                <a:gd name="T33" fmla="*/ 71 h 89"/>
                <a:gd name="T34" fmla="*/ 17 w 23"/>
                <a:gd name="T35" fmla="*/ 54 h 89"/>
                <a:gd name="T36" fmla="*/ 23 w 23"/>
                <a:gd name="T37" fmla="*/ 58 h 89"/>
                <a:gd name="T38" fmla="*/ 15 w 23"/>
                <a:gd name="T39" fmla="*/ 38 h 89"/>
                <a:gd name="T40" fmla="*/ 13 w 23"/>
                <a:gd name="T41" fmla="*/ 30 h 89"/>
                <a:gd name="T42" fmla="*/ 13 w 23"/>
                <a:gd name="T43" fmla="*/ 24 h 89"/>
                <a:gd name="T44" fmla="*/ 12 w 23"/>
                <a:gd name="T45" fmla="*/ 13 h 89"/>
                <a:gd name="T46" fmla="*/ 9 w 23"/>
                <a:gd name="T4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89">
                  <a:moveTo>
                    <a:pt x="9" y="0"/>
                  </a:moveTo>
                  <a:cubicBezTo>
                    <a:pt x="8" y="0"/>
                    <a:pt x="7" y="0"/>
                    <a:pt x="7" y="0"/>
                  </a:cubicBezTo>
                  <a:cubicBezTo>
                    <a:pt x="7" y="2"/>
                    <a:pt x="7" y="3"/>
                    <a:pt x="7" y="6"/>
                  </a:cubicBezTo>
                  <a:cubicBezTo>
                    <a:pt x="7" y="7"/>
                    <a:pt x="6" y="8"/>
                    <a:pt x="6" y="9"/>
                  </a:cubicBezTo>
                  <a:cubicBezTo>
                    <a:pt x="1" y="10"/>
                    <a:pt x="0" y="18"/>
                    <a:pt x="0" y="24"/>
                  </a:cubicBezTo>
                  <a:cubicBezTo>
                    <a:pt x="0" y="28"/>
                    <a:pt x="4" y="30"/>
                    <a:pt x="4" y="34"/>
                  </a:cubicBezTo>
                  <a:cubicBezTo>
                    <a:pt x="4" y="41"/>
                    <a:pt x="4" y="44"/>
                    <a:pt x="4" y="51"/>
                  </a:cubicBezTo>
                  <a:cubicBezTo>
                    <a:pt x="4" y="54"/>
                    <a:pt x="2" y="56"/>
                    <a:pt x="2" y="60"/>
                  </a:cubicBezTo>
                  <a:cubicBezTo>
                    <a:pt x="2" y="63"/>
                    <a:pt x="4" y="64"/>
                    <a:pt x="4" y="68"/>
                  </a:cubicBezTo>
                  <a:cubicBezTo>
                    <a:pt x="4" y="72"/>
                    <a:pt x="3" y="75"/>
                    <a:pt x="3" y="81"/>
                  </a:cubicBezTo>
                  <a:cubicBezTo>
                    <a:pt x="3" y="82"/>
                    <a:pt x="2" y="89"/>
                    <a:pt x="3" y="89"/>
                  </a:cubicBezTo>
                  <a:cubicBezTo>
                    <a:pt x="6" y="89"/>
                    <a:pt x="6" y="83"/>
                    <a:pt x="10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3" y="84"/>
                    <a:pt x="14" y="85"/>
                    <a:pt x="15" y="85"/>
                  </a:cubicBezTo>
                  <a:cubicBezTo>
                    <a:pt x="15" y="85"/>
                    <a:pt x="16" y="85"/>
                    <a:pt x="16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4" y="80"/>
                    <a:pt x="8" y="77"/>
                    <a:pt x="8" y="71"/>
                  </a:cubicBezTo>
                  <a:cubicBezTo>
                    <a:pt x="8" y="63"/>
                    <a:pt x="9" y="54"/>
                    <a:pt x="17" y="54"/>
                  </a:cubicBezTo>
                  <a:cubicBezTo>
                    <a:pt x="19" y="54"/>
                    <a:pt x="21" y="56"/>
                    <a:pt x="23" y="58"/>
                  </a:cubicBezTo>
                  <a:cubicBezTo>
                    <a:pt x="21" y="51"/>
                    <a:pt x="17" y="45"/>
                    <a:pt x="15" y="38"/>
                  </a:cubicBezTo>
                  <a:cubicBezTo>
                    <a:pt x="14" y="36"/>
                    <a:pt x="12" y="33"/>
                    <a:pt x="13" y="30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1" y="20"/>
                    <a:pt x="13" y="17"/>
                    <a:pt x="12" y="13"/>
                  </a:cubicBezTo>
                  <a:cubicBezTo>
                    <a:pt x="11" y="9"/>
                    <a:pt x="9" y="5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5" name="Freeform 67"/>
            <p:cNvSpPr>
              <a:spLocks noEditPoints="1"/>
            </p:cNvSpPr>
            <p:nvPr/>
          </p:nvSpPr>
          <p:spPr bwMode="auto">
            <a:xfrm>
              <a:off x="7658100" y="1189038"/>
              <a:ext cx="533400" cy="392113"/>
            </a:xfrm>
            <a:custGeom>
              <a:avLst/>
              <a:gdLst>
                <a:gd name="T0" fmla="*/ 49 w 142"/>
                <a:gd name="T1" fmla="*/ 104 h 104"/>
                <a:gd name="T2" fmla="*/ 49 w 142"/>
                <a:gd name="T3" fmla="*/ 104 h 104"/>
                <a:gd name="T4" fmla="*/ 49 w 142"/>
                <a:gd name="T5" fmla="*/ 104 h 104"/>
                <a:gd name="T6" fmla="*/ 48 w 142"/>
                <a:gd name="T7" fmla="*/ 103 h 104"/>
                <a:gd name="T8" fmla="*/ 48 w 142"/>
                <a:gd name="T9" fmla="*/ 103 h 104"/>
                <a:gd name="T10" fmla="*/ 49 w 142"/>
                <a:gd name="T11" fmla="*/ 104 h 104"/>
                <a:gd name="T12" fmla="*/ 48 w 142"/>
                <a:gd name="T13" fmla="*/ 103 h 104"/>
                <a:gd name="T14" fmla="*/ 46 w 142"/>
                <a:gd name="T15" fmla="*/ 101 h 104"/>
                <a:gd name="T16" fmla="*/ 48 w 142"/>
                <a:gd name="T17" fmla="*/ 103 h 104"/>
                <a:gd name="T18" fmla="*/ 46 w 142"/>
                <a:gd name="T19" fmla="*/ 101 h 104"/>
                <a:gd name="T20" fmla="*/ 130 w 142"/>
                <a:gd name="T21" fmla="*/ 0 h 104"/>
                <a:gd name="T22" fmla="*/ 88 w 142"/>
                <a:gd name="T23" fmla="*/ 16 h 104"/>
                <a:gd name="T24" fmla="*/ 79 w 142"/>
                <a:gd name="T25" fmla="*/ 13 h 104"/>
                <a:gd name="T26" fmla="*/ 70 w 142"/>
                <a:gd name="T27" fmla="*/ 16 h 104"/>
                <a:gd name="T28" fmla="*/ 45 w 142"/>
                <a:gd name="T29" fmla="*/ 30 h 104"/>
                <a:gd name="T30" fmla="*/ 33 w 142"/>
                <a:gd name="T31" fmla="*/ 32 h 104"/>
                <a:gd name="T32" fmla="*/ 30 w 142"/>
                <a:gd name="T33" fmla="*/ 35 h 104"/>
                <a:gd name="T34" fmla="*/ 32 w 142"/>
                <a:gd name="T35" fmla="*/ 40 h 104"/>
                <a:gd name="T36" fmla="*/ 17 w 142"/>
                <a:gd name="T37" fmla="*/ 57 h 104"/>
                <a:gd name="T38" fmla="*/ 22 w 142"/>
                <a:gd name="T39" fmla="*/ 63 h 104"/>
                <a:gd name="T40" fmla="*/ 8 w 142"/>
                <a:gd name="T41" fmla="*/ 71 h 104"/>
                <a:gd name="T42" fmla="*/ 8 w 142"/>
                <a:gd name="T43" fmla="*/ 75 h 104"/>
                <a:gd name="T44" fmla="*/ 0 w 142"/>
                <a:gd name="T45" fmla="*/ 87 h 104"/>
                <a:gd name="T46" fmla="*/ 5 w 142"/>
                <a:gd name="T47" fmla="*/ 92 h 104"/>
                <a:gd name="T48" fmla="*/ 11 w 142"/>
                <a:gd name="T49" fmla="*/ 92 h 104"/>
                <a:gd name="T50" fmla="*/ 13 w 142"/>
                <a:gd name="T51" fmla="*/ 92 h 104"/>
                <a:gd name="T52" fmla="*/ 17 w 142"/>
                <a:gd name="T53" fmla="*/ 102 h 104"/>
                <a:gd name="T54" fmla="*/ 19 w 142"/>
                <a:gd name="T55" fmla="*/ 103 h 104"/>
                <a:gd name="T56" fmla="*/ 25 w 142"/>
                <a:gd name="T57" fmla="*/ 102 h 104"/>
                <a:gd name="T58" fmla="*/ 27 w 142"/>
                <a:gd name="T59" fmla="*/ 104 h 104"/>
                <a:gd name="T60" fmla="*/ 49 w 142"/>
                <a:gd name="T61" fmla="*/ 104 h 104"/>
                <a:gd name="T62" fmla="*/ 48 w 142"/>
                <a:gd name="T63" fmla="*/ 103 h 104"/>
                <a:gd name="T64" fmla="*/ 32 w 142"/>
                <a:gd name="T65" fmla="*/ 84 h 104"/>
                <a:gd name="T66" fmla="*/ 66 w 142"/>
                <a:gd name="T67" fmla="*/ 43 h 104"/>
                <a:gd name="T68" fmla="*/ 80 w 142"/>
                <a:gd name="T69" fmla="*/ 35 h 104"/>
                <a:gd name="T70" fmla="*/ 86 w 142"/>
                <a:gd name="T71" fmla="*/ 29 h 104"/>
                <a:gd name="T72" fmla="*/ 113 w 142"/>
                <a:gd name="T73" fmla="*/ 22 h 104"/>
                <a:gd name="T74" fmla="*/ 142 w 142"/>
                <a:gd name="T75" fmla="*/ 7 h 104"/>
                <a:gd name="T76" fmla="*/ 130 w 142"/>
                <a:gd name="T7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2" h="104">
                  <a:moveTo>
                    <a:pt x="49" y="104"/>
                  </a:moveTo>
                  <a:cubicBezTo>
                    <a:pt x="49" y="104"/>
                    <a:pt x="49" y="104"/>
                    <a:pt x="49" y="104"/>
                  </a:cubicBezTo>
                  <a:cubicBezTo>
                    <a:pt x="49" y="104"/>
                    <a:pt x="49" y="104"/>
                    <a:pt x="49" y="104"/>
                  </a:cubicBezTo>
                  <a:moveTo>
                    <a:pt x="48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103"/>
                    <a:pt x="48" y="103"/>
                    <a:pt x="49" y="104"/>
                  </a:cubicBezTo>
                  <a:cubicBezTo>
                    <a:pt x="48" y="103"/>
                    <a:pt x="48" y="103"/>
                    <a:pt x="48" y="103"/>
                  </a:cubicBezTo>
                  <a:moveTo>
                    <a:pt x="46" y="101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7" y="102"/>
                    <a:pt x="46" y="101"/>
                    <a:pt x="46" y="101"/>
                  </a:cubicBezTo>
                  <a:moveTo>
                    <a:pt x="130" y="0"/>
                  </a:moveTo>
                  <a:cubicBezTo>
                    <a:pt x="116" y="0"/>
                    <a:pt x="103" y="16"/>
                    <a:pt x="88" y="16"/>
                  </a:cubicBezTo>
                  <a:cubicBezTo>
                    <a:pt x="84" y="16"/>
                    <a:pt x="83" y="13"/>
                    <a:pt x="79" y="13"/>
                  </a:cubicBezTo>
                  <a:cubicBezTo>
                    <a:pt x="74" y="13"/>
                    <a:pt x="74" y="16"/>
                    <a:pt x="70" y="16"/>
                  </a:cubicBezTo>
                  <a:cubicBezTo>
                    <a:pt x="60" y="16"/>
                    <a:pt x="52" y="30"/>
                    <a:pt x="45" y="30"/>
                  </a:cubicBezTo>
                  <a:cubicBezTo>
                    <a:pt x="40" y="30"/>
                    <a:pt x="37" y="32"/>
                    <a:pt x="33" y="32"/>
                  </a:cubicBezTo>
                  <a:cubicBezTo>
                    <a:pt x="31" y="32"/>
                    <a:pt x="30" y="33"/>
                    <a:pt x="30" y="35"/>
                  </a:cubicBezTo>
                  <a:cubicBezTo>
                    <a:pt x="30" y="36"/>
                    <a:pt x="32" y="37"/>
                    <a:pt x="32" y="40"/>
                  </a:cubicBezTo>
                  <a:cubicBezTo>
                    <a:pt x="32" y="48"/>
                    <a:pt x="17" y="52"/>
                    <a:pt x="17" y="57"/>
                  </a:cubicBezTo>
                  <a:cubicBezTo>
                    <a:pt x="17" y="59"/>
                    <a:pt x="21" y="60"/>
                    <a:pt x="22" y="63"/>
                  </a:cubicBezTo>
                  <a:cubicBezTo>
                    <a:pt x="17" y="64"/>
                    <a:pt x="8" y="66"/>
                    <a:pt x="8" y="71"/>
                  </a:cubicBezTo>
                  <a:cubicBezTo>
                    <a:pt x="8" y="74"/>
                    <a:pt x="8" y="75"/>
                    <a:pt x="8" y="75"/>
                  </a:cubicBezTo>
                  <a:cubicBezTo>
                    <a:pt x="8" y="80"/>
                    <a:pt x="0" y="80"/>
                    <a:pt x="0" y="87"/>
                  </a:cubicBezTo>
                  <a:cubicBezTo>
                    <a:pt x="0" y="90"/>
                    <a:pt x="5" y="92"/>
                    <a:pt x="5" y="92"/>
                  </a:cubicBezTo>
                  <a:cubicBezTo>
                    <a:pt x="5" y="92"/>
                    <a:pt x="8" y="92"/>
                    <a:pt x="11" y="92"/>
                  </a:cubicBezTo>
                  <a:cubicBezTo>
                    <a:pt x="12" y="92"/>
                    <a:pt x="13" y="92"/>
                    <a:pt x="13" y="92"/>
                  </a:cubicBezTo>
                  <a:cubicBezTo>
                    <a:pt x="18" y="94"/>
                    <a:pt x="15" y="98"/>
                    <a:pt x="17" y="102"/>
                  </a:cubicBezTo>
                  <a:cubicBezTo>
                    <a:pt x="18" y="103"/>
                    <a:pt x="18" y="103"/>
                    <a:pt x="19" y="103"/>
                  </a:cubicBezTo>
                  <a:cubicBezTo>
                    <a:pt x="21" y="103"/>
                    <a:pt x="23" y="102"/>
                    <a:pt x="25" y="102"/>
                  </a:cubicBezTo>
                  <a:cubicBezTo>
                    <a:pt x="25" y="102"/>
                    <a:pt x="26" y="104"/>
                    <a:pt x="27" y="104"/>
                  </a:cubicBezTo>
                  <a:cubicBezTo>
                    <a:pt x="49" y="104"/>
                    <a:pt x="49" y="104"/>
                    <a:pt x="49" y="104"/>
                  </a:cubicBezTo>
                  <a:cubicBezTo>
                    <a:pt x="49" y="104"/>
                    <a:pt x="48" y="103"/>
                    <a:pt x="48" y="103"/>
                  </a:cubicBezTo>
                  <a:cubicBezTo>
                    <a:pt x="42" y="97"/>
                    <a:pt x="32" y="95"/>
                    <a:pt x="32" y="84"/>
                  </a:cubicBezTo>
                  <a:cubicBezTo>
                    <a:pt x="32" y="66"/>
                    <a:pt x="52" y="47"/>
                    <a:pt x="66" y="43"/>
                  </a:cubicBezTo>
                  <a:cubicBezTo>
                    <a:pt x="72" y="42"/>
                    <a:pt x="73" y="35"/>
                    <a:pt x="80" y="35"/>
                  </a:cubicBezTo>
                  <a:cubicBezTo>
                    <a:pt x="83" y="35"/>
                    <a:pt x="85" y="30"/>
                    <a:pt x="86" y="29"/>
                  </a:cubicBezTo>
                  <a:cubicBezTo>
                    <a:pt x="96" y="24"/>
                    <a:pt x="103" y="27"/>
                    <a:pt x="113" y="22"/>
                  </a:cubicBezTo>
                  <a:cubicBezTo>
                    <a:pt x="120" y="18"/>
                    <a:pt x="142" y="17"/>
                    <a:pt x="142" y="7"/>
                  </a:cubicBezTo>
                  <a:cubicBezTo>
                    <a:pt x="142" y="4"/>
                    <a:pt x="134" y="0"/>
                    <a:pt x="13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6" name="Freeform 68"/>
            <p:cNvSpPr/>
            <p:nvPr/>
          </p:nvSpPr>
          <p:spPr bwMode="auto">
            <a:xfrm>
              <a:off x="5819775" y="2216150"/>
              <a:ext cx="1174750" cy="841375"/>
            </a:xfrm>
            <a:custGeom>
              <a:avLst/>
              <a:gdLst>
                <a:gd name="T0" fmla="*/ 146 w 313"/>
                <a:gd name="T1" fmla="*/ 35 h 224"/>
                <a:gd name="T2" fmla="*/ 137 w 313"/>
                <a:gd name="T3" fmla="*/ 46 h 224"/>
                <a:gd name="T4" fmla="*/ 132 w 313"/>
                <a:gd name="T5" fmla="*/ 49 h 224"/>
                <a:gd name="T6" fmla="*/ 114 w 313"/>
                <a:gd name="T7" fmla="*/ 58 h 224"/>
                <a:gd name="T8" fmla="*/ 95 w 313"/>
                <a:gd name="T9" fmla="*/ 76 h 224"/>
                <a:gd name="T10" fmla="*/ 74 w 313"/>
                <a:gd name="T11" fmla="*/ 94 h 224"/>
                <a:gd name="T12" fmla="*/ 62 w 313"/>
                <a:gd name="T13" fmla="*/ 93 h 224"/>
                <a:gd name="T14" fmla="*/ 57 w 313"/>
                <a:gd name="T15" fmla="*/ 102 h 224"/>
                <a:gd name="T16" fmla="*/ 39 w 313"/>
                <a:gd name="T17" fmla="*/ 105 h 224"/>
                <a:gd name="T18" fmla="*/ 67 w 313"/>
                <a:gd name="T19" fmla="*/ 125 h 224"/>
                <a:gd name="T20" fmla="*/ 68 w 313"/>
                <a:gd name="T21" fmla="*/ 133 h 224"/>
                <a:gd name="T22" fmla="*/ 58 w 313"/>
                <a:gd name="T23" fmla="*/ 155 h 224"/>
                <a:gd name="T24" fmla="*/ 36 w 313"/>
                <a:gd name="T25" fmla="*/ 154 h 224"/>
                <a:gd name="T26" fmla="*/ 18 w 313"/>
                <a:gd name="T27" fmla="*/ 152 h 224"/>
                <a:gd name="T28" fmla="*/ 6 w 313"/>
                <a:gd name="T29" fmla="*/ 170 h 224"/>
                <a:gd name="T30" fmla="*/ 5 w 313"/>
                <a:gd name="T31" fmla="*/ 202 h 224"/>
                <a:gd name="T32" fmla="*/ 19 w 313"/>
                <a:gd name="T33" fmla="*/ 214 h 224"/>
                <a:gd name="T34" fmla="*/ 54 w 313"/>
                <a:gd name="T35" fmla="*/ 218 h 224"/>
                <a:gd name="T36" fmla="*/ 57 w 313"/>
                <a:gd name="T37" fmla="*/ 218 h 224"/>
                <a:gd name="T38" fmla="*/ 74 w 313"/>
                <a:gd name="T39" fmla="*/ 195 h 224"/>
                <a:gd name="T40" fmla="*/ 100 w 313"/>
                <a:gd name="T41" fmla="*/ 161 h 224"/>
                <a:gd name="T42" fmla="*/ 140 w 313"/>
                <a:gd name="T43" fmla="*/ 149 h 224"/>
                <a:gd name="T44" fmla="*/ 172 w 313"/>
                <a:gd name="T45" fmla="*/ 167 h 224"/>
                <a:gd name="T46" fmla="*/ 201 w 313"/>
                <a:gd name="T47" fmla="*/ 188 h 224"/>
                <a:gd name="T48" fmla="*/ 202 w 313"/>
                <a:gd name="T49" fmla="*/ 206 h 224"/>
                <a:gd name="T50" fmla="*/ 207 w 313"/>
                <a:gd name="T51" fmla="*/ 188 h 224"/>
                <a:gd name="T52" fmla="*/ 211 w 313"/>
                <a:gd name="T53" fmla="*/ 176 h 224"/>
                <a:gd name="T54" fmla="*/ 197 w 313"/>
                <a:gd name="T55" fmla="*/ 169 h 224"/>
                <a:gd name="T56" fmla="*/ 180 w 313"/>
                <a:gd name="T57" fmla="*/ 149 h 224"/>
                <a:gd name="T58" fmla="*/ 173 w 313"/>
                <a:gd name="T59" fmla="*/ 135 h 224"/>
                <a:gd name="T60" fmla="*/ 195 w 313"/>
                <a:gd name="T61" fmla="*/ 138 h 224"/>
                <a:gd name="T62" fmla="*/ 221 w 313"/>
                <a:gd name="T63" fmla="*/ 160 h 224"/>
                <a:gd name="T64" fmla="*/ 239 w 313"/>
                <a:gd name="T65" fmla="*/ 192 h 224"/>
                <a:gd name="T66" fmla="*/ 252 w 313"/>
                <a:gd name="T67" fmla="*/ 204 h 224"/>
                <a:gd name="T68" fmla="*/ 260 w 313"/>
                <a:gd name="T69" fmla="*/ 218 h 224"/>
                <a:gd name="T70" fmla="*/ 259 w 313"/>
                <a:gd name="T71" fmla="*/ 204 h 224"/>
                <a:gd name="T72" fmla="*/ 271 w 313"/>
                <a:gd name="T73" fmla="*/ 206 h 224"/>
                <a:gd name="T74" fmla="*/ 261 w 313"/>
                <a:gd name="T75" fmla="*/ 192 h 224"/>
                <a:gd name="T76" fmla="*/ 267 w 313"/>
                <a:gd name="T77" fmla="*/ 187 h 224"/>
                <a:gd name="T78" fmla="*/ 288 w 313"/>
                <a:gd name="T79" fmla="*/ 183 h 224"/>
                <a:gd name="T80" fmla="*/ 300 w 313"/>
                <a:gd name="T81" fmla="*/ 177 h 224"/>
                <a:gd name="T82" fmla="*/ 307 w 313"/>
                <a:gd name="T83" fmla="*/ 176 h 224"/>
                <a:gd name="T84" fmla="*/ 306 w 313"/>
                <a:gd name="T85" fmla="*/ 144 h 224"/>
                <a:gd name="T86" fmla="*/ 313 w 313"/>
                <a:gd name="T87" fmla="*/ 130 h 224"/>
                <a:gd name="T88" fmla="*/ 303 w 313"/>
                <a:gd name="T89" fmla="*/ 128 h 224"/>
                <a:gd name="T90" fmla="*/ 270 w 313"/>
                <a:gd name="T91" fmla="*/ 106 h 224"/>
                <a:gd name="T92" fmla="*/ 258 w 313"/>
                <a:gd name="T93" fmla="*/ 99 h 224"/>
                <a:gd name="T94" fmla="*/ 269 w 313"/>
                <a:gd name="T95" fmla="*/ 77 h 224"/>
                <a:gd name="T96" fmla="*/ 263 w 313"/>
                <a:gd name="T97" fmla="*/ 62 h 224"/>
                <a:gd name="T98" fmla="*/ 244 w 313"/>
                <a:gd name="T99" fmla="*/ 36 h 224"/>
                <a:gd name="T100" fmla="*/ 244 w 313"/>
                <a:gd name="T101" fmla="*/ 36 h 224"/>
                <a:gd name="T102" fmla="*/ 244 w 313"/>
                <a:gd name="T103" fmla="*/ 36 h 224"/>
                <a:gd name="T104" fmla="*/ 234 w 313"/>
                <a:gd name="T105" fmla="*/ 37 h 224"/>
                <a:gd name="T106" fmla="*/ 215 w 313"/>
                <a:gd name="T107" fmla="*/ 33 h 224"/>
                <a:gd name="T108" fmla="*/ 187 w 313"/>
                <a:gd name="T109" fmla="*/ 44 h 224"/>
                <a:gd name="T110" fmla="*/ 183 w 313"/>
                <a:gd name="T111" fmla="*/ 37 h 224"/>
                <a:gd name="T112" fmla="*/ 155 w 313"/>
                <a:gd name="T113" fmla="*/ 38 h 224"/>
                <a:gd name="T114" fmla="*/ 158 w 313"/>
                <a:gd name="T115" fmla="*/ 20 h 224"/>
                <a:gd name="T116" fmla="*/ 157 w 313"/>
                <a:gd name="T117" fmla="*/ 1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3" h="224">
                  <a:moveTo>
                    <a:pt x="158" y="0"/>
                  </a:moveTo>
                  <a:cubicBezTo>
                    <a:pt x="151" y="6"/>
                    <a:pt x="140" y="6"/>
                    <a:pt x="140" y="18"/>
                  </a:cubicBezTo>
                  <a:cubicBezTo>
                    <a:pt x="140" y="25"/>
                    <a:pt x="145" y="28"/>
                    <a:pt x="146" y="35"/>
                  </a:cubicBezTo>
                  <a:cubicBezTo>
                    <a:pt x="146" y="35"/>
                    <a:pt x="148" y="41"/>
                    <a:pt x="148" y="42"/>
                  </a:cubicBezTo>
                  <a:cubicBezTo>
                    <a:pt x="148" y="45"/>
                    <a:pt x="143" y="47"/>
                    <a:pt x="141" y="47"/>
                  </a:cubicBezTo>
                  <a:cubicBezTo>
                    <a:pt x="140" y="47"/>
                    <a:pt x="138" y="46"/>
                    <a:pt x="137" y="46"/>
                  </a:cubicBezTo>
                  <a:cubicBezTo>
                    <a:pt x="136" y="46"/>
                    <a:pt x="135" y="47"/>
                    <a:pt x="134" y="47"/>
                  </a:cubicBezTo>
                  <a:cubicBezTo>
                    <a:pt x="134" y="48"/>
                    <a:pt x="133" y="50"/>
                    <a:pt x="132" y="50"/>
                  </a:cubicBezTo>
                  <a:cubicBezTo>
                    <a:pt x="132" y="50"/>
                    <a:pt x="132" y="50"/>
                    <a:pt x="132" y="49"/>
                  </a:cubicBezTo>
                  <a:cubicBezTo>
                    <a:pt x="131" y="50"/>
                    <a:pt x="131" y="50"/>
                    <a:pt x="131" y="50"/>
                  </a:cubicBezTo>
                  <a:cubicBezTo>
                    <a:pt x="131" y="50"/>
                    <a:pt x="131" y="49"/>
                    <a:pt x="128" y="49"/>
                  </a:cubicBezTo>
                  <a:cubicBezTo>
                    <a:pt x="122" y="49"/>
                    <a:pt x="118" y="54"/>
                    <a:pt x="114" y="58"/>
                  </a:cubicBezTo>
                  <a:cubicBezTo>
                    <a:pt x="113" y="58"/>
                    <a:pt x="111" y="60"/>
                    <a:pt x="111" y="61"/>
                  </a:cubicBezTo>
                  <a:cubicBezTo>
                    <a:pt x="111" y="64"/>
                    <a:pt x="112" y="68"/>
                    <a:pt x="109" y="70"/>
                  </a:cubicBezTo>
                  <a:cubicBezTo>
                    <a:pt x="108" y="71"/>
                    <a:pt x="97" y="76"/>
                    <a:pt x="95" y="76"/>
                  </a:cubicBezTo>
                  <a:cubicBezTo>
                    <a:pt x="94" y="77"/>
                    <a:pt x="93" y="77"/>
                    <a:pt x="91" y="77"/>
                  </a:cubicBezTo>
                  <a:cubicBezTo>
                    <a:pt x="89" y="84"/>
                    <a:pt x="87" y="90"/>
                    <a:pt x="79" y="90"/>
                  </a:cubicBezTo>
                  <a:cubicBezTo>
                    <a:pt x="78" y="92"/>
                    <a:pt x="76" y="94"/>
                    <a:pt x="74" y="94"/>
                  </a:cubicBezTo>
                  <a:cubicBezTo>
                    <a:pt x="70" y="94"/>
                    <a:pt x="67" y="93"/>
                    <a:pt x="65" y="91"/>
                  </a:cubicBezTo>
                  <a:cubicBezTo>
                    <a:pt x="62" y="91"/>
                    <a:pt x="62" y="91"/>
                    <a:pt x="62" y="91"/>
                  </a:cubicBezTo>
                  <a:cubicBezTo>
                    <a:pt x="62" y="93"/>
                    <a:pt x="62" y="93"/>
                    <a:pt x="62" y="93"/>
                  </a:cubicBezTo>
                  <a:cubicBezTo>
                    <a:pt x="63" y="94"/>
                    <a:pt x="62" y="98"/>
                    <a:pt x="64" y="99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3" y="101"/>
                    <a:pt x="60" y="102"/>
                    <a:pt x="57" y="102"/>
                  </a:cubicBezTo>
                  <a:cubicBezTo>
                    <a:pt x="55" y="102"/>
                    <a:pt x="50" y="101"/>
                    <a:pt x="50" y="99"/>
                  </a:cubicBezTo>
                  <a:cubicBezTo>
                    <a:pt x="47" y="100"/>
                    <a:pt x="39" y="102"/>
                    <a:pt x="39" y="104"/>
                  </a:cubicBezTo>
                  <a:cubicBezTo>
                    <a:pt x="39" y="105"/>
                    <a:pt x="39" y="105"/>
                    <a:pt x="39" y="105"/>
                  </a:cubicBezTo>
                  <a:cubicBezTo>
                    <a:pt x="39" y="110"/>
                    <a:pt x="52" y="112"/>
                    <a:pt x="56" y="113"/>
                  </a:cubicBezTo>
                  <a:cubicBezTo>
                    <a:pt x="58" y="114"/>
                    <a:pt x="58" y="115"/>
                    <a:pt x="60" y="115"/>
                  </a:cubicBezTo>
                  <a:cubicBezTo>
                    <a:pt x="60" y="120"/>
                    <a:pt x="61" y="125"/>
                    <a:pt x="67" y="125"/>
                  </a:cubicBezTo>
                  <a:cubicBezTo>
                    <a:pt x="67" y="127"/>
                    <a:pt x="69" y="127"/>
                    <a:pt x="69" y="129"/>
                  </a:cubicBezTo>
                  <a:cubicBezTo>
                    <a:pt x="69" y="130"/>
                    <a:pt x="68" y="132"/>
                    <a:pt x="67" y="134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5"/>
                    <a:pt x="68" y="140"/>
                    <a:pt x="68" y="141"/>
                  </a:cubicBezTo>
                  <a:cubicBezTo>
                    <a:pt x="68" y="146"/>
                    <a:pt x="65" y="148"/>
                    <a:pt x="65" y="154"/>
                  </a:cubicBezTo>
                  <a:cubicBezTo>
                    <a:pt x="64" y="154"/>
                    <a:pt x="60" y="155"/>
                    <a:pt x="58" y="155"/>
                  </a:cubicBezTo>
                  <a:cubicBezTo>
                    <a:pt x="55" y="155"/>
                    <a:pt x="54" y="154"/>
                    <a:pt x="51" y="154"/>
                  </a:cubicBezTo>
                  <a:cubicBezTo>
                    <a:pt x="51" y="154"/>
                    <a:pt x="50" y="154"/>
                    <a:pt x="50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34" y="154"/>
                    <a:pt x="32" y="154"/>
                    <a:pt x="31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6" y="152"/>
                    <a:pt x="15" y="151"/>
                    <a:pt x="14" y="151"/>
                  </a:cubicBezTo>
                  <a:cubicBezTo>
                    <a:pt x="12" y="151"/>
                    <a:pt x="3" y="157"/>
                    <a:pt x="3" y="159"/>
                  </a:cubicBezTo>
                  <a:cubicBezTo>
                    <a:pt x="3" y="161"/>
                    <a:pt x="6" y="165"/>
                    <a:pt x="6" y="170"/>
                  </a:cubicBezTo>
                  <a:cubicBezTo>
                    <a:pt x="6" y="177"/>
                    <a:pt x="3" y="185"/>
                    <a:pt x="3" y="192"/>
                  </a:cubicBezTo>
                  <a:cubicBezTo>
                    <a:pt x="3" y="194"/>
                    <a:pt x="0" y="194"/>
                    <a:pt x="0" y="198"/>
                  </a:cubicBezTo>
                  <a:cubicBezTo>
                    <a:pt x="0" y="200"/>
                    <a:pt x="2" y="202"/>
                    <a:pt x="5" y="202"/>
                  </a:cubicBezTo>
                  <a:cubicBezTo>
                    <a:pt x="5" y="206"/>
                    <a:pt x="5" y="208"/>
                    <a:pt x="5" y="214"/>
                  </a:cubicBezTo>
                  <a:cubicBezTo>
                    <a:pt x="5" y="214"/>
                    <a:pt x="5" y="216"/>
                    <a:pt x="7" y="216"/>
                  </a:cubicBezTo>
                  <a:cubicBezTo>
                    <a:pt x="11" y="216"/>
                    <a:pt x="14" y="214"/>
                    <a:pt x="19" y="214"/>
                  </a:cubicBezTo>
                  <a:cubicBezTo>
                    <a:pt x="26" y="214"/>
                    <a:pt x="26" y="224"/>
                    <a:pt x="30" y="224"/>
                  </a:cubicBezTo>
                  <a:cubicBezTo>
                    <a:pt x="36" y="224"/>
                    <a:pt x="40" y="219"/>
                    <a:pt x="47" y="219"/>
                  </a:cubicBezTo>
                  <a:cubicBezTo>
                    <a:pt x="48" y="219"/>
                    <a:pt x="51" y="218"/>
                    <a:pt x="54" y="218"/>
                  </a:cubicBezTo>
                  <a:cubicBezTo>
                    <a:pt x="55" y="218"/>
                    <a:pt x="55" y="218"/>
                    <a:pt x="56" y="218"/>
                  </a:cubicBezTo>
                  <a:cubicBezTo>
                    <a:pt x="56" y="218"/>
                    <a:pt x="56" y="218"/>
                    <a:pt x="56" y="218"/>
                  </a:cubicBezTo>
                  <a:cubicBezTo>
                    <a:pt x="56" y="218"/>
                    <a:pt x="57" y="218"/>
                    <a:pt x="57" y="218"/>
                  </a:cubicBezTo>
                  <a:cubicBezTo>
                    <a:pt x="62" y="218"/>
                    <a:pt x="62" y="212"/>
                    <a:pt x="65" y="211"/>
                  </a:cubicBezTo>
                  <a:cubicBezTo>
                    <a:pt x="71" y="208"/>
                    <a:pt x="73" y="204"/>
                    <a:pt x="77" y="199"/>
                  </a:cubicBezTo>
                  <a:cubicBezTo>
                    <a:pt x="75" y="198"/>
                    <a:pt x="74" y="197"/>
                    <a:pt x="74" y="195"/>
                  </a:cubicBezTo>
                  <a:cubicBezTo>
                    <a:pt x="74" y="189"/>
                    <a:pt x="82" y="177"/>
                    <a:pt x="87" y="176"/>
                  </a:cubicBezTo>
                  <a:cubicBezTo>
                    <a:pt x="93" y="175"/>
                    <a:pt x="100" y="173"/>
                    <a:pt x="101" y="167"/>
                  </a:cubicBezTo>
                  <a:cubicBezTo>
                    <a:pt x="100" y="161"/>
                    <a:pt x="100" y="161"/>
                    <a:pt x="100" y="161"/>
                  </a:cubicBezTo>
                  <a:cubicBezTo>
                    <a:pt x="100" y="156"/>
                    <a:pt x="104" y="154"/>
                    <a:pt x="108" y="154"/>
                  </a:cubicBezTo>
                  <a:cubicBezTo>
                    <a:pt x="114" y="154"/>
                    <a:pt x="118" y="157"/>
                    <a:pt x="124" y="157"/>
                  </a:cubicBezTo>
                  <a:cubicBezTo>
                    <a:pt x="131" y="157"/>
                    <a:pt x="134" y="152"/>
                    <a:pt x="140" y="149"/>
                  </a:cubicBezTo>
                  <a:cubicBezTo>
                    <a:pt x="142" y="148"/>
                    <a:pt x="143" y="144"/>
                    <a:pt x="148" y="144"/>
                  </a:cubicBezTo>
                  <a:cubicBezTo>
                    <a:pt x="158" y="144"/>
                    <a:pt x="160" y="156"/>
                    <a:pt x="165" y="162"/>
                  </a:cubicBezTo>
                  <a:cubicBezTo>
                    <a:pt x="166" y="164"/>
                    <a:pt x="170" y="165"/>
                    <a:pt x="172" y="167"/>
                  </a:cubicBezTo>
                  <a:cubicBezTo>
                    <a:pt x="177" y="172"/>
                    <a:pt x="179" y="175"/>
                    <a:pt x="188" y="177"/>
                  </a:cubicBezTo>
                  <a:cubicBezTo>
                    <a:pt x="188" y="179"/>
                    <a:pt x="192" y="180"/>
                    <a:pt x="193" y="180"/>
                  </a:cubicBezTo>
                  <a:cubicBezTo>
                    <a:pt x="193" y="181"/>
                    <a:pt x="200" y="188"/>
                    <a:pt x="201" y="188"/>
                  </a:cubicBezTo>
                  <a:cubicBezTo>
                    <a:pt x="202" y="191"/>
                    <a:pt x="204" y="192"/>
                    <a:pt x="204" y="196"/>
                  </a:cubicBezTo>
                  <a:cubicBezTo>
                    <a:pt x="204" y="200"/>
                    <a:pt x="203" y="204"/>
                    <a:pt x="199" y="204"/>
                  </a:cubicBezTo>
                  <a:cubicBezTo>
                    <a:pt x="199" y="205"/>
                    <a:pt x="200" y="206"/>
                    <a:pt x="202" y="206"/>
                  </a:cubicBezTo>
                  <a:cubicBezTo>
                    <a:pt x="206" y="206"/>
                    <a:pt x="206" y="200"/>
                    <a:pt x="208" y="197"/>
                  </a:cubicBezTo>
                  <a:cubicBezTo>
                    <a:pt x="208" y="197"/>
                    <a:pt x="212" y="197"/>
                    <a:pt x="212" y="196"/>
                  </a:cubicBezTo>
                  <a:cubicBezTo>
                    <a:pt x="212" y="192"/>
                    <a:pt x="207" y="191"/>
                    <a:pt x="207" y="188"/>
                  </a:cubicBezTo>
                  <a:cubicBezTo>
                    <a:pt x="207" y="185"/>
                    <a:pt x="210" y="183"/>
                    <a:pt x="213" y="183"/>
                  </a:cubicBezTo>
                  <a:cubicBezTo>
                    <a:pt x="218" y="183"/>
                    <a:pt x="219" y="187"/>
                    <a:pt x="222" y="187"/>
                  </a:cubicBezTo>
                  <a:cubicBezTo>
                    <a:pt x="223" y="181"/>
                    <a:pt x="216" y="179"/>
                    <a:pt x="211" y="176"/>
                  </a:cubicBezTo>
                  <a:cubicBezTo>
                    <a:pt x="209" y="175"/>
                    <a:pt x="202" y="174"/>
                    <a:pt x="203" y="171"/>
                  </a:cubicBezTo>
                  <a:cubicBezTo>
                    <a:pt x="204" y="170"/>
                    <a:pt x="204" y="169"/>
                    <a:pt x="204" y="168"/>
                  </a:cubicBezTo>
                  <a:cubicBezTo>
                    <a:pt x="201" y="168"/>
                    <a:pt x="199" y="169"/>
                    <a:pt x="197" y="169"/>
                  </a:cubicBezTo>
                  <a:cubicBezTo>
                    <a:pt x="196" y="169"/>
                    <a:pt x="194" y="169"/>
                    <a:pt x="192" y="168"/>
                  </a:cubicBezTo>
                  <a:cubicBezTo>
                    <a:pt x="190" y="167"/>
                    <a:pt x="188" y="162"/>
                    <a:pt x="187" y="158"/>
                  </a:cubicBezTo>
                  <a:cubicBezTo>
                    <a:pt x="186" y="156"/>
                    <a:pt x="184" y="151"/>
                    <a:pt x="180" y="149"/>
                  </a:cubicBezTo>
                  <a:cubicBezTo>
                    <a:pt x="176" y="148"/>
                    <a:pt x="174" y="146"/>
                    <a:pt x="174" y="142"/>
                  </a:cubicBezTo>
                  <a:cubicBezTo>
                    <a:pt x="174" y="140"/>
                    <a:pt x="174" y="139"/>
                    <a:pt x="175" y="137"/>
                  </a:cubicBezTo>
                  <a:cubicBezTo>
                    <a:pt x="174" y="137"/>
                    <a:pt x="173" y="136"/>
                    <a:pt x="173" y="135"/>
                  </a:cubicBezTo>
                  <a:cubicBezTo>
                    <a:pt x="173" y="132"/>
                    <a:pt x="180" y="132"/>
                    <a:pt x="183" y="130"/>
                  </a:cubicBezTo>
                  <a:cubicBezTo>
                    <a:pt x="184" y="132"/>
                    <a:pt x="183" y="138"/>
                    <a:pt x="186" y="138"/>
                  </a:cubicBezTo>
                  <a:cubicBezTo>
                    <a:pt x="189" y="138"/>
                    <a:pt x="192" y="138"/>
                    <a:pt x="195" y="138"/>
                  </a:cubicBezTo>
                  <a:cubicBezTo>
                    <a:pt x="195" y="144"/>
                    <a:pt x="202" y="154"/>
                    <a:pt x="208" y="154"/>
                  </a:cubicBezTo>
                  <a:cubicBezTo>
                    <a:pt x="210" y="154"/>
                    <a:pt x="211" y="154"/>
                    <a:pt x="212" y="154"/>
                  </a:cubicBezTo>
                  <a:cubicBezTo>
                    <a:pt x="212" y="158"/>
                    <a:pt x="217" y="158"/>
                    <a:pt x="221" y="160"/>
                  </a:cubicBezTo>
                  <a:cubicBezTo>
                    <a:pt x="225" y="162"/>
                    <a:pt x="231" y="168"/>
                    <a:pt x="231" y="172"/>
                  </a:cubicBezTo>
                  <a:cubicBezTo>
                    <a:pt x="231" y="175"/>
                    <a:pt x="231" y="176"/>
                    <a:pt x="231" y="180"/>
                  </a:cubicBezTo>
                  <a:cubicBezTo>
                    <a:pt x="231" y="186"/>
                    <a:pt x="236" y="188"/>
                    <a:pt x="239" y="192"/>
                  </a:cubicBezTo>
                  <a:cubicBezTo>
                    <a:pt x="242" y="194"/>
                    <a:pt x="244" y="197"/>
                    <a:pt x="245" y="201"/>
                  </a:cubicBezTo>
                  <a:cubicBezTo>
                    <a:pt x="245" y="201"/>
                    <a:pt x="246" y="204"/>
                    <a:pt x="247" y="204"/>
                  </a:cubicBezTo>
                  <a:cubicBezTo>
                    <a:pt x="248" y="204"/>
                    <a:pt x="250" y="204"/>
                    <a:pt x="252" y="204"/>
                  </a:cubicBezTo>
                  <a:cubicBezTo>
                    <a:pt x="251" y="205"/>
                    <a:pt x="248" y="206"/>
                    <a:pt x="248" y="208"/>
                  </a:cubicBezTo>
                  <a:cubicBezTo>
                    <a:pt x="248" y="213"/>
                    <a:pt x="252" y="218"/>
                    <a:pt x="256" y="218"/>
                  </a:cubicBezTo>
                  <a:cubicBezTo>
                    <a:pt x="257" y="218"/>
                    <a:pt x="259" y="218"/>
                    <a:pt x="260" y="218"/>
                  </a:cubicBezTo>
                  <a:cubicBezTo>
                    <a:pt x="257" y="216"/>
                    <a:pt x="260" y="213"/>
                    <a:pt x="260" y="211"/>
                  </a:cubicBezTo>
                  <a:cubicBezTo>
                    <a:pt x="260" y="209"/>
                    <a:pt x="259" y="208"/>
                    <a:pt x="259" y="206"/>
                  </a:cubicBezTo>
                  <a:cubicBezTo>
                    <a:pt x="259" y="204"/>
                    <a:pt x="259" y="204"/>
                    <a:pt x="259" y="204"/>
                  </a:cubicBezTo>
                  <a:cubicBezTo>
                    <a:pt x="260" y="205"/>
                    <a:pt x="263" y="208"/>
                    <a:pt x="266" y="208"/>
                  </a:cubicBezTo>
                  <a:cubicBezTo>
                    <a:pt x="267" y="208"/>
                    <a:pt x="267" y="208"/>
                    <a:pt x="267" y="208"/>
                  </a:cubicBezTo>
                  <a:cubicBezTo>
                    <a:pt x="267" y="206"/>
                    <a:pt x="270" y="207"/>
                    <a:pt x="271" y="206"/>
                  </a:cubicBezTo>
                  <a:cubicBezTo>
                    <a:pt x="271" y="206"/>
                    <a:pt x="270" y="205"/>
                    <a:pt x="270" y="204"/>
                  </a:cubicBezTo>
                  <a:cubicBezTo>
                    <a:pt x="268" y="204"/>
                    <a:pt x="260" y="197"/>
                    <a:pt x="260" y="196"/>
                  </a:cubicBezTo>
                  <a:cubicBezTo>
                    <a:pt x="260" y="195"/>
                    <a:pt x="261" y="194"/>
                    <a:pt x="261" y="192"/>
                  </a:cubicBezTo>
                  <a:cubicBezTo>
                    <a:pt x="256" y="186"/>
                    <a:pt x="256" y="186"/>
                    <a:pt x="256" y="186"/>
                  </a:cubicBezTo>
                  <a:cubicBezTo>
                    <a:pt x="256" y="185"/>
                    <a:pt x="258" y="183"/>
                    <a:pt x="259" y="183"/>
                  </a:cubicBezTo>
                  <a:cubicBezTo>
                    <a:pt x="262" y="183"/>
                    <a:pt x="262" y="187"/>
                    <a:pt x="267" y="187"/>
                  </a:cubicBezTo>
                  <a:cubicBezTo>
                    <a:pt x="267" y="185"/>
                    <a:pt x="267" y="183"/>
                    <a:pt x="267" y="181"/>
                  </a:cubicBezTo>
                  <a:cubicBezTo>
                    <a:pt x="270" y="180"/>
                    <a:pt x="271" y="177"/>
                    <a:pt x="276" y="177"/>
                  </a:cubicBezTo>
                  <a:cubicBezTo>
                    <a:pt x="281" y="177"/>
                    <a:pt x="284" y="183"/>
                    <a:pt x="288" y="183"/>
                  </a:cubicBezTo>
                  <a:cubicBezTo>
                    <a:pt x="292" y="183"/>
                    <a:pt x="292" y="179"/>
                    <a:pt x="296" y="178"/>
                  </a:cubicBezTo>
                  <a:cubicBezTo>
                    <a:pt x="297" y="177"/>
                    <a:pt x="298" y="177"/>
                    <a:pt x="299" y="177"/>
                  </a:cubicBezTo>
                  <a:cubicBezTo>
                    <a:pt x="299" y="177"/>
                    <a:pt x="300" y="177"/>
                    <a:pt x="300" y="177"/>
                  </a:cubicBezTo>
                  <a:cubicBezTo>
                    <a:pt x="300" y="177"/>
                    <a:pt x="301" y="177"/>
                    <a:pt x="301" y="177"/>
                  </a:cubicBezTo>
                  <a:cubicBezTo>
                    <a:pt x="302" y="177"/>
                    <a:pt x="302" y="177"/>
                    <a:pt x="303" y="177"/>
                  </a:cubicBezTo>
                  <a:cubicBezTo>
                    <a:pt x="305" y="177"/>
                    <a:pt x="306" y="177"/>
                    <a:pt x="307" y="176"/>
                  </a:cubicBezTo>
                  <a:cubicBezTo>
                    <a:pt x="305" y="173"/>
                    <a:pt x="298" y="169"/>
                    <a:pt x="298" y="163"/>
                  </a:cubicBezTo>
                  <a:cubicBezTo>
                    <a:pt x="298" y="159"/>
                    <a:pt x="303" y="154"/>
                    <a:pt x="306" y="151"/>
                  </a:cubicBezTo>
                  <a:cubicBezTo>
                    <a:pt x="306" y="144"/>
                    <a:pt x="306" y="144"/>
                    <a:pt x="306" y="144"/>
                  </a:cubicBezTo>
                  <a:cubicBezTo>
                    <a:pt x="306" y="142"/>
                    <a:pt x="306" y="144"/>
                    <a:pt x="307" y="140"/>
                  </a:cubicBezTo>
                  <a:cubicBezTo>
                    <a:pt x="307" y="137"/>
                    <a:pt x="310" y="135"/>
                    <a:pt x="313" y="135"/>
                  </a:cubicBezTo>
                  <a:cubicBezTo>
                    <a:pt x="313" y="133"/>
                    <a:pt x="313" y="132"/>
                    <a:pt x="313" y="130"/>
                  </a:cubicBezTo>
                  <a:cubicBezTo>
                    <a:pt x="311" y="131"/>
                    <a:pt x="308" y="132"/>
                    <a:pt x="306" y="132"/>
                  </a:cubicBezTo>
                  <a:cubicBezTo>
                    <a:pt x="305" y="130"/>
                    <a:pt x="305" y="130"/>
                    <a:pt x="305" y="130"/>
                  </a:cubicBezTo>
                  <a:cubicBezTo>
                    <a:pt x="304" y="130"/>
                    <a:pt x="303" y="129"/>
                    <a:pt x="303" y="128"/>
                  </a:cubicBezTo>
                  <a:cubicBezTo>
                    <a:pt x="303" y="117"/>
                    <a:pt x="303" y="117"/>
                    <a:pt x="303" y="117"/>
                  </a:cubicBezTo>
                  <a:cubicBezTo>
                    <a:pt x="296" y="117"/>
                    <a:pt x="298" y="102"/>
                    <a:pt x="290" y="102"/>
                  </a:cubicBezTo>
                  <a:cubicBezTo>
                    <a:pt x="283" y="102"/>
                    <a:pt x="279" y="106"/>
                    <a:pt x="270" y="106"/>
                  </a:cubicBezTo>
                  <a:cubicBezTo>
                    <a:pt x="268" y="106"/>
                    <a:pt x="266" y="106"/>
                    <a:pt x="264" y="106"/>
                  </a:cubicBezTo>
                  <a:cubicBezTo>
                    <a:pt x="261" y="106"/>
                    <a:pt x="258" y="105"/>
                    <a:pt x="258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8" y="93"/>
                    <a:pt x="259" y="88"/>
                    <a:pt x="262" y="83"/>
                  </a:cubicBezTo>
                  <a:cubicBezTo>
                    <a:pt x="263" y="81"/>
                    <a:pt x="269" y="80"/>
                    <a:pt x="269" y="77"/>
                  </a:cubicBezTo>
                  <a:cubicBezTo>
                    <a:pt x="269" y="71"/>
                    <a:pt x="263" y="68"/>
                    <a:pt x="263" y="62"/>
                  </a:cubicBezTo>
                  <a:cubicBezTo>
                    <a:pt x="263" y="62"/>
                    <a:pt x="263" y="62"/>
                    <a:pt x="263" y="62"/>
                  </a:cubicBezTo>
                  <a:cubicBezTo>
                    <a:pt x="263" y="62"/>
                    <a:pt x="263" y="62"/>
                    <a:pt x="263" y="62"/>
                  </a:cubicBezTo>
                  <a:cubicBezTo>
                    <a:pt x="263" y="58"/>
                    <a:pt x="267" y="56"/>
                    <a:pt x="267" y="52"/>
                  </a:cubicBezTo>
                  <a:cubicBezTo>
                    <a:pt x="267" y="46"/>
                    <a:pt x="265" y="35"/>
                    <a:pt x="259" y="35"/>
                  </a:cubicBezTo>
                  <a:cubicBezTo>
                    <a:pt x="253" y="35"/>
                    <a:pt x="249" y="36"/>
                    <a:pt x="244" y="36"/>
                  </a:cubicBezTo>
                  <a:cubicBezTo>
                    <a:pt x="244" y="36"/>
                    <a:pt x="244" y="36"/>
                    <a:pt x="244" y="36"/>
                  </a:cubicBezTo>
                  <a:cubicBezTo>
                    <a:pt x="244" y="36"/>
                    <a:pt x="244" y="36"/>
                    <a:pt x="244" y="36"/>
                  </a:cubicBezTo>
                  <a:cubicBezTo>
                    <a:pt x="244" y="36"/>
                    <a:pt x="244" y="36"/>
                    <a:pt x="244" y="36"/>
                  </a:cubicBezTo>
                  <a:cubicBezTo>
                    <a:pt x="244" y="36"/>
                    <a:pt x="244" y="36"/>
                    <a:pt x="244" y="36"/>
                  </a:cubicBezTo>
                  <a:cubicBezTo>
                    <a:pt x="244" y="36"/>
                    <a:pt x="244" y="36"/>
                    <a:pt x="244" y="36"/>
                  </a:cubicBezTo>
                  <a:cubicBezTo>
                    <a:pt x="244" y="36"/>
                    <a:pt x="244" y="36"/>
                    <a:pt x="244" y="36"/>
                  </a:cubicBezTo>
                  <a:cubicBezTo>
                    <a:pt x="244" y="36"/>
                    <a:pt x="244" y="36"/>
                    <a:pt x="244" y="36"/>
                  </a:cubicBezTo>
                  <a:cubicBezTo>
                    <a:pt x="241" y="36"/>
                    <a:pt x="238" y="36"/>
                    <a:pt x="234" y="37"/>
                  </a:cubicBezTo>
                  <a:cubicBezTo>
                    <a:pt x="234" y="37"/>
                    <a:pt x="234" y="37"/>
                    <a:pt x="234" y="37"/>
                  </a:cubicBezTo>
                  <a:cubicBezTo>
                    <a:pt x="231" y="37"/>
                    <a:pt x="227" y="37"/>
                    <a:pt x="224" y="37"/>
                  </a:cubicBezTo>
                  <a:cubicBezTo>
                    <a:pt x="224" y="37"/>
                    <a:pt x="224" y="35"/>
                    <a:pt x="225" y="34"/>
                  </a:cubicBezTo>
                  <a:cubicBezTo>
                    <a:pt x="223" y="33"/>
                    <a:pt x="219" y="33"/>
                    <a:pt x="215" y="33"/>
                  </a:cubicBezTo>
                  <a:cubicBezTo>
                    <a:pt x="212" y="33"/>
                    <a:pt x="207" y="37"/>
                    <a:pt x="205" y="38"/>
                  </a:cubicBezTo>
                  <a:cubicBezTo>
                    <a:pt x="200" y="40"/>
                    <a:pt x="197" y="39"/>
                    <a:pt x="192" y="42"/>
                  </a:cubicBezTo>
                  <a:cubicBezTo>
                    <a:pt x="190" y="42"/>
                    <a:pt x="190" y="44"/>
                    <a:pt x="187" y="44"/>
                  </a:cubicBezTo>
                  <a:cubicBezTo>
                    <a:pt x="187" y="44"/>
                    <a:pt x="182" y="41"/>
                    <a:pt x="182" y="40"/>
                  </a:cubicBezTo>
                  <a:cubicBezTo>
                    <a:pt x="182" y="39"/>
                    <a:pt x="184" y="39"/>
                    <a:pt x="184" y="37"/>
                  </a:cubicBezTo>
                  <a:cubicBezTo>
                    <a:pt x="183" y="37"/>
                    <a:pt x="183" y="37"/>
                    <a:pt x="183" y="37"/>
                  </a:cubicBezTo>
                  <a:cubicBezTo>
                    <a:pt x="177" y="37"/>
                    <a:pt x="171" y="43"/>
                    <a:pt x="164" y="43"/>
                  </a:cubicBezTo>
                  <a:cubicBezTo>
                    <a:pt x="163" y="43"/>
                    <a:pt x="163" y="41"/>
                    <a:pt x="162" y="39"/>
                  </a:cubicBezTo>
                  <a:cubicBezTo>
                    <a:pt x="160" y="39"/>
                    <a:pt x="158" y="38"/>
                    <a:pt x="155" y="38"/>
                  </a:cubicBezTo>
                  <a:cubicBezTo>
                    <a:pt x="156" y="37"/>
                    <a:pt x="155" y="37"/>
                    <a:pt x="155" y="35"/>
                  </a:cubicBezTo>
                  <a:cubicBezTo>
                    <a:pt x="154" y="35"/>
                    <a:pt x="152" y="33"/>
                    <a:pt x="152" y="30"/>
                  </a:cubicBezTo>
                  <a:cubicBezTo>
                    <a:pt x="152" y="25"/>
                    <a:pt x="156" y="22"/>
                    <a:pt x="158" y="20"/>
                  </a:cubicBezTo>
                  <a:cubicBezTo>
                    <a:pt x="159" y="19"/>
                    <a:pt x="162" y="18"/>
                    <a:pt x="162" y="17"/>
                  </a:cubicBezTo>
                  <a:cubicBezTo>
                    <a:pt x="162" y="16"/>
                    <a:pt x="162" y="15"/>
                    <a:pt x="162" y="14"/>
                  </a:cubicBezTo>
                  <a:cubicBezTo>
                    <a:pt x="160" y="14"/>
                    <a:pt x="157" y="14"/>
                    <a:pt x="157" y="11"/>
                  </a:cubicBezTo>
                  <a:cubicBezTo>
                    <a:pt x="157" y="8"/>
                    <a:pt x="157" y="7"/>
                    <a:pt x="158" y="4"/>
                  </a:cubicBezTo>
                  <a:cubicBezTo>
                    <a:pt x="158" y="0"/>
                    <a:pt x="158" y="0"/>
                    <a:pt x="15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7" name="Freeform 69"/>
            <p:cNvSpPr/>
            <p:nvPr/>
          </p:nvSpPr>
          <p:spPr bwMode="auto">
            <a:xfrm>
              <a:off x="6254750" y="1554163"/>
              <a:ext cx="792163" cy="766763"/>
            </a:xfrm>
            <a:custGeom>
              <a:avLst/>
              <a:gdLst>
                <a:gd name="T0" fmla="*/ 173 w 211"/>
                <a:gd name="T1" fmla="*/ 8 h 204"/>
                <a:gd name="T2" fmla="*/ 160 w 211"/>
                <a:gd name="T3" fmla="*/ 12 h 204"/>
                <a:gd name="T4" fmla="*/ 165 w 211"/>
                <a:gd name="T5" fmla="*/ 2 h 204"/>
                <a:gd name="T6" fmla="*/ 150 w 211"/>
                <a:gd name="T7" fmla="*/ 6 h 204"/>
                <a:gd name="T8" fmla="*/ 138 w 211"/>
                <a:gd name="T9" fmla="*/ 6 h 204"/>
                <a:gd name="T10" fmla="*/ 129 w 211"/>
                <a:gd name="T11" fmla="*/ 17 h 204"/>
                <a:gd name="T12" fmla="*/ 118 w 211"/>
                <a:gd name="T13" fmla="*/ 20 h 204"/>
                <a:gd name="T14" fmla="*/ 106 w 211"/>
                <a:gd name="T15" fmla="*/ 20 h 204"/>
                <a:gd name="T16" fmla="*/ 106 w 211"/>
                <a:gd name="T17" fmla="*/ 23 h 204"/>
                <a:gd name="T18" fmla="*/ 96 w 211"/>
                <a:gd name="T19" fmla="*/ 27 h 204"/>
                <a:gd name="T20" fmla="*/ 101 w 211"/>
                <a:gd name="T21" fmla="*/ 28 h 204"/>
                <a:gd name="T22" fmla="*/ 86 w 211"/>
                <a:gd name="T23" fmla="*/ 32 h 204"/>
                <a:gd name="T24" fmla="*/ 83 w 211"/>
                <a:gd name="T25" fmla="*/ 31 h 204"/>
                <a:gd name="T26" fmla="*/ 76 w 211"/>
                <a:gd name="T27" fmla="*/ 35 h 204"/>
                <a:gd name="T28" fmla="*/ 75 w 211"/>
                <a:gd name="T29" fmla="*/ 39 h 204"/>
                <a:gd name="T30" fmla="*/ 76 w 211"/>
                <a:gd name="T31" fmla="*/ 52 h 204"/>
                <a:gd name="T32" fmla="*/ 60 w 211"/>
                <a:gd name="T33" fmla="*/ 71 h 204"/>
                <a:gd name="T34" fmla="*/ 29 w 211"/>
                <a:gd name="T35" fmla="*/ 102 h 204"/>
                <a:gd name="T36" fmla="*/ 34 w 211"/>
                <a:gd name="T37" fmla="*/ 104 h 204"/>
                <a:gd name="T38" fmla="*/ 7 w 211"/>
                <a:gd name="T39" fmla="*/ 121 h 204"/>
                <a:gd name="T40" fmla="*/ 5 w 211"/>
                <a:gd name="T41" fmla="*/ 148 h 204"/>
                <a:gd name="T42" fmla="*/ 8 w 211"/>
                <a:gd name="T43" fmla="*/ 154 h 204"/>
                <a:gd name="T44" fmla="*/ 3 w 211"/>
                <a:gd name="T45" fmla="*/ 162 h 204"/>
                <a:gd name="T46" fmla="*/ 43 w 211"/>
                <a:gd name="T47" fmla="*/ 151 h 204"/>
                <a:gd name="T48" fmla="*/ 47 w 211"/>
                <a:gd name="T49" fmla="*/ 162 h 204"/>
                <a:gd name="T50" fmla="*/ 59 w 211"/>
                <a:gd name="T51" fmla="*/ 187 h 204"/>
                <a:gd name="T52" fmla="*/ 65 w 211"/>
                <a:gd name="T53" fmla="*/ 204 h 204"/>
                <a:gd name="T54" fmla="*/ 86 w 211"/>
                <a:gd name="T55" fmla="*/ 194 h 204"/>
                <a:gd name="T56" fmla="*/ 91 w 211"/>
                <a:gd name="T57" fmla="*/ 176 h 204"/>
                <a:gd name="T58" fmla="*/ 110 w 211"/>
                <a:gd name="T59" fmla="*/ 150 h 204"/>
                <a:gd name="T60" fmla="*/ 95 w 211"/>
                <a:gd name="T61" fmla="*/ 134 h 204"/>
                <a:gd name="T62" fmla="*/ 99 w 211"/>
                <a:gd name="T63" fmla="*/ 117 h 204"/>
                <a:gd name="T64" fmla="*/ 130 w 211"/>
                <a:gd name="T65" fmla="*/ 92 h 204"/>
                <a:gd name="T66" fmla="*/ 147 w 211"/>
                <a:gd name="T67" fmla="*/ 74 h 204"/>
                <a:gd name="T68" fmla="*/ 153 w 211"/>
                <a:gd name="T69" fmla="*/ 91 h 204"/>
                <a:gd name="T70" fmla="*/ 128 w 211"/>
                <a:gd name="T71" fmla="*/ 117 h 204"/>
                <a:gd name="T72" fmla="*/ 129 w 211"/>
                <a:gd name="T73" fmla="*/ 134 h 204"/>
                <a:gd name="T74" fmla="*/ 147 w 211"/>
                <a:gd name="T75" fmla="*/ 147 h 204"/>
                <a:gd name="T76" fmla="*/ 169 w 211"/>
                <a:gd name="T77" fmla="*/ 144 h 204"/>
                <a:gd name="T78" fmla="*/ 186 w 211"/>
                <a:gd name="T79" fmla="*/ 138 h 204"/>
                <a:gd name="T80" fmla="*/ 211 w 211"/>
                <a:gd name="T81" fmla="*/ 110 h 204"/>
                <a:gd name="T82" fmla="*/ 202 w 211"/>
                <a:gd name="T83" fmla="*/ 98 h 204"/>
                <a:gd name="T84" fmla="*/ 206 w 211"/>
                <a:gd name="T85" fmla="*/ 94 h 204"/>
                <a:gd name="T86" fmla="*/ 197 w 211"/>
                <a:gd name="T87" fmla="*/ 80 h 204"/>
                <a:gd name="T88" fmla="*/ 200 w 211"/>
                <a:gd name="T89" fmla="*/ 71 h 204"/>
                <a:gd name="T90" fmla="*/ 194 w 211"/>
                <a:gd name="T91" fmla="*/ 57 h 204"/>
                <a:gd name="T92" fmla="*/ 200 w 211"/>
                <a:gd name="T93" fmla="*/ 45 h 204"/>
                <a:gd name="T94" fmla="*/ 190 w 211"/>
                <a:gd name="T95" fmla="*/ 34 h 204"/>
                <a:gd name="T96" fmla="*/ 204 w 211"/>
                <a:gd name="T97" fmla="*/ 19 h 204"/>
                <a:gd name="T98" fmla="*/ 190 w 211"/>
                <a:gd name="T99" fmla="*/ 14 h 204"/>
                <a:gd name="T100" fmla="*/ 191 w 211"/>
                <a:gd name="T101" fmla="*/ 2 h 204"/>
                <a:gd name="T102" fmla="*/ 184 w 211"/>
                <a:gd name="T10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1" h="204">
                  <a:moveTo>
                    <a:pt x="184" y="0"/>
                  </a:moveTo>
                  <a:cubicBezTo>
                    <a:pt x="179" y="3"/>
                    <a:pt x="177" y="4"/>
                    <a:pt x="173" y="8"/>
                  </a:cubicBezTo>
                  <a:cubicBezTo>
                    <a:pt x="173" y="6"/>
                    <a:pt x="173" y="5"/>
                    <a:pt x="172" y="3"/>
                  </a:cubicBezTo>
                  <a:cubicBezTo>
                    <a:pt x="167" y="5"/>
                    <a:pt x="165" y="12"/>
                    <a:pt x="160" y="12"/>
                  </a:cubicBezTo>
                  <a:cubicBezTo>
                    <a:pt x="160" y="12"/>
                    <a:pt x="160" y="12"/>
                    <a:pt x="159" y="12"/>
                  </a:cubicBezTo>
                  <a:cubicBezTo>
                    <a:pt x="161" y="8"/>
                    <a:pt x="165" y="6"/>
                    <a:pt x="165" y="2"/>
                  </a:cubicBezTo>
                  <a:cubicBezTo>
                    <a:pt x="165" y="2"/>
                    <a:pt x="165" y="1"/>
                    <a:pt x="164" y="1"/>
                  </a:cubicBezTo>
                  <a:cubicBezTo>
                    <a:pt x="161" y="1"/>
                    <a:pt x="154" y="6"/>
                    <a:pt x="150" y="6"/>
                  </a:cubicBezTo>
                  <a:cubicBezTo>
                    <a:pt x="148" y="6"/>
                    <a:pt x="146" y="4"/>
                    <a:pt x="144" y="2"/>
                  </a:cubicBezTo>
                  <a:cubicBezTo>
                    <a:pt x="143" y="3"/>
                    <a:pt x="138" y="4"/>
                    <a:pt x="138" y="6"/>
                  </a:cubicBezTo>
                  <a:cubicBezTo>
                    <a:pt x="138" y="8"/>
                    <a:pt x="140" y="8"/>
                    <a:pt x="143" y="9"/>
                  </a:cubicBezTo>
                  <a:cubicBezTo>
                    <a:pt x="137" y="12"/>
                    <a:pt x="133" y="10"/>
                    <a:pt x="129" y="17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23" y="13"/>
                    <a:pt x="122" y="19"/>
                    <a:pt x="118" y="20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4" y="17"/>
                    <a:pt x="109" y="17"/>
                    <a:pt x="106" y="20"/>
                  </a:cubicBezTo>
                  <a:cubicBezTo>
                    <a:pt x="107" y="21"/>
                    <a:pt x="107" y="21"/>
                    <a:pt x="108" y="22"/>
                  </a:cubicBezTo>
                  <a:cubicBezTo>
                    <a:pt x="107" y="23"/>
                    <a:pt x="107" y="23"/>
                    <a:pt x="106" y="23"/>
                  </a:cubicBezTo>
                  <a:cubicBezTo>
                    <a:pt x="105" y="23"/>
                    <a:pt x="104" y="23"/>
                    <a:pt x="103" y="23"/>
                  </a:cubicBezTo>
                  <a:cubicBezTo>
                    <a:pt x="100" y="23"/>
                    <a:pt x="98" y="25"/>
                    <a:pt x="96" y="27"/>
                  </a:cubicBezTo>
                  <a:cubicBezTo>
                    <a:pt x="97" y="27"/>
                    <a:pt x="97" y="27"/>
                    <a:pt x="98" y="27"/>
                  </a:cubicBezTo>
                  <a:cubicBezTo>
                    <a:pt x="99" y="27"/>
                    <a:pt x="99" y="28"/>
                    <a:pt x="101" y="28"/>
                  </a:cubicBezTo>
                  <a:cubicBezTo>
                    <a:pt x="100" y="28"/>
                    <a:pt x="97" y="35"/>
                    <a:pt x="96" y="35"/>
                  </a:cubicBezTo>
                  <a:cubicBezTo>
                    <a:pt x="92" y="35"/>
                    <a:pt x="91" y="32"/>
                    <a:pt x="86" y="32"/>
                  </a:cubicBezTo>
                  <a:cubicBezTo>
                    <a:pt x="87" y="30"/>
                    <a:pt x="87" y="29"/>
                    <a:pt x="85" y="27"/>
                  </a:cubicBezTo>
                  <a:cubicBezTo>
                    <a:pt x="85" y="28"/>
                    <a:pt x="84" y="29"/>
                    <a:pt x="83" y="31"/>
                  </a:cubicBezTo>
                  <a:cubicBezTo>
                    <a:pt x="82" y="31"/>
                    <a:pt x="81" y="30"/>
                    <a:pt x="81" y="30"/>
                  </a:cubicBezTo>
                  <a:cubicBezTo>
                    <a:pt x="78" y="30"/>
                    <a:pt x="77" y="32"/>
                    <a:pt x="76" y="35"/>
                  </a:cubicBezTo>
                  <a:cubicBezTo>
                    <a:pt x="76" y="35"/>
                    <a:pt x="79" y="35"/>
                    <a:pt x="81" y="35"/>
                  </a:cubicBezTo>
                  <a:cubicBezTo>
                    <a:pt x="79" y="36"/>
                    <a:pt x="76" y="37"/>
                    <a:pt x="75" y="39"/>
                  </a:cubicBezTo>
                  <a:cubicBezTo>
                    <a:pt x="82" y="39"/>
                    <a:pt x="85" y="36"/>
                    <a:pt x="92" y="34"/>
                  </a:cubicBezTo>
                  <a:cubicBezTo>
                    <a:pt x="90" y="40"/>
                    <a:pt x="82" y="50"/>
                    <a:pt x="76" y="52"/>
                  </a:cubicBezTo>
                  <a:cubicBezTo>
                    <a:pt x="70" y="54"/>
                    <a:pt x="66" y="58"/>
                    <a:pt x="63" y="64"/>
                  </a:cubicBezTo>
                  <a:cubicBezTo>
                    <a:pt x="60" y="71"/>
                    <a:pt x="60" y="71"/>
                    <a:pt x="60" y="71"/>
                  </a:cubicBezTo>
                  <a:cubicBezTo>
                    <a:pt x="58" y="71"/>
                    <a:pt x="58" y="80"/>
                    <a:pt x="55" y="82"/>
                  </a:cubicBezTo>
                  <a:cubicBezTo>
                    <a:pt x="46" y="89"/>
                    <a:pt x="42" y="99"/>
                    <a:pt x="29" y="102"/>
                  </a:cubicBezTo>
                  <a:cubicBezTo>
                    <a:pt x="32" y="103"/>
                    <a:pt x="33" y="103"/>
                    <a:pt x="36" y="104"/>
                  </a:cubicBezTo>
                  <a:cubicBezTo>
                    <a:pt x="35" y="104"/>
                    <a:pt x="34" y="104"/>
                    <a:pt x="34" y="104"/>
                  </a:cubicBezTo>
                  <a:cubicBezTo>
                    <a:pt x="26" y="104"/>
                    <a:pt x="24" y="110"/>
                    <a:pt x="19" y="111"/>
                  </a:cubicBezTo>
                  <a:cubicBezTo>
                    <a:pt x="13" y="113"/>
                    <a:pt x="10" y="116"/>
                    <a:pt x="7" y="121"/>
                  </a:cubicBezTo>
                  <a:cubicBezTo>
                    <a:pt x="5" y="124"/>
                    <a:pt x="0" y="123"/>
                    <a:pt x="0" y="128"/>
                  </a:cubicBezTo>
                  <a:cubicBezTo>
                    <a:pt x="0" y="136"/>
                    <a:pt x="1" y="143"/>
                    <a:pt x="5" y="148"/>
                  </a:cubicBezTo>
                  <a:cubicBezTo>
                    <a:pt x="4" y="150"/>
                    <a:pt x="1" y="153"/>
                    <a:pt x="1" y="155"/>
                  </a:cubicBezTo>
                  <a:cubicBezTo>
                    <a:pt x="4" y="154"/>
                    <a:pt x="4" y="154"/>
                    <a:pt x="8" y="154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7" y="159"/>
                    <a:pt x="3" y="160"/>
                    <a:pt x="3" y="162"/>
                  </a:cubicBezTo>
                  <a:cubicBezTo>
                    <a:pt x="3" y="163"/>
                    <a:pt x="14" y="170"/>
                    <a:pt x="16" y="170"/>
                  </a:cubicBezTo>
                  <a:cubicBezTo>
                    <a:pt x="28" y="170"/>
                    <a:pt x="37" y="159"/>
                    <a:pt x="43" y="151"/>
                  </a:cubicBezTo>
                  <a:cubicBezTo>
                    <a:pt x="45" y="154"/>
                    <a:pt x="46" y="156"/>
                    <a:pt x="49" y="158"/>
                  </a:cubicBezTo>
                  <a:cubicBezTo>
                    <a:pt x="48" y="159"/>
                    <a:pt x="47" y="160"/>
                    <a:pt x="47" y="162"/>
                  </a:cubicBezTo>
                  <a:cubicBezTo>
                    <a:pt x="47" y="167"/>
                    <a:pt x="52" y="168"/>
                    <a:pt x="53" y="172"/>
                  </a:cubicBezTo>
                  <a:cubicBezTo>
                    <a:pt x="55" y="178"/>
                    <a:pt x="54" y="182"/>
                    <a:pt x="59" y="187"/>
                  </a:cubicBezTo>
                  <a:cubicBezTo>
                    <a:pt x="59" y="188"/>
                    <a:pt x="59" y="189"/>
                    <a:pt x="59" y="190"/>
                  </a:cubicBezTo>
                  <a:cubicBezTo>
                    <a:pt x="59" y="192"/>
                    <a:pt x="63" y="204"/>
                    <a:pt x="65" y="204"/>
                  </a:cubicBezTo>
                  <a:cubicBezTo>
                    <a:pt x="72" y="204"/>
                    <a:pt x="74" y="194"/>
                    <a:pt x="79" y="194"/>
                  </a:cubicBezTo>
                  <a:cubicBezTo>
                    <a:pt x="81" y="194"/>
                    <a:pt x="82" y="194"/>
                    <a:pt x="86" y="194"/>
                  </a:cubicBezTo>
                  <a:cubicBezTo>
                    <a:pt x="87" y="189"/>
                    <a:pt x="94" y="188"/>
                    <a:pt x="95" y="181"/>
                  </a:cubicBezTo>
                  <a:cubicBezTo>
                    <a:pt x="93" y="180"/>
                    <a:pt x="91" y="179"/>
                    <a:pt x="91" y="176"/>
                  </a:cubicBezTo>
                  <a:cubicBezTo>
                    <a:pt x="91" y="170"/>
                    <a:pt x="93" y="162"/>
                    <a:pt x="99" y="162"/>
                  </a:cubicBezTo>
                  <a:cubicBezTo>
                    <a:pt x="101" y="162"/>
                    <a:pt x="110" y="155"/>
                    <a:pt x="110" y="150"/>
                  </a:cubicBezTo>
                  <a:cubicBezTo>
                    <a:pt x="110" y="145"/>
                    <a:pt x="102" y="140"/>
                    <a:pt x="97" y="139"/>
                  </a:cubicBezTo>
                  <a:cubicBezTo>
                    <a:pt x="97" y="137"/>
                    <a:pt x="96" y="135"/>
                    <a:pt x="95" y="134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99" y="126"/>
                    <a:pt x="96" y="121"/>
                    <a:pt x="99" y="117"/>
                  </a:cubicBezTo>
                  <a:cubicBezTo>
                    <a:pt x="101" y="112"/>
                    <a:pt x="106" y="111"/>
                    <a:pt x="111" y="108"/>
                  </a:cubicBezTo>
                  <a:cubicBezTo>
                    <a:pt x="117" y="104"/>
                    <a:pt x="130" y="99"/>
                    <a:pt x="130" y="92"/>
                  </a:cubicBezTo>
                  <a:cubicBezTo>
                    <a:pt x="131" y="90"/>
                    <a:pt x="130" y="89"/>
                    <a:pt x="130" y="85"/>
                  </a:cubicBezTo>
                  <a:cubicBezTo>
                    <a:pt x="130" y="78"/>
                    <a:pt x="138" y="74"/>
                    <a:pt x="147" y="74"/>
                  </a:cubicBezTo>
                  <a:cubicBezTo>
                    <a:pt x="155" y="74"/>
                    <a:pt x="164" y="76"/>
                    <a:pt x="164" y="83"/>
                  </a:cubicBezTo>
                  <a:cubicBezTo>
                    <a:pt x="164" y="87"/>
                    <a:pt x="157" y="89"/>
                    <a:pt x="153" y="91"/>
                  </a:cubicBezTo>
                  <a:cubicBezTo>
                    <a:pt x="146" y="95"/>
                    <a:pt x="139" y="111"/>
                    <a:pt x="128" y="111"/>
                  </a:cubicBezTo>
                  <a:cubicBezTo>
                    <a:pt x="128" y="113"/>
                    <a:pt x="128" y="115"/>
                    <a:pt x="128" y="117"/>
                  </a:cubicBezTo>
                  <a:cubicBezTo>
                    <a:pt x="128" y="120"/>
                    <a:pt x="130" y="126"/>
                    <a:pt x="133" y="128"/>
                  </a:cubicBezTo>
                  <a:cubicBezTo>
                    <a:pt x="132" y="129"/>
                    <a:pt x="129" y="131"/>
                    <a:pt x="129" y="134"/>
                  </a:cubicBezTo>
                  <a:cubicBezTo>
                    <a:pt x="129" y="140"/>
                    <a:pt x="135" y="144"/>
                    <a:pt x="141" y="144"/>
                  </a:cubicBezTo>
                  <a:cubicBezTo>
                    <a:pt x="141" y="147"/>
                    <a:pt x="144" y="147"/>
                    <a:pt x="147" y="147"/>
                  </a:cubicBezTo>
                  <a:cubicBezTo>
                    <a:pt x="152" y="147"/>
                    <a:pt x="159" y="145"/>
                    <a:pt x="165" y="143"/>
                  </a:cubicBezTo>
                  <a:cubicBezTo>
                    <a:pt x="166" y="143"/>
                    <a:pt x="167" y="144"/>
                    <a:pt x="169" y="144"/>
                  </a:cubicBezTo>
                  <a:cubicBezTo>
                    <a:pt x="175" y="144"/>
                    <a:pt x="184" y="142"/>
                    <a:pt x="186" y="138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92" y="130"/>
                    <a:pt x="211" y="119"/>
                    <a:pt x="211" y="110"/>
                  </a:cubicBezTo>
                  <a:cubicBezTo>
                    <a:pt x="211" y="103"/>
                    <a:pt x="205" y="102"/>
                    <a:pt x="202" y="98"/>
                  </a:cubicBezTo>
                  <a:cubicBezTo>
                    <a:pt x="202" y="98"/>
                    <a:pt x="202" y="98"/>
                    <a:pt x="202" y="98"/>
                  </a:cubicBezTo>
                  <a:cubicBezTo>
                    <a:pt x="202" y="98"/>
                    <a:pt x="202" y="98"/>
                    <a:pt x="202" y="98"/>
                  </a:cubicBezTo>
                  <a:cubicBezTo>
                    <a:pt x="203" y="97"/>
                    <a:pt x="206" y="96"/>
                    <a:pt x="206" y="94"/>
                  </a:cubicBezTo>
                  <a:cubicBezTo>
                    <a:pt x="206" y="88"/>
                    <a:pt x="197" y="86"/>
                    <a:pt x="197" y="80"/>
                  </a:cubicBezTo>
                  <a:cubicBezTo>
                    <a:pt x="197" y="80"/>
                    <a:pt x="197" y="80"/>
                    <a:pt x="197" y="80"/>
                  </a:cubicBezTo>
                  <a:cubicBezTo>
                    <a:pt x="197" y="80"/>
                    <a:pt x="197" y="80"/>
                    <a:pt x="197" y="80"/>
                  </a:cubicBezTo>
                  <a:cubicBezTo>
                    <a:pt x="197" y="76"/>
                    <a:pt x="200" y="75"/>
                    <a:pt x="200" y="71"/>
                  </a:cubicBezTo>
                  <a:cubicBezTo>
                    <a:pt x="200" y="66"/>
                    <a:pt x="194" y="62"/>
                    <a:pt x="194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4" y="52"/>
                    <a:pt x="200" y="50"/>
                    <a:pt x="200" y="45"/>
                  </a:cubicBezTo>
                  <a:cubicBezTo>
                    <a:pt x="200" y="39"/>
                    <a:pt x="190" y="39"/>
                    <a:pt x="190" y="34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0" y="27"/>
                    <a:pt x="200" y="22"/>
                    <a:pt x="204" y="19"/>
                  </a:cubicBezTo>
                  <a:cubicBezTo>
                    <a:pt x="203" y="19"/>
                    <a:pt x="197" y="18"/>
                    <a:pt x="194" y="18"/>
                  </a:cubicBezTo>
                  <a:cubicBezTo>
                    <a:pt x="194" y="16"/>
                    <a:pt x="192" y="16"/>
                    <a:pt x="190" y="14"/>
                  </a:cubicBezTo>
                  <a:cubicBezTo>
                    <a:pt x="196" y="12"/>
                    <a:pt x="198" y="14"/>
                    <a:pt x="201" y="7"/>
                  </a:cubicBezTo>
                  <a:cubicBezTo>
                    <a:pt x="199" y="6"/>
                    <a:pt x="192" y="2"/>
                    <a:pt x="191" y="2"/>
                  </a:cubicBezTo>
                  <a:cubicBezTo>
                    <a:pt x="189" y="2"/>
                    <a:pt x="188" y="4"/>
                    <a:pt x="187" y="7"/>
                  </a:cubicBezTo>
                  <a:cubicBezTo>
                    <a:pt x="184" y="6"/>
                    <a:pt x="184" y="4"/>
                    <a:pt x="1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8" name="Freeform 70"/>
            <p:cNvSpPr/>
            <p:nvPr/>
          </p:nvSpPr>
          <p:spPr bwMode="auto">
            <a:xfrm>
              <a:off x="6697663" y="1152525"/>
              <a:ext cx="5176838" cy="1922463"/>
            </a:xfrm>
            <a:custGeom>
              <a:avLst/>
              <a:gdLst>
                <a:gd name="T0" fmla="*/ 533 w 1379"/>
                <a:gd name="T1" fmla="*/ 63 h 512"/>
                <a:gd name="T2" fmla="*/ 454 w 1379"/>
                <a:gd name="T3" fmla="*/ 96 h 512"/>
                <a:gd name="T4" fmla="*/ 415 w 1379"/>
                <a:gd name="T5" fmla="*/ 78 h 512"/>
                <a:gd name="T6" fmla="*/ 334 w 1379"/>
                <a:gd name="T7" fmla="*/ 125 h 512"/>
                <a:gd name="T8" fmla="*/ 267 w 1379"/>
                <a:gd name="T9" fmla="*/ 139 h 512"/>
                <a:gd name="T10" fmla="*/ 190 w 1379"/>
                <a:gd name="T11" fmla="*/ 175 h 512"/>
                <a:gd name="T12" fmla="*/ 138 w 1379"/>
                <a:gd name="T13" fmla="*/ 202 h 512"/>
                <a:gd name="T14" fmla="*/ 93 w 1379"/>
                <a:gd name="T15" fmla="*/ 127 h 512"/>
                <a:gd name="T16" fmla="*/ 82 w 1379"/>
                <a:gd name="T17" fmla="*/ 152 h 512"/>
                <a:gd name="T18" fmla="*/ 79 w 1379"/>
                <a:gd name="T19" fmla="*/ 187 h 512"/>
                <a:gd name="T20" fmla="*/ 93 w 1379"/>
                <a:gd name="T21" fmla="*/ 217 h 512"/>
                <a:gd name="T22" fmla="*/ 45 w 1379"/>
                <a:gd name="T23" fmla="*/ 259 h 512"/>
                <a:gd name="T24" fmla="*/ 0 w 1379"/>
                <a:gd name="T25" fmla="*/ 320 h 512"/>
                <a:gd name="T26" fmla="*/ 10 w 1379"/>
                <a:gd name="T27" fmla="*/ 319 h 512"/>
                <a:gd name="T28" fmla="*/ 29 w 1379"/>
                <a:gd name="T29" fmla="*/ 345 h 512"/>
                <a:gd name="T30" fmla="*/ 24 w 1379"/>
                <a:gd name="T31" fmla="*/ 382 h 512"/>
                <a:gd name="T32" fmla="*/ 71 w 1379"/>
                <a:gd name="T33" fmla="*/ 413 h 512"/>
                <a:gd name="T34" fmla="*/ 126 w 1379"/>
                <a:gd name="T35" fmla="*/ 416 h 512"/>
                <a:gd name="T36" fmla="*/ 177 w 1379"/>
                <a:gd name="T37" fmla="*/ 453 h 512"/>
                <a:gd name="T38" fmla="*/ 181 w 1379"/>
                <a:gd name="T39" fmla="*/ 452 h 512"/>
                <a:gd name="T40" fmla="*/ 182 w 1379"/>
                <a:gd name="T41" fmla="*/ 452 h 512"/>
                <a:gd name="T42" fmla="*/ 183 w 1379"/>
                <a:gd name="T43" fmla="*/ 452 h 512"/>
                <a:gd name="T44" fmla="*/ 183 w 1379"/>
                <a:gd name="T45" fmla="*/ 452 h 512"/>
                <a:gd name="T46" fmla="*/ 215 w 1379"/>
                <a:gd name="T47" fmla="*/ 478 h 512"/>
                <a:gd name="T48" fmla="*/ 232 w 1379"/>
                <a:gd name="T49" fmla="*/ 478 h 512"/>
                <a:gd name="T50" fmla="*/ 225 w 1379"/>
                <a:gd name="T51" fmla="*/ 409 h 512"/>
                <a:gd name="T52" fmla="*/ 246 w 1379"/>
                <a:gd name="T53" fmla="*/ 423 h 512"/>
                <a:gd name="T54" fmla="*/ 271 w 1379"/>
                <a:gd name="T55" fmla="*/ 462 h 512"/>
                <a:gd name="T56" fmla="*/ 288 w 1379"/>
                <a:gd name="T57" fmla="*/ 487 h 512"/>
                <a:gd name="T58" fmla="*/ 337 w 1379"/>
                <a:gd name="T59" fmla="*/ 507 h 512"/>
                <a:gd name="T60" fmla="*/ 373 w 1379"/>
                <a:gd name="T61" fmla="*/ 491 h 512"/>
                <a:gd name="T62" fmla="*/ 381 w 1379"/>
                <a:gd name="T63" fmla="*/ 494 h 512"/>
                <a:gd name="T64" fmla="*/ 404 w 1379"/>
                <a:gd name="T65" fmla="*/ 489 h 512"/>
                <a:gd name="T66" fmla="*/ 405 w 1379"/>
                <a:gd name="T67" fmla="*/ 490 h 512"/>
                <a:gd name="T68" fmla="*/ 418 w 1379"/>
                <a:gd name="T69" fmla="*/ 491 h 512"/>
                <a:gd name="T70" fmla="*/ 446 w 1379"/>
                <a:gd name="T71" fmla="*/ 492 h 512"/>
                <a:gd name="T72" fmla="*/ 492 w 1379"/>
                <a:gd name="T73" fmla="*/ 418 h 512"/>
                <a:gd name="T74" fmla="*/ 515 w 1379"/>
                <a:gd name="T75" fmla="*/ 400 h 512"/>
                <a:gd name="T76" fmla="*/ 516 w 1379"/>
                <a:gd name="T77" fmla="*/ 400 h 512"/>
                <a:gd name="T78" fmla="*/ 534 w 1379"/>
                <a:gd name="T79" fmla="*/ 383 h 512"/>
                <a:gd name="T80" fmla="*/ 577 w 1379"/>
                <a:gd name="T81" fmla="*/ 364 h 512"/>
                <a:gd name="T82" fmla="*/ 665 w 1379"/>
                <a:gd name="T83" fmla="*/ 351 h 512"/>
                <a:gd name="T84" fmla="*/ 677 w 1379"/>
                <a:gd name="T85" fmla="*/ 362 h 512"/>
                <a:gd name="T86" fmla="*/ 749 w 1379"/>
                <a:gd name="T87" fmla="*/ 370 h 512"/>
                <a:gd name="T88" fmla="*/ 789 w 1379"/>
                <a:gd name="T89" fmla="*/ 367 h 512"/>
                <a:gd name="T90" fmla="*/ 818 w 1379"/>
                <a:gd name="T91" fmla="*/ 339 h 512"/>
                <a:gd name="T92" fmla="*/ 932 w 1379"/>
                <a:gd name="T93" fmla="*/ 382 h 512"/>
                <a:gd name="T94" fmla="*/ 906 w 1379"/>
                <a:gd name="T95" fmla="*/ 429 h 512"/>
                <a:gd name="T96" fmla="*/ 985 w 1379"/>
                <a:gd name="T97" fmla="*/ 340 h 512"/>
                <a:gd name="T98" fmla="*/ 995 w 1379"/>
                <a:gd name="T99" fmla="*/ 263 h 512"/>
                <a:gd name="T100" fmla="*/ 1139 w 1379"/>
                <a:gd name="T101" fmla="*/ 233 h 512"/>
                <a:gd name="T102" fmla="*/ 1119 w 1379"/>
                <a:gd name="T103" fmla="*/ 277 h 512"/>
                <a:gd name="T104" fmla="*/ 1156 w 1379"/>
                <a:gd name="T105" fmla="*/ 279 h 512"/>
                <a:gd name="T106" fmla="*/ 1307 w 1379"/>
                <a:gd name="T107" fmla="*/ 175 h 512"/>
                <a:gd name="T108" fmla="*/ 1220 w 1379"/>
                <a:gd name="T109" fmla="*/ 125 h 512"/>
                <a:gd name="T110" fmla="*/ 1103 w 1379"/>
                <a:gd name="T111" fmla="*/ 104 h 512"/>
                <a:gd name="T112" fmla="*/ 925 w 1379"/>
                <a:gd name="T113" fmla="*/ 101 h 512"/>
                <a:gd name="T114" fmla="*/ 836 w 1379"/>
                <a:gd name="T115" fmla="*/ 74 h 512"/>
                <a:gd name="T116" fmla="*/ 705 w 1379"/>
                <a:gd name="T117" fmla="*/ 16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79" h="512">
                  <a:moveTo>
                    <a:pt x="684" y="0"/>
                  </a:moveTo>
                  <a:cubicBezTo>
                    <a:pt x="669" y="0"/>
                    <a:pt x="663" y="11"/>
                    <a:pt x="655" y="17"/>
                  </a:cubicBezTo>
                  <a:cubicBezTo>
                    <a:pt x="651" y="20"/>
                    <a:pt x="632" y="28"/>
                    <a:pt x="622" y="28"/>
                  </a:cubicBezTo>
                  <a:cubicBezTo>
                    <a:pt x="618" y="28"/>
                    <a:pt x="615" y="27"/>
                    <a:pt x="616" y="23"/>
                  </a:cubicBezTo>
                  <a:cubicBezTo>
                    <a:pt x="607" y="26"/>
                    <a:pt x="566" y="28"/>
                    <a:pt x="546" y="47"/>
                  </a:cubicBezTo>
                  <a:cubicBezTo>
                    <a:pt x="541" y="51"/>
                    <a:pt x="540" y="63"/>
                    <a:pt x="533" y="63"/>
                  </a:cubicBezTo>
                  <a:cubicBezTo>
                    <a:pt x="531" y="63"/>
                    <a:pt x="526" y="62"/>
                    <a:pt x="520" y="62"/>
                  </a:cubicBezTo>
                  <a:cubicBezTo>
                    <a:pt x="506" y="62"/>
                    <a:pt x="489" y="64"/>
                    <a:pt x="489" y="75"/>
                  </a:cubicBezTo>
                  <a:cubicBezTo>
                    <a:pt x="489" y="79"/>
                    <a:pt x="492" y="82"/>
                    <a:pt x="493" y="87"/>
                  </a:cubicBezTo>
                  <a:cubicBezTo>
                    <a:pt x="491" y="88"/>
                    <a:pt x="489" y="88"/>
                    <a:pt x="487" y="88"/>
                  </a:cubicBezTo>
                  <a:cubicBezTo>
                    <a:pt x="483" y="88"/>
                    <a:pt x="478" y="87"/>
                    <a:pt x="465" y="87"/>
                  </a:cubicBezTo>
                  <a:cubicBezTo>
                    <a:pt x="460" y="93"/>
                    <a:pt x="456" y="96"/>
                    <a:pt x="454" y="96"/>
                  </a:cubicBezTo>
                  <a:cubicBezTo>
                    <a:pt x="448" y="96"/>
                    <a:pt x="448" y="82"/>
                    <a:pt x="445" y="78"/>
                  </a:cubicBezTo>
                  <a:cubicBezTo>
                    <a:pt x="444" y="87"/>
                    <a:pt x="438" y="91"/>
                    <a:pt x="430" y="95"/>
                  </a:cubicBezTo>
                  <a:cubicBezTo>
                    <a:pt x="433" y="103"/>
                    <a:pt x="445" y="111"/>
                    <a:pt x="436" y="121"/>
                  </a:cubicBezTo>
                  <a:cubicBezTo>
                    <a:pt x="430" y="127"/>
                    <a:pt x="448" y="148"/>
                    <a:pt x="438" y="148"/>
                  </a:cubicBezTo>
                  <a:cubicBezTo>
                    <a:pt x="427" y="148"/>
                    <a:pt x="423" y="105"/>
                    <a:pt x="423" y="97"/>
                  </a:cubicBezTo>
                  <a:cubicBezTo>
                    <a:pt x="423" y="87"/>
                    <a:pt x="439" y="83"/>
                    <a:pt x="415" y="78"/>
                  </a:cubicBezTo>
                  <a:cubicBezTo>
                    <a:pt x="414" y="78"/>
                    <a:pt x="413" y="78"/>
                    <a:pt x="413" y="78"/>
                  </a:cubicBezTo>
                  <a:cubicBezTo>
                    <a:pt x="400" y="78"/>
                    <a:pt x="379" y="96"/>
                    <a:pt x="379" y="107"/>
                  </a:cubicBezTo>
                  <a:cubicBezTo>
                    <a:pt x="379" y="120"/>
                    <a:pt x="385" y="128"/>
                    <a:pt x="392" y="135"/>
                  </a:cubicBezTo>
                  <a:cubicBezTo>
                    <a:pt x="397" y="143"/>
                    <a:pt x="397" y="145"/>
                    <a:pt x="394" y="145"/>
                  </a:cubicBezTo>
                  <a:cubicBezTo>
                    <a:pt x="387" y="145"/>
                    <a:pt x="366" y="131"/>
                    <a:pt x="356" y="129"/>
                  </a:cubicBezTo>
                  <a:cubicBezTo>
                    <a:pt x="345" y="126"/>
                    <a:pt x="339" y="125"/>
                    <a:pt x="334" y="125"/>
                  </a:cubicBezTo>
                  <a:cubicBezTo>
                    <a:pt x="323" y="125"/>
                    <a:pt x="330" y="132"/>
                    <a:pt x="330" y="134"/>
                  </a:cubicBezTo>
                  <a:cubicBezTo>
                    <a:pt x="329" y="142"/>
                    <a:pt x="327" y="145"/>
                    <a:pt x="325" y="145"/>
                  </a:cubicBezTo>
                  <a:cubicBezTo>
                    <a:pt x="322" y="145"/>
                    <a:pt x="317" y="138"/>
                    <a:pt x="314" y="138"/>
                  </a:cubicBezTo>
                  <a:cubicBezTo>
                    <a:pt x="307" y="138"/>
                    <a:pt x="294" y="145"/>
                    <a:pt x="283" y="145"/>
                  </a:cubicBezTo>
                  <a:cubicBezTo>
                    <a:pt x="280" y="145"/>
                    <a:pt x="277" y="145"/>
                    <a:pt x="274" y="144"/>
                  </a:cubicBezTo>
                  <a:cubicBezTo>
                    <a:pt x="273" y="141"/>
                    <a:pt x="271" y="139"/>
                    <a:pt x="267" y="139"/>
                  </a:cubicBezTo>
                  <a:cubicBezTo>
                    <a:pt x="253" y="139"/>
                    <a:pt x="223" y="165"/>
                    <a:pt x="214" y="165"/>
                  </a:cubicBezTo>
                  <a:cubicBezTo>
                    <a:pt x="211" y="165"/>
                    <a:pt x="206" y="162"/>
                    <a:pt x="207" y="159"/>
                  </a:cubicBezTo>
                  <a:cubicBezTo>
                    <a:pt x="210" y="152"/>
                    <a:pt x="209" y="140"/>
                    <a:pt x="205" y="140"/>
                  </a:cubicBezTo>
                  <a:cubicBezTo>
                    <a:pt x="202" y="140"/>
                    <a:pt x="198" y="146"/>
                    <a:pt x="193" y="161"/>
                  </a:cubicBezTo>
                  <a:cubicBezTo>
                    <a:pt x="192" y="163"/>
                    <a:pt x="197" y="164"/>
                    <a:pt x="197" y="169"/>
                  </a:cubicBezTo>
                  <a:cubicBezTo>
                    <a:pt x="197" y="174"/>
                    <a:pt x="194" y="175"/>
                    <a:pt x="190" y="175"/>
                  </a:cubicBezTo>
                  <a:cubicBezTo>
                    <a:pt x="188" y="175"/>
                    <a:pt x="186" y="175"/>
                    <a:pt x="185" y="175"/>
                  </a:cubicBezTo>
                  <a:cubicBezTo>
                    <a:pt x="183" y="174"/>
                    <a:pt x="181" y="174"/>
                    <a:pt x="179" y="174"/>
                  </a:cubicBezTo>
                  <a:cubicBezTo>
                    <a:pt x="178" y="174"/>
                    <a:pt x="176" y="174"/>
                    <a:pt x="175" y="175"/>
                  </a:cubicBezTo>
                  <a:cubicBezTo>
                    <a:pt x="168" y="177"/>
                    <a:pt x="169" y="195"/>
                    <a:pt x="153" y="195"/>
                  </a:cubicBezTo>
                  <a:cubicBezTo>
                    <a:pt x="149" y="195"/>
                    <a:pt x="144" y="193"/>
                    <a:pt x="138" y="190"/>
                  </a:cubicBezTo>
                  <a:cubicBezTo>
                    <a:pt x="138" y="202"/>
                    <a:pt x="138" y="202"/>
                    <a:pt x="138" y="202"/>
                  </a:cubicBezTo>
                  <a:cubicBezTo>
                    <a:pt x="121" y="200"/>
                    <a:pt x="123" y="183"/>
                    <a:pt x="118" y="175"/>
                  </a:cubicBezTo>
                  <a:cubicBezTo>
                    <a:pt x="120" y="175"/>
                    <a:pt x="122" y="175"/>
                    <a:pt x="124" y="175"/>
                  </a:cubicBezTo>
                  <a:cubicBezTo>
                    <a:pt x="133" y="175"/>
                    <a:pt x="139" y="175"/>
                    <a:pt x="148" y="178"/>
                  </a:cubicBezTo>
                  <a:cubicBezTo>
                    <a:pt x="150" y="178"/>
                    <a:pt x="151" y="178"/>
                    <a:pt x="153" y="178"/>
                  </a:cubicBezTo>
                  <a:cubicBezTo>
                    <a:pt x="169" y="178"/>
                    <a:pt x="192" y="161"/>
                    <a:pt x="147" y="146"/>
                  </a:cubicBezTo>
                  <a:cubicBezTo>
                    <a:pt x="134" y="142"/>
                    <a:pt x="103" y="127"/>
                    <a:pt x="93" y="127"/>
                  </a:cubicBezTo>
                  <a:cubicBezTo>
                    <a:pt x="93" y="127"/>
                    <a:pt x="93" y="126"/>
                    <a:pt x="90" y="126"/>
                  </a:cubicBezTo>
                  <a:cubicBezTo>
                    <a:pt x="89" y="126"/>
                    <a:pt x="88" y="126"/>
                    <a:pt x="8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2" y="129"/>
                    <a:pt x="72" y="134"/>
                    <a:pt x="72" y="141"/>
                  </a:cubicBezTo>
                  <a:cubicBezTo>
                    <a:pt x="72" y="141"/>
                    <a:pt x="72" y="141"/>
                    <a:pt x="72" y="141"/>
                  </a:cubicBezTo>
                  <a:cubicBezTo>
                    <a:pt x="72" y="146"/>
                    <a:pt x="82" y="146"/>
                    <a:pt x="82" y="152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7"/>
                    <a:pt x="76" y="159"/>
                    <a:pt x="76" y="164"/>
                  </a:cubicBezTo>
                  <a:cubicBezTo>
                    <a:pt x="76" y="164"/>
                    <a:pt x="76" y="164"/>
                    <a:pt x="76" y="164"/>
                  </a:cubicBezTo>
                  <a:cubicBezTo>
                    <a:pt x="76" y="169"/>
                    <a:pt x="82" y="173"/>
                    <a:pt x="82" y="178"/>
                  </a:cubicBezTo>
                  <a:cubicBezTo>
                    <a:pt x="82" y="178"/>
                    <a:pt x="82" y="178"/>
                    <a:pt x="82" y="178"/>
                  </a:cubicBezTo>
                  <a:cubicBezTo>
                    <a:pt x="82" y="182"/>
                    <a:pt x="79" y="183"/>
                    <a:pt x="79" y="187"/>
                  </a:cubicBezTo>
                  <a:cubicBezTo>
                    <a:pt x="79" y="187"/>
                    <a:pt x="79" y="187"/>
                    <a:pt x="79" y="187"/>
                  </a:cubicBezTo>
                  <a:cubicBezTo>
                    <a:pt x="79" y="193"/>
                    <a:pt x="88" y="195"/>
                    <a:pt x="88" y="201"/>
                  </a:cubicBezTo>
                  <a:cubicBezTo>
                    <a:pt x="88" y="201"/>
                    <a:pt x="88" y="201"/>
                    <a:pt x="88" y="201"/>
                  </a:cubicBezTo>
                  <a:cubicBezTo>
                    <a:pt x="88" y="203"/>
                    <a:pt x="85" y="204"/>
                    <a:pt x="84" y="205"/>
                  </a:cubicBezTo>
                  <a:cubicBezTo>
                    <a:pt x="84" y="205"/>
                    <a:pt x="84" y="205"/>
                    <a:pt x="84" y="205"/>
                  </a:cubicBezTo>
                  <a:cubicBezTo>
                    <a:pt x="87" y="209"/>
                    <a:pt x="93" y="210"/>
                    <a:pt x="93" y="217"/>
                  </a:cubicBezTo>
                  <a:cubicBezTo>
                    <a:pt x="93" y="217"/>
                    <a:pt x="93" y="217"/>
                    <a:pt x="93" y="217"/>
                  </a:cubicBezTo>
                  <a:cubicBezTo>
                    <a:pt x="93" y="226"/>
                    <a:pt x="74" y="237"/>
                    <a:pt x="68" y="245"/>
                  </a:cubicBezTo>
                  <a:cubicBezTo>
                    <a:pt x="68" y="245"/>
                    <a:pt x="68" y="245"/>
                    <a:pt x="68" y="245"/>
                  </a:cubicBezTo>
                  <a:cubicBezTo>
                    <a:pt x="70" y="248"/>
                    <a:pt x="73" y="249"/>
                    <a:pt x="75" y="254"/>
                  </a:cubicBezTo>
                  <a:cubicBezTo>
                    <a:pt x="72" y="257"/>
                    <a:pt x="63" y="261"/>
                    <a:pt x="59" y="261"/>
                  </a:cubicBezTo>
                  <a:cubicBezTo>
                    <a:pt x="54" y="261"/>
                    <a:pt x="51" y="259"/>
                    <a:pt x="45" y="259"/>
                  </a:cubicBezTo>
                  <a:cubicBezTo>
                    <a:pt x="39" y="259"/>
                    <a:pt x="25" y="265"/>
                    <a:pt x="29" y="269"/>
                  </a:cubicBezTo>
                  <a:cubicBezTo>
                    <a:pt x="43" y="282"/>
                    <a:pt x="36" y="287"/>
                    <a:pt x="32" y="287"/>
                  </a:cubicBezTo>
                  <a:cubicBezTo>
                    <a:pt x="27" y="287"/>
                    <a:pt x="26" y="280"/>
                    <a:pt x="21" y="280"/>
                  </a:cubicBezTo>
                  <a:cubicBezTo>
                    <a:pt x="16" y="280"/>
                    <a:pt x="10" y="293"/>
                    <a:pt x="10" y="300"/>
                  </a:cubicBezTo>
                  <a:cubicBezTo>
                    <a:pt x="10" y="311"/>
                    <a:pt x="0" y="310"/>
                    <a:pt x="0" y="320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4" y="319"/>
                    <a:pt x="7" y="319"/>
                    <a:pt x="10" y="319"/>
                  </a:cubicBezTo>
                  <a:cubicBezTo>
                    <a:pt x="10" y="319"/>
                    <a:pt x="10" y="319"/>
                    <a:pt x="10" y="319"/>
                  </a:cubicBezTo>
                  <a:cubicBezTo>
                    <a:pt x="10" y="319"/>
                    <a:pt x="10" y="319"/>
                    <a:pt x="10" y="319"/>
                  </a:cubicBezTo>
                  <a:cubicBezTo>
                    <a:pt x="10" y="319"/>
                    <a:pt x="10" y="319"/>
                    <a:pt x="10" y="319"/>
                  </a:cubicBezTo>
                  <a:cubicBezTo>
                    <a:pt x="10" y="319"/>
                    <a:pt x="10" y="319"/>
                    <a:pt x="10" y="319"/>
                  </a:cubicBezTo>
                  <a:cubicBezTo>
                    <a:pt x="10" y="319"/>
                    <a:pt x="10" y="319"/>
                    <a:pt x="10" y="319"/>
                  </a:cubicBezTo>
                  <a:cubicBezTo>
                    <a:pt x="10" y="319"/>
                    <a:pt x="10" y="319"/>
                    <a:pt x="10" y="319"/>
                  </a:cubicBezTo>
                  <a:cubicBezTo>
                    <a:pt x="10" y="319"/>
                    <a:pt x="10" y="319"/>
                    <a:pt x="10" y="319"/>
                  </a:cubicBezTo>
                  <a:cubicBezTo>
                    <a:pt x="15" y="319"/>
                    <a:pt x="19" y="318"/>
                    <a:pt x="25" y="318"/>
                  </a:cubicBezTo>
                  <a:cubicBezTo>
                    <a:pt x="31" y="318"/>
                    <a:pt x="33" y="329"/>
                    <a:pt x="33" y="335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33" y="339"/>
                    <a:pt x="29" y="341"/>
                    <a:pt x="29" y="345"/>
                  </a:cubicBezTo>
                  <a:cubicBezTo>
                    <a:pt x="29" y="345"/>
                    <a:pt x="29" y="345"/>
                    <a:pt x="29" y="345"/>
                  </a:cubicBezTo>
                  <a:cubicBezTo>
                    <a:pt x="29" y="351"/>
                    <a:pt x="35" y="354"/>
                    <a:pt x="35" y="360"/>
                  </a:cubicBezTo>
                  <a:cubicBezTo>
                    <a:pt x="35" y="360"/>
                    <a:pt x="35" y="360"/>
                    <a:pt x="35" y="360"/>
                  </a:cubicBezTo>
                  <a:cubicBezTo>
                    <a:pt x="35" y="363"/>
                    <a:pt x="29" y="364"/>
                    <a:pt x="28" y="366"/>
                  </a:cubicBezTo>
                  <a:cubicBezTo>
                    <a:pt x="25" y="371"/>
                    <a:pt x="24" y="376"/>
                    <a:pt x="24" y="382"/>
                  </a:cubicBezTo>
                  <a:cubicBezTo>
                    <a:pt x="24" y="382"/>
                    <a:pt x="24" y="382"/>
                    <a:pt x="24" y="382"/>
                  </a:cubicBezTo>
                  <a:cubicBezTo>
                    <a:pt x="24" y="388"/>
                    <a:pt x="27" y="389"/>
                    <a:pt x="30" y="389"/>
                  </a:cubicBezTo>
                  <a:cubicBezTo>
                    <a:pt x="32" y="389"/>
                    <a:pt x="34" y="389"/>
                    <a:pt x="36" y="389"/>
                  </a:cubicBezTo>
                  <a:cubicBezTo>
                    <a:pt x="45" y="389"/>
                    <a:pt x="49" y="385"/>
                    <a:pt x="56" y="385"/>
                  </a:cubicBezTo>
                  <a:cubicBezTo>
                    <a:pt x="64" y="385"/>
                    <a:pt x="62" y="400"/>
                    <a:pt x="69" y="400"/>
                  </a:cubicBezTo>
                  <a:cubicBezTo>
                    <a:pt x="69" y="411"/>
                    <a:pt x="69" y="411"/>
                    <a:pt x="69" y="411"/>
                  </a:cubicBezTo>
                  <a:cubicBezTo>
                    <a:pt x="69" y="412"/>
                    <a:pt x="70" y="413"/>
                    <a:pt x="71" y="413"/>
                  </a:cubicBezTo>
                  <a:cubicBezTo>
                    <a:pt x="72" y="415"/>
                    <a:pt x="72" y="415"/>
                    <a:pt x="72" y="415"/>
                  </a:cubicBezTo>
                  <a:cubicBezTo>
                    <a:pt x="74" y="415"/>
                    <a:pt x="77" y="414"/>
                    <a:pt x="79" y="413"/>
                  </a:cubicBezTo>
                  <a:cubicBezTo>
                    <a:pt x="85" y="412"/>
                    <a:pt x="86" y="404"/>
                    <a:pt x="92" y="404"/>
                  </a:cubicBezTo>
                  <a:cubicBezTo>
                    <a:pt x="97" y="404"/>
                    <a:pt x="110" y="426"/>
                    <a:pt x="114" y="426"/>
                  </a:cubicBezTo>
                  <a:cubicBezTo>
                    <a:pt x="118" y="426"/>
                    <a:pt x="132" y="420"/>
                    <a:pt x="134" y="417"/>
                  </a:cubicBezTo>
                  <a:cubicBezTo>
                    <a:pt x="134" y="417"/>
                    <a:pt x="126" y="416"/>
                    <a:pt x="126" y="416"/>
                  </a:cubicBezTo>
                  <a:cubicBezTo>
                    <a:pt x="125" y="416"/>
                    <a:pt x="121" y="415"/>
                    <a:pt x="121" y="411"/>
                  </a:cubicBezTo>
                  <a:cubicBezTo>
                    <a:pt x="121" y="409"/>
                    <a:pt x="142" y="402"/>
                    <a:pt x="150" y="399"/>
                  </a:cubicBezTo>
                  <a:cubicBezTo>
                    <a:pt x="150" y="399"/>
                    <a:pt x="146" y="403"/>
                    <a:pt x="145" y="404"/>
                  </a:cubicBezTo>
                  <a:cubicBezTo>
                    <a:pt x="145" y="405"/>
                    <a:pt x="153" y="413"/>
                    <a:pt x="136" y="417"/>
                  </a:cubicBezTo>
                  <a:cubicBezTo>
                    <a:pt x="143" y="434"/>
                    <a:pt x="176" y="431"/>
                    <a:pt x="176" y="454"/>
                  </a:cubicBezTo>
                  <a:cubicBezTo>
                    <a:pt x="177" y="453"/>
                    <a:pt x="177" y="453"/>
                    <a:pt x="177" y="453"/>
                  </a:cubicBezTo>
                  <a:cubicBezTo>
                    <a:pt x="178" y="453"/>
                    <a:pt x="180" y="452"/>
                    <a:pt x="181" y="452"/>
                  </a:cubicBezTo>
                  <a:cubicBezTo>
                    <a:pt x="181" y="452"/>
                    <a:pt x="181" y="452"/>
                    <a:pt x="181" y="452"/>
                  </a:cubicBezTo>
                  <a:cubicBezTo>
                    <a:pt x="181" y="452"/>
                    <a:pt x="181" y="452"/>
                    <a:pt x="181" y="452"/>
                  </a:cubicBezTo>
                  <a:cubicBezTo>
                    <a:pt x="181" y="452"/>
                    <a:pt x="181" y="452"/>
                    <a:pt x="181" y="452"/>
                  </a:cubicBezTo>
                  <a:cubicBezTo>
                    <a:pt x="181" y="452"/>
                    <a:pt x="181" y="452"/>
                    <a:pt x="181" y="452"/>
                  </a:cubicBezTo>
                  <a:cubicBezTo>
                    <a:pt x="181" y="452"/>
                    <a:pt x="181" y="452"/>
                    <a:pt x="181" y="452"/>
                  </a:cubicBezTo>
                  <a:cubicBezTo>
                    <a:pt x="181" y="452"/>
                    <a:pt x="181" y="452"/>
                    <a:pt x="181" y="452"/>
                  </a:cubicBezTo>
                  <a:cubicBezTo>
                    <a:pt x="181" y="452"/>
                    <a:pt x="181" y="452"/>
                    <a:pt x="181" y="452"/>
                  </a:cubicBezTo>
                  <a:cubicBezTo>
                    <a:pt x="181" y="452"/>
                    <a:pt x="181" y="452"/>
                    <a:pt x="181" y="452"/>
                  </a:cubicBezTo>
                  <a:cubicBezTo>
                    <a:pt x="181" y="452"/>
                    <a:pt x="181" y="452"/>
                    <a:pt x="181" y="452"/>
                  </a:cubicBezTo>
                  <a:cubicBezTo>
                    <a:pt x="181" y="452"/>
                    <a:pt x="181" y="452"/>
                    <a:pt x="181" y="452"/>
                  </a:cubicBezTo>
                  <a:cubicBezTo>
                    <a:pt x="182" y="452"/>
                    <a:pt x="182" y="452"/>
                    <a:pt x="182" y="452"/>
                  </a:cubicBezTo>
                  <a:cubicBezTo>
                    <a:pt x="182" y="452"/>
                    <a:pt x="182" y="452"/>
                    <a:pt x="182" y="452"/>
                  </a:cubicBezTo>
                  <a:cubicBezTo>
                    <a:pt x="182" y="452"/>
                    <a:pt x="182" y="452"/>
                    <a:pt x="182" y="452"/>
                  </a:cubicBezTo>
                  <a:cubicBezTo>
                    <a:pt x="182" y="452"/>
                    <a:pt x="182" y="452"/>
                    <a:pt x="182" y="452"/>
                  </a:cubicBezTo>
                  <a:cubicBezTo>
                    <a:pt x="182" y="452"/>
                    <a:pt x="182" y="452"/>
                    <a:pt x="182" y="452"/>
                  </a:cubicBezTo>
                  <a:cubicBezTo>
                    <a:pt x="182" y="452"/>
                    <a:pt x="183" y="452"/>
                    <a:pt x="183" y="452"/>
                  </a:cubicBezTo>
                  <a:cubicBezTo>
                    <a:pt x="183" y="452"/>
                    <a:pt x="183" y="452"/>
                    <a:pt x="183" y="452"/>
                  </a:cubicBezTo>
                  <a:cubicBezTo>
                    <a:pt x="183" y="452"/>
                    <a:pt x="183" y="452"/>
                    <a:pt x="183" y="452"/>
                  </a:cubicBezTo>
                  <a:cubicBezTo>
                    <a:pt x="183" y="452"/>
                    <a:pt x="183" y="452"/>
                    <a:pt x="183" y="452"/>
                  </a:cubicBezTo>
                  <a:cubicBezTo>
                    <a:pt x="183" y="452"/>
                    <a:pt x="183" y="452"/>
                    <a:pt x="183" y="452"/>
                  </a:cubicBezTo>
                  <a:cubicBezTo>
                    <a:pt x="183" y="452"/>
                    <a:pt x="183" y="452"/>
                    <a:pt x="183" y="452"/>
                  </a:cubicBezTo>
                  <a:cubicBezTo>
                    <a:pt x="183" y="452"/>
                    <a:pt x="183" y="452"/>
                    <a:pt x="183" y="452"/>
                  </a:cubicBezTo>
                  <a:cubicBezTo>
                    <a:pt x="183" y="452"/>
                    <a:pt x="183" y="452"/>
                    <a:pt x="183" y="452"/>
                  </a:cubicBezTo>
                  <a:cubicBezTo>
                    <a:pt x="183" y="452"/>
                    <a:pt x="183" y="452"/>
                    <a:pt x="183" y="452"/>
                  </a:cubicBezTo>
                  <a:cubicBezTo>
                    <a:pt x="183" y="452"/>
                    <a:pt x="183" y="452"/>
                    <a:pt x="183" y="452"/>
                  </a:cubicBezTo>
                  <a:cubicBezTo>
                    <a:pt x="183" y="452"/>
                    <a:pt x="183" y="452"/>
                    <a:pt x="183" y="452"/>
                  </a:cubicBezTo>
                  <a:cubicBezTo>
                    <a:pt x="192" y="452"/>
                    <a:pt x="192" y="458"/>
                    <a:pt x="194" y="464"/>
                  </a:cubicBezTo>
                  <a:cubicBezTo>
                    <a:pt x="195" y="465"/>
                    <a:pt x="201" y="468"/>
                    <a:pt x="201" y="468"/>
                  </a:cubicBezTo>
                  <a:cubicBezTo>
                    <a:pt x="206" y="470"/>
                    <a:pt x="208" y="478"/>
                    <a:pt x="215" y="478"/>
                  </a:cubicBezTo>
                  <a:cubicBezTo>
                    <a:pt x="222" y="478"/>
                    <a:pt x="221" y="473"/>
                    <a:pt x="226" y="472"/>
                  </a:cubicBezTo>
                  <a:cubicBezTo>
                    <a:pt x="228" y="471"/>
                    <a:pt x="228" y="471"/>
                    <a:pt x="230" y="471"/>
                  </a:cubicBezTo>
                  <a:cubicBezTo>
                    <a:pt x="231" y="473"/>
                    <a:pt x="231" y="475"/>
                    <a:pt x="232" y="476"/>
                  </a:cubicBezTo>
                  <a:cubicBezTo>
                    <a:pt x="232" y="476"/>
                    <a:pt x="232" y="476"/>
                    <a:pt x="232" y="476"/>
                  </a:cubicBezTo>
                  <a:cubicBezTo>
                    <a:pt x="232" y="476"/>
                    <a:pt x="232" y="476"/>
                    <a:pt x="232" y="477"/>
                  </a:cubicBezTo>
                  <a:cubicBezTo>
                    <a:pt x="232" y="477"/>
                    <a:pt x="232" y="477"/>
                    <a:pt x="232" y="478"/>
                  </a:cubicBezTo>
                  <a:cubicBezTo>
                    <a:pt x="236" y="478"/>
                    <a:pt x="236" y="478"/>
                    <a:pt x="236" y="478"/>
                  </a:cubicBezTo>
                  <a:cubicBezTo>
                    <a:pt x="239" y="474"/>
                    <a:pt x="239" y="467"/>
                    <a:pt x="244" y="465"/>
                  </a:cubicBezTo>
                  <a:cubicBezTo>
                    <a:pt x="236" y="460"/>
                    <a:pt x="224" y="443"/>
                    <a:pt x="224" y="434"/>
                  </a:cubicBezTo>
                  <a:cubicBezTo>
                    <a:pt x="224" y="431"/>
                    <a:pt x="218" y="427"/>
                    <a:pt x="218" y="422"/>
                  </a:cubicBezTo>
                  <a:cubicBezTo>
                    <a:pt x="218" y="421"/>
                    <a:pt x="223" y="410"/>
                    <a:pt x="225" y="409"/>
                  </a:cubicBezTo>
                  <a:cubicBezTo>
                    <a:pt x="225" y="409"/>
                    <a:pt x="225" y="409"/>
                    <a:pt x="225" y="409"/>
                  </a:cubicBezTo>
                  <a:cubicBezTo>
                    <a:pt x="228" y="409"/>
                    <a:pt x="235" y="405"/>
                    <a:pt x="236" y="404"/>
                  </a:cubicBezTo>
                  <a:cubicBezTo>
                    <a:pt x="243" y="402"/>
                    <a:pt x="248" y="400"/>
                    <a:pt x="257" y="400"/>
                  </a:cubicBezTo>
                  <a:cubicBezTo>
                    <a:pt x="272" y="400"/>
                    <a:pt x="275" y="407"/>
                    <a:pt x="281" y="415"/>
                  </a:cubicBezTo>
                  <a:cubicBezTo>
                    <a:pt x="279" y="417"/>
                    <a:pt x="277" y="417"/>
                    <a:pt x="276" y="417"/>
                  </a:cubicBezTo>
                  <a:cubicBezTo>
                    <a:pt x="272" y="417"/>
                    <a:pt x="269" y="416"/>
                    <a:pt x="266" y="416"/>
                  </a:cubicBezTo>
                  <a:cubicBezTo>
                    <a:pt x="258" y="416"/>
                    <a:pt x="247" y="423"/>
                    <a:pt x="246" y="423"/>
                  </a:cubicBezTo>
                  <a:cubicBezTo>
                    <a:pt x="246" y="423"/>
                    <a:pt x="246" y="423"/>
                    <a:pt x="246" y="423"/>
                  </a:cubicBezTo>
                  <a:cubicBezTo>
                    <a:pt x="246" y="429"/>
                    <a:pt x="250" y="428"/>
                    <a:pt x="252" y="431"/>
                  </a:cubicBezTo>
                  <a:cubicBezTo>
                    <a:pt x="258" y="441"/>
                    <a:pt x="265" y="444"/>
                    <a:pt x="265" y="456"/>
                  </a:cubicBezTo>
                  <a:cubicBezTo>
                    <a:pt x="268" y="454"/>
                    <a:pt x="273" y="452"/>
                    <a:pt x="275" y="451"/>
                  </a:cubicBezTo>
                  <a:cubicBezTo>
                    <a:pt x="275" y="456"/>
                    <a:pt x="280" y="458"/>
                    <a:pt x="280" y="462"/>
                  </a:cubicBezTo>
                  <a:cubicBezTo>
                    <a:pt x="271" y="462"/>
                    <a:pt x="271" y="462"/>
                    <a:pt x="271" y="462"/>
                  </a:cubicBezTo>
                  <a:cubicBezTo>
                    <a:pt x="269" y="462"/>
                    <a:pt x="266" y="465"/>
                    <a:pt x="266" y="469"/>
                  </a:cubicBezTo>
                  <a:cubicBezTo>
                    <a:pt x="271" y="470"/>
                    <a:pt x="275" y="476"/>
                    <a:pt x="275" y="481"/>
                  </a:cubicBezTo>
                  <a:cubicBezTo>
                    <a:pt x="275" y="484"/>
                    <a:pt x="273" y="485"/>
                    <a:pt x="273" y="488"/>
                  </a:cubicBezTo>
                  <a:cubicBezTo>
                    <a:pt x="273" y="490"/>
                    <a:pt x="276" y="493"/>
                    <a:pt x="276" y="494"/>
                  </a:cubicBezTo>
                  <a:cubicBezTo>
                    <a:pt x="276" y="491"/>
                    <a:pt x="280" y="491"/>
                    <a:pt x="282" y="490"/>
                  </a:cubicBezTo>
                  <a:cubicBezTo>
                    <a:pt x="286" y="489"/>
                    <a:pt x="285" y="488"/>
                    <a:pt x="288" y="487"/>
                  </a:cubicBezTo>
                  <a:cubicBezTo>
                    <a:pt x="293" y="485"/>
                    <a:pt x="296" y="486"/>
                    <a:pt x="301" y="483"/>
                  </a:cubicBezTo>
                  <a:cubicBezTo>
                    <a:pt x="307" y="487"/>
                    <a:pt x="310" y="487"/>
                    <a:pt x="316" y="489"/>
                  </a:cubicBezTo>
                  <a:cubicBezTo>
                    <a:pt x="323" y="491"/>
                    <a:pt x="326" y="497"/>
                    <a:pt x="334" y="497"/>
                  </a:cubicBezTo>
                  <a:cubicBezTo>
                    <a:pt x="334" y="499"/>
                    <a:pt x="336" y="500"/>
                    <a:pt x="336" y="501"/>
                  </a:cubicBezTo>
                  <a:cubicBezTo>
                    <a:pt x="336" y="501"/>
                    <a:pt x="336" y="501"/>
                    <a:pt x="336" y="501"/>
                  </a:cubicBezTo>
                  <a:cubicBezTo>
                    <a:pt x="337" y="503"/>
                    <a:pt x="337" y="505"/>
                    <a:pt x="337" y="507"/>
                  </a:cubicBezTo>
                  <a:cubicBezTo>
                    <a:pt x="337" y="508"/>
                    <a:pt x="337" y="509"/>
                    <a:pt x="338" y="511"/>
                  </a:cubicBezTo>
                  <a:cubicBezTo>
                    <a:pt x="338" y="510"/>
                    <a:pt x="339" y="510"/>
                    <a:pt x="340" y="510"/>
                  </a:cubicBezTo>
                  <a:cubicBezTo>
                    <a:pt x="342" y="510"/>
                    <a:pt x="344" y="512"/>
                    <a:pt x="346" y="512"/>
                  </a:cubicBezTo>
                  <a:cubicBezTo>
                    <a:pt x="349" y="512"/>
                    <a:pt x="351" y="510"/>
                    <a:pt x="353" y="508"/>
                  </a:cubicBezTo>
                  <a:cubicBezTo>
                    <a:pt x="355" y="506"/>
                    <a:pt x="358" y="506"/>
                    <a:pt x="361" y="503"/>
                  </a:cubicBezTo>
                  <a:cubicBezTo>
                    <a:pt x="365" y="499"/>
                    <a:pt x="366" y="491"/>
                    <a:pt x="373" y="491"/>
                  </a:cubicBezTo>
                  <a:cubicBezTo>
                    <a:pt x="376" y="491"/>
                    <a:pt x="375" y="492"/>
                    <a:pt x="378" y="492"/>
                  </a:cubicBezTo>
                  <a:cubicBezTo>
                    <a:pt x="378" y="492"/>
                    <a:pt x="378" y="492"/>
                    <a:pt x="378" y="492"/>
                  </a:cubicBezTo>
                  <a:cubicBezTo>
                    <a:pt x="378" y="492"/>
                    <a:pt x="378" y="492"/>
                    <a:pt x="378" y="492"/>
                  </a:cubicBezTo>
                  <a:cubicBezTo>
                    <a:pt x="378" y="494"/>
                    <a:pt x="379" y="494"/>
                    <a:pt x="381" y="494"/>
                  </a:cubicBezTo>
                  <a:cubicBezTo>
                    <a:pt x="381" y="494"/>
                    <a:pt x="381" y="494"/>
                    <a:pt x="381" y="494"/>
                  </a:cubicBezTo>
                  <a:cubicBezTo>
                    <a:pt x="381" y="494"/>
                    <a:pt x="381" y="494"/>
                    <a:pt x="381" y="494"/>
                  </a:cubicBezTo>
                  <a:cubicBezTo>
                    <a:pt x="381" y="494"/>
                    <a:pt x="381" y="494"/>
                    <a:pt x="381" y="494"/>
                  </a:cubicBezTo>
                  <a:cubicBezTo>
                    <a:pt x="382" y="494"/>
                    <a:pt x="384" y="494"/>
                    <a:pt x="385" y="494"/>
                  </a:cubicBezTo>
                  <a:cubicBezTo>
                    <a:pt x="386" y="494"/>
                    <a:pt x="386" y="493"/>
                    <a:pt x="387" y="493"/>
                  </a:cubicBezTo>
                  <a:cubicBezTo>
                    <a:pt x="389" y="493"/>
                    <a:pt x="390" y="497"/>
                    <a:pt x="392" y="497"/>
                  </a:cubicBezTo>
                  <a:cubicBezTo>
                    <a:pt x="397" y="497"/>
                    <a:pt x="402" y="493"/>
                    <a:pt x="404" y="489"/>
                  </a:cubicBezTo>
                  <a:cubicBezTo>
                    <a:pt x="404" y="489"/>
                    <a:pt x="404" y="489"/>
                    <a:pt x="404" y="489"/>
                  </a:cubicBezTo>
                  <a:cubicBezTo>
                    <a:pt x="404" y="489"/>
                    <a:pt x="404" y="489"/>
                    <a:pt x="404" y="489"/>
                  </a:cubicBezTo>
                  <a:cubicBezTo>
                    <a:pt x="404" y="489"/>
                    <a:pt x="404" y="489"/>
                    <a:pt x="404" y="489"/>
                  </a:cubicBezTo>
                  <a:cubicBezTo>
                    <a:pt x="404" y="489"/>
                    <a:pt x="404" y="489"/>
                    <a:pt x="404" y="489"/>
                  </a:cubicBezTo>
                  <a:cubicBezTo>
                    <a:pt x="405" y="490"/>
                    <a:pt x="405" y="490"/>
                    <a:pt x="405" y="490"/>
                  </a:cubicBezTo>
                  <a:cubicBezTo>
                    <a:pt x="405" y="490"/>
                    <a:pt x="405" y="490"/>
                    <a:pt x="405" y="490"/>
                  </a:cubicBezTo>
                  <a:cubicBezTo>
                    <a:pt x="405" y="490"/>
                    <a:pt x="405" y="490"/>
                    <a:pt x="405" y="490"/>
                  </a:cubicBezTo>
                  <a:cubicBezTo>
                    <a:pt x="405" y="490"/>
                    <a:pt x="405" y="490"/>
                    <a:pt x="405" y="490"/>
                  </a:cubicBezTo>
                  <a:cubicBezTo>
                    <a:pt x="405" y="490"/>
                    <a:pt x="405" y="490"/>
                    <a:pt x="405" y="489"/>
                  </a:cubicBezTo>
                  <a:cubicBezTo>
                    <a:pt x="406" y="489"/>
                    <a:pt x="406" y="489"/>
                    <a:pt x="406" y="489"/>
                  </a:cubicBezTo>
                  <a:cubicBezTo>
                    <a:pt x="409" y="489"/>
                    <a:pt x="410" y="483"/>
                    <a:pt x="416" y="483"/>
                  </a:cubicBezTo>
                  <a:cubicBezTo>
                    <a:pt x="418" y="483"/>
                    <a:pt x="418" y="485"/>
                    <a:pt x="418" y="488"/>
                  </a:cubicBezTo>
                  <a:cubicBezTo>
                    <a:pt x="418" y="489"/>
                    <a:pt x="418" y="490"/>
                    <a:pt x="418" y="491"/>
                  </a:cubicBezTo>
                  <a:cubicBezTo>
                    <a:pt x="418" y="494"/>
                    <a:pt x="419" y="497"/>
                    <a:pt x="422" y="497"/>
                  </a:cubicBezTo>
                  <a:cubicBezTo>
                    <a:pt x="428" y="497"/>
                    <a:pt x="430" y="493"/>
                    <a:pt x="436" y="493"/>
                  </a:cubicBezTo>
                  <a:cubicBezTo>
                    <a:pt x="440" y="493"/>
                    <a:pt x="442" y="493"/>
                    <a:pt x="446" y="493"/>
                  </a:cubicBezTo>
                  <a:cubicBezTo>
                    <a:pt x="446" y="493"/>
                    <a:pt x="446" y="493"/>
                    <a:pt x="446" y="493"/>
                  </a:cubicBezTo>
                  <a:cubicBezTo>
                    <a:pt x="446" y="493"/>
                    <a:pt x="446" y="493"/>
                    <a:pt x="446" y="493"/>
                  </a:cubicBezTo>
                  <a:cubicBezTo>
                    <a:pt x="446" y="492"/>
                    <a:pt x="446" y="492"/>
                    <a:pt x="446" y="492"/>
                  </a:cubicBezTo>
                  <a:cubicBezTo>
                    <a:pt x="445" y="485"/>
                    <a:pt x="443" y="484"/>
                    <a:pt x="436" y="482"/>
                  </a:cubicBezTo>
                  <a:cubicBezTo>
                    <a:pt x="436" y="482"/>
                    <a:pt x="436" y="482"/>
                    <a:pt x="436" y="482"/>
                  </a:cubicBezTo>
                  <a:cubicBezTo>
                    <a:pt x="436" y="482"/>
                    <a:pt x="436" y="482"/>
                    <a:pt x="436" y="482"/>
                  </a:cubicBezTo>
                  <a:cubicBezTo>
                    <a:pt x="437" y="476"/>
                    <a:pt x="443" y="464"/>
                    <a:pt x="448" y="464"/>
                  </a:cubicBezTo>
                  <a:cubicBezTo>
                    <a:pt x="474" y="464"/>
                    <a:pt x="492" y="450"/>
                    <a:pt x="492" y="418"/>
                  </a:cubicBezTo>
                  <a:cubicBezTo>
                    <a:pt x="492" y="418"/>
                    <a:pt x="492" y="418"/>
                    <a:pt x="492" y="418"/>
                  </a:cubicBezTo>
                  <a:cubicBezTo>
                    <a:pt x="492" y="418"/>
                    <a:pt x="492" y="418"/>
                    <a:pt x="492" y="418"/>
                  </a:cubicBezTo>
                  <a:cubicBezTo>
                    <a:pt x="492" y="418"/>
                    <a:pt x="492" y="418"/>
                    <a:pt x="492" y="418"/>
                  </a:cubicBezTo>
                  <a:cubicBezTo>
                    <a:pt x="497" y="417"/>
                    <a:pt x="500" y="415"/>
                    <a:pt x="503" y="412"/>
                  </a:cubicBezTo>
                  <a:cubicBezTo>
                    <a:pt x="503" y="412"/>
                    <a:pt x="503" y="412"/>
                    <a:pt x="503" y="412"/>
                  </a:cubicBezTo>
                  <a:cubicBezTo>
                    <a:pt x="503" y="412"/>
                    <a:pt x="503" y="412"/>
                    <a:pt x="503" y="412"/>
                  </a:cubicBezTo>
                  <a:cubicBezTo>
                    <a:pt x="507" y="406"/>
                    <a:pt x="510" y="400"/>
                    <a:pt x="515" y="400"/>
                  </a:cubicBezTo>
                  <a:cubicBezTo>
                    <a:pt x="515" y="400"/>
                    <a:pt x="515" y="400"/>
                    <a:pt x="515" y="400"/>
                  </a:cubicBezTo>
                  <a:cubicBezTo>
                    <a:pt x="515" y="400"/>
                    <a:pt x="515" y="400"/>
                    <a:pt x="515" y="400"/>
                  </a:cubicBezTo>
                  <a:cubicBezTo>
                    <a:pt x="515" y="400"/>
                    <a:pt x="515" y="400"/>
                    <a:pt x="515" y="400"/>
                  </a:cubicBezTo>
                  <a:cubicBezTo>
                    <a:pt x="515" y="400"/>
                    <a:pt x="515" y="400"/>
                    <a:pt x="515" y="400"/>
                  </a:cubicBezTo>
                  <a:cubicBezTo>
                    <a:pt x="515" y="400"/>
                    <a:pt x="516" y="400"/>
                    <a:pt x="516" y="400"/>
                  </a:cubicBezTo>
                  <a:cubicBezTo>
                    <a:pt x="516" y="400"/>
                    <a:pt x="516" y="400"/>
                    <a:pt x="516" y="400"/>
                  </a:cubicBezTo>
                  <a:cubicBezTo>
                    <a:pt x="516" y="400"/>
                    <a:pt x="516" y="400"/>
                    <a:pt x="516" y="400"/>
                  </a:cubicBezTo>
                  <a:cubicBezTo>
                    <a:pt x="518" y="400"/>
                    <a:pt x="519" y="400"/>
                    <a:pt x="521" y="400"/>
                  </a:cubicBezTo>
                  <a:cubicBezTo>
                    <a:pt x="521" y="400"/>
                    <a:pt x="521" y="400"/>
                    <a:pt x="521" y="400"/>
                  </a:cubicBezTo>
                  <a:cubicBezTo>
                    <a:pt x="521" y="400"/>
                    <a:pt x="521" y="400"/>
                    <a:pt x="521" y="400"/>
                  </a:cubicBezTo>
                  <a:cubicBezTo>
                    <a:pt x="537" y="400"/>
                    <a:pt x="530" y="387"/>
                    <a:pt x="534" y="383"/>
                  </a:cubicBezTo>
                  <a:cubicBezTo>
                    <a:pt x="534" y="383"/>
                    <a:pt x="534" y="383"/>
                    <a:pt x="534" y="383"/>
                  </a:cubicBezTo>
                  <a:cubicBezTo>
                    <a:pt x="534" y="383"/>
                    <a:pt x="534" y="383"/>
                    <a:pt x="534" y="383"/>
                  </a:cubicBezTo>
                  <a:cubicBezTo>
                    <a:pt x="534" y="383"/>
                    <a:pt x="534" y="383"/>
                    <a:pt x="534" y="383"/>
                  </a:cubicBezTo>
                  <a:cubicBezTo>
                    <a:pt x="534" y="383"/>
                    <a:pt x="534" y="383"/>
                    <a:pt x="534" y="383"/>
                  </a:cubicBezTo>
                  <a:cubicBezTo>
                    <a:pt x="534" y="383"/>
                    <a:pt x="534" y="383"/>
                    <a:pt x="534" y="382"/>
                  </a:cubicBezTo>
                  <a:cubicBezTo>
                    <a:pt x="534" y="382"/>
                    <a:pt x="534" y="382"/>
                    <a:pt x="534" y="382"/>
                  </a:cubicBezTo>
                  <a:cubicBezTo>
                    <a:pt x="546" y="373"/>
                    <a:pt x="563" y="372"/>
                    <a:pt x="577" y="364"/>
                  </a:cubicBezTo>
                  <a:cubicBezTo>
                    <a:pt x="579" y="363"/>
                    <a:pt x="584" y="357"/>
                    <a:pt x="588" y="357"/>
                  </a:cubicBezTo>
                  <a:cubicBezTo>
                    <a:pt x="596" y="357"/>
                    <a:pt x="608" y="365"/>
                    <a:pt x="620" y="365"/>
                  </a:cubicBezTo>
                  <a:cubicBezTo>
                    <a:pt x="635" y="365"/>
                    <a:pt x="632" y="344"/>
                    <a:pt x="641" y="344"/>
                  </a:cubicBezTo>
                  <a:cubicBezTo>
                    <a:pt x="646" y="344"/>
                    <a:pt x="664" y="347"/>
                    <a:pt x="665" y="351"/>
                  </a:cubicBezTo>
                  <a:cubicBezTo>
                    <a:pt x="665" y="351"/>
                    <a:pt x="665" y="351"/>
                    <a:pt x="665" y="351"/>
                  </a:cubicBezTo>
                  <a:cubicBezTo>
                    <a:pt x="665" y="351"/>
                    <a:pt x="665" y="351"/>
                    <a:pt x="665" y="351"/>
                  </a:cubicBezTo>
                  <a:cubicBezTo>
                    <a:pt x="665" y="351"/>
                    <a:pt x="665" y="351"/>
                    <a:pt x="665" y="351"/>
                  </a:cubicBezTo>
                  <a:cubicBezTo>
                    <a:pt x="665" y="351"/>
                    <a:pt x="665" y="351"/>
                    <a:pt x="665" y="352"/>
                  </a:cubicBezTo>
                  <a:cubicBezTo>
                    <a:pt x="665" y="352"/>
                    <a:pt x="665" y="352"/>
                    <a:pt x="665" y="352"/>
                  </a:cubicBezTo>
                  <a:cubicBezTo>
                    <a:pt x="668" y="360"/>
                    <a:pt x="673" y="362"/>
                    <a:pt x="677" y="362"/>
                  </a:cubicBezTo>
                  <a:cubicBezTo>
                    <a:pt x="677" y="362"/>
                    <a:pt x="677" y="362"/>
                    <a:pt x="677" y="362"/>
                  </a:cubicBezTo>
                  <a:cubicBezTo>
                    <a:pt x="677" y="362"/>
                    <a:pt x="677" y="362"/>
                    <a:pt x="677" y="362"/>
                  </a:cubicBezTo>
                  <a:cubicBezTo>
                    <a:pt x="680" y="362"/>
                    <a:pt x="683" y="362"/>
                    <a:pt x="685" y="361"/>
                  </a:cubicBezTo>
                  <a:cubicBezTo>
                    <a:pt x="687" y="360"/>
                    <a:pt x="689" y="360"/>
                    <a:pt x="691" y="360"/>
                  </a:cubicBezTo>
                  <a:cubicBezTo>
                    <a:pt x="691" y="360"/>
                    <a:pt x="691" y="360"/>
                    <a:pt x="691" y="360"/>
                  </a:cubicBezTo>
                  <a:cubicBezTo>
                    <a:pt x="708" y="360"/>
                    <a:pt x="713" y="374"/>
                    <a:pt x="732" y="374"/>
                  </a:cubicBezTo>
                  <a:cubicBezTo>
                    <a:pt x="732" y="374"/>
                    <a:pt x="732" y="374"/>
                    <a:pt x="732" y="374"/>
                  </a:cubicBezTo>
                  <a:cubicBezTo>
                    <a:pt x="737" y="374"/>
                    <a:pt x="743" y="372"/>
                    <a:pt x="749" y="370"/>
                  </a:cubicBezTo>
                  <a:cubicBezTo>
                    <a:pt x="758" y="368"/>
                    <a:pt x="767" y="365"/>
                    <a:pt x="776" y="365"/>
                  </a:cubicBezTo>
                  <a:cubicBezTo>
                    <a:pt x="776" y="365"/>
                    <a:pt x="776" y="365"/>
                    <a:pt x="776" y="365"/>
                  </a:cubicBezTo>
                  <a:cubicBezTo>
                    <a:pt x="776" y="365"/>
                    <a:pt x="776" y="365"/>
                    <a:pt x="776" y="365"/>
                  </a:cubicBezTo>
                  <a:cubicBezTo>
                    <a:pt x="776" y="365"/>
                    <a:pt x="776" y="365"/>
                    <a:pt x="776" y="365"/>
                  </a:cubicBezTo>
                  <a:cubicBezTo>
                    <a:pt x="776" y="365"/>
                    <a:pt x="776" y="365"/>
                    <a:pt x="776" y="365"/>
                  </a:cubicBezTo>
                  <a:cubicBezTo>
                    <a:pt x="780" y="365"/>
                    <a:pt x="785" y="365"/>
                    <a:pt x="789" y="367"/>
                  </a:cubicBezTo>
                  <a:cubicBezTo>
                    <a:pt x="789" y="367"/>
                    <a:pt x="789" y="367"/>
                    <a:pt x="789" y="367"/>
                  </a:cubicBezTo>
                  <a:cubicBezTo>
                    <a:pt x="789" y="367"/>
                    <a:pt x="789" y="367"/>
                    <a:pt x="789" y="367"/>
                  </a:cubicBezTo>
                  <a:cubicBezTo>
                    <a:pt x="792" y="368"/>
                    <a:pt x="794" y="368"/>
                    <a:pt x="796" y="368"/>
                  </a:cubicBezTo>
                  <a:cubicBezTo>
                    <a:pt x="796" y="368"/>
                    <a:pt x="796" y="368"/>
                    <a:pt x="796" y="368"/>
                  </a:cubicBezTo>
                  <a:cubicBezTo>
                    <a:pt x="796" y="368"/>
                    <a:pt x="796" y="368"/>
                    <a:pt x="796" y="368"/>
                  </a:cubicBezTo>
                  <a:cubicBezTo>
                    <a:pt x="808" y="368"/>
                    <a:pt x="809" y="350"/>
                    <a:pt x="818" y="339"/>
                  </a:cubicBezTo>
                  <a:cubicBezTo>
                    <a:pt x="822" y="334"/>
                    <a:pt x="828" y="330"/>
                    <a:pt x="839" y="330"/>
                  </a:cubicBezTo>
                  <a:cubicBezTo>
                    <a:pt x="839" y="330"/>
                    <a:pt x="839" y="330"/>
                    <a:pt x="839" y="330"/>
                  </a:cubicBezTo>
                  <a:cubicBezTo>
                    <a:pt x="864" y="330"/>
                    <a:pt x="863" y="350"/>
                    <a:pt x="873" y="365"/>
                  </a:cubicBezTo>
                  <a:cubicBezTo>
                    <a:pt x="876" y="371"/>
                    <a:pt x="889" y="372"/>
                    <a:pt x="894" y="377"/>
                  </a:cubicBezTo>
                  <a:cubicBezTo>
                    <a:pt x="898" y="380"/>
                    <a:pt x="901" y="391"/>
                    <a:pt x="910" y="391"/>
                  </a:cubicBezTo>
                  <a:cubicBezTo>
                    <a:pt x="919" y="391"/>
                    <a:pt x="921" y="382"/>
                    <a:pt x="932" y="382"/>
                  </a:cubicBezTo>
                  <a:cubicBezTo>
                    <a:pt x="932" y="390"/>
                    <a:pt x="932" y="390"/>
                    <a:pt x="932" y="390"/>
                  </a:cubicBezTo>
                  <a:cubicBezTo>
                    <a:pt x="932" y="390"/>
                    <a:pt x="932" y="390"/>
                    <a:pt x="932" y="390"/>
                  </a:cubicBezTo>
                  <a:cubicBezTo>
                    <a:pt x="926" y="396"/>
                    <a:pt x="924" y="411"/>
                    <a:pt x="917" y="415"/>
                  </a:cubicBezTo>
                  <a:cubicBezTo>
                    <a:pt x="911" y="418"/>
                    <a:pt x="902" y="419"/>
                    <a:pt x="902" y="421"/>
                  </a:cubicBezTo>
                  <a:cubicBezTo>
                    <a:pt x="902" y="422"/>
                    <a:pt x="902" y="422"/>
                    <a:pt x="903" y="422"/>
                  </a:cubicBezTo>
                  <a:cubicBezTo>
                    <a:pt x="905" y="424"/>
                    <a:pt x="906" y="427"/>
                    <a:pt x="906" y="429"/>
                  </a:cubicBezTo>
                  <a:cubicBezTo>
                    <a:pt x="906" y="435"/>
                    <a:pt x="901" y="441"/>
                    <a:pt x="901" y="441"/>
                  </a:cubicBezTo>
                  <a:cubicBezTo>
                    <a:pt x="901" y="441"/>
                    <a:pt x="912" y="444"/>
                    <a:pt x="921" y="444"/>
                  </a:cubicBezTo>
                  <a:cubicBezTo>
                    <a:pt x="937" y="444"/>
                    <a:pt x="953" y="409"/>
                    <a:pt x="964" y="398"/>
                  </a:cubicBezTo>
                  <a:cubicBezTo>
                    <a:pt x="969" y="393"/>
                    <a:pt x="975" y="384"/>
                    <a:pt x="977" y="377"/>
                  </a:cubicBezTo>
                  <a:cubicBezTo>
                    <a:pt x="979" y="369"/>
                    <a:pt x="975" y="363"/>
                    <a:pt x="980" y="355"/>
                  </a:cubicBezTo>
                  <a:cubicBezTo>
                    <a:pt x="981" y="352"/>
                    <a:pt x="985" y="346"/>
                    <a:pt x="985" y="340"/>
                  </a:cubicBezTo>
                  <a:cubicBezTo>
                    <a:pt x="985" y="333"/>
                    <a:pt x="975" y="321"/>
                    <a:pt x="969" y="321"/>
                  </a:cubicBezTo>
                  <a:cubicBezTo>
                    <a:pt x="968" y="321"/>
                    <a:pt x="967" y="321"/>
                    <a:pt x="967" y="321"/>
                  </a:cubicBezTo>
                  <a:cubicBezTo>
                    <a:pt x="963" y="324"/>
                    <a:pt x="959" y="326"/>
                    <a:pt x="956" y="326"/>
                  </a:cubicBezTo>
                  <a:cubicBezTo>
                    <a:pt x="946" y="326"/>
                    <a:pt x="941" y="314"/>
                    <a:pt x="941" y="313"/>
                  </a:cubicBezTo>
                  <a:cubicBezTo>
                    <a:pt x="941" y="305"/>
                    <a:pt x="956" y="296"/>
                    <a:pt x="962" y="290"/>
                  </a:cubicBezTo>
                  <a:cubicBezTo>
                    <a:pt x="971" y="281"/>
                    <a:pt x="983" y="266"/>
                    <a:pt x="995" y="263"/>
                  </a:cubicBezTo>
                  <a:cubicBezTo>
                    <a:pt x="1006" y="260"/>
                    <a:pt x="1040" y="257"/>
                    <a:pt x="1049" y="257"/>
                  </a:cubicBezTo>
                  <a:cubicBezTo>
                    <a:pt x="1061" y="257"/>
                    <a:pt x="1066" y="263"/>
                    <a:pt x="1073" y="263"/>
                  </a:cubicBezTo>
                  <a:cubicBezTo>
                    <a:pt x="1077" y="263"/>
                    <a:pt x="1080" y="263"/>
                    <a:pt x="1089" y="263"/>
                  </a:cubicBezTo>
                  <a:cubicBezTo>
                    <a:pt x="1093" y="244"/>
                    <a:pt x="1102" y="233"/>
                    <a:pt x="1122" y="233"/>
                  </a:cubicBezTo>
                  <a:cubicBezTo>
                    <a:pt x="1125" y="233"/>
                    <a:pt x="1127" y="233"/>
                    <a:pt x="1131" y="233"/>
                  </a:cubicBezTo>
                  <a:cubicBezTo>
                    <a:pt x="1133" y="233"/>
                    <a:pt x="1135" y="233"/>
                    <a:pt x="1139" y="233"/>
                  </a:cubicBezTo>
                  <a:cubicBezTo>
                    <a:pt x="1136" y="235"/>
                    <a:pt x="1134" y="244"/>
                    <a:pt x="1139" y="244"/>
                  </a:cubicBezTo>
                  <a:cubicBezTo>
                    <a:pt x="1142" y="244"/>
                    <a:pt x="1150" y="239"/>
                    <a:pt x="1163" y="223"/>
                  </a:cubicBezTo>
                  <a:cubicBezTo>
                    <a:pt x="1163" y="223"/>
                    <a:pt x="1163" y="223"/>
                    <a:pt x="1163" y="223"/>
                  </a:cubicBezTo>
                  <a:cubicBezTo>
                    <a:pt x="1167" y="223"/>
                    <a:pt x="1180" y="229"/>
                    <a:pt x="1159" y="243"/>
                  </a:cubicBezTo>
                  <a:cubicBezTo>
                    <a:pt x="1151" y="248"/>
                    <a:pt x="1144" y="246"/>
                    <a:pt x="1139" y="253"/>
                  </a:cubicBezTo>
                  <a:cubicBezTo>
                    <a:pt x="1133" y="262"/>
                    <a:pt x="1127" y="272"/>
                    <a:pt x="1119" y="277"/>
                  </a:cubicBezTo>
                  <a:cubicBezTo>
                    <a:pt x="1112" y="281"/>
                    <a:pt x="1102" y="288"/>
                    <a:pt x="1102" y="300"/>
                  </a:cubicBezTo>
                  <a:cubicBezTo>
                    <a:pt x="1102" y="311"/>
                    <a:pt x="1105" y="345"/>
                    <a:pt x="1113" y="351"/>
                  </a:cubicBezTo>
                  <a:cubicBezTo>
                    <a:pt x="1119" y="343"/>
                    <a:pt x="1123" y="327"/>
                    <a:pt x="1134" y="324"/>
                  </a:cubicBezTo>
                  <a:cubicBezTo>
                    <a:pt x="1133" y="316"/>
                    <a:pt x="1146" y="314"/>
                    <a:pt x="1146" y="309"/>
                  </a:cubicBezTo>
                  <a:cubicBezTo>
                    <a:pt x="1146" y="299"/>
                    <a:pt x="1156" y="297"/>
                    <a:pt x="1156" y="291"/>
                  </a:cubicBezTo>
                  <a:cubicBezTo>
                    <a:pt x="1156" y="288"/>
                    <a:pt x="1153" y="285"/>
                    <a:pt x="1156" y="279"/>
                  </a:cubicBezTo>
                  <a:cubicBezTo>
                    <a:pt x="1167" y="255"/>
                    <a:pt x="1177" y="249"/>
                    <a:pt x="1186" y="249"/>
                  </a:cubicBezTo>
                  <a:cubicBezTo>
                    <a:pt x="1196" y="249"/>
                    <a:pt x="1204" y="256"/>
                    <a:pt x="1208" y="256"/>
                  </a:cubicBezTo>
                  <a:cubicBezTo>
                    <a:pt x="1234" y="256"/>
                    <a:pt x="1252" y="224"/>
                    <a:pt x="1274" y="223"/>
                  </a:cubicBezTo>
                  <a:cubicBezTo>
                    <a:pt x="1316" y="222"/>
                    <a:pt x="1282" y="206"/>
                    <a:pt x="1282" y="202"/>
                  </a:cubicBezTo>
                  <a:cubicBezTo>
                    <a:pt x="1282" y="190"/>
                    <a:pt x="1299" y="192"/>
                    <a:pt x="1302" y="185"/>
                  </a:cubicBezTo>
                  <a:cubicBezTo>
                    <a:pt x="1304" y="182"/>
                    <a:pt x="1301" y="175"/>
                    <a:pt x="1307" y="175"/>
                  </a:cubicBezTo>
                  <a:cubicBezTo>
                    <a:pt x="1324" y="175"/>
                    <a:pt x="1339" y="199"/>
                    <a:pt x="1352" y="199"/>
                  </a:cubicBezTo>
                  <a:cubicBezTo>
                    <a:pt x="1358" y="199"/>
                    <a:pt x="1359" y="189"/>
                    <a:pt x="1362" y="185"/>
                  </a:cubicBezTo>
                  <a:cubicBezTo>
                    <a:pt x="1367" y="179"/>
                    <a:pt x="1371" y="180"/>
                    <a:pt x="1379" y="177"/>
                  </a:cubicBezTo>
                  <a:cubicBezTo>
                    <a:pt x="1369" y="163"/>
                    <a:pt x="1336" y="156"/>
                    <a:pt x="1319" y="146"/>
                  </a:cubicBezTo>
                  <a:cubicBezTo>
                    <a:pt x="1297" y="133"/>
                    <a:pt x="1267" y="119"/>
                    <a:pt x="1234" y="119"/>
                  </a:cubicBezTo>
                  <a:cubicBezTo>
                    <a:pt x="1225" y="119"/>
                    <a:pt x="1219" y="121"/>
                    <a:pt x="1220" y="125"/>
                  </a:cubicBezTo>
                  <a:cubicBezTo>
                    <a:pt x="1223" y="134"/>
                    <a:pt x="1222" y="137"/>
                    <a:pt x="1220" y="137"/>
                  </a:cubicBezTo>
                  <a:cubicBezTo>
                    <a:pt x="1218" y="137"/>
                    <a:pt x="1214" y="134"/>
                    <a:pt x="1211" y="131"/>
                  </a:cubicBezTo>
                  <a:cubicBezTo>
                    <a:pt x="1207" y="128"/>
                    <a:pt x="1203" y="125"/>
                    <a:pt x="1201" y="125"/>
                  </a:cubicBezTo>
                  <a:cubicBezTo>
                    <a:pt x="1201" y="125"/>
                    <a:pt x="1201" y="125"/>
                    <a:pt x="1201" y="125"/>
                  </a:cubicBezTo>
                  <a:cubicBezTo>
                    <a:pt x="1136" y="124"/>
                    <a:pt x="1136" y="124"/>
                    <a:pt x="1136" y="124"/>
                  </a:cubicBezTo>
                  <a:cubicBezTo>
                    <a:pt x="1132" y="109"/>
                    <a:pt x="1122" y="104"/>
                    <a:pt x="1103" y="104"/>
                  </a:cubicBezTo>
                  <a:cubicBezTo>
                    <a:pt x="1097" y="104"/>
                    <a:pt x="1089" y="105"/>
                    <a:pt x="1082" y="105"/>
                  </a:cubicBezTo>
                  <a:cubicBezTo>
                    <a:pt x="1077" y="105"/>
                    <a:pt x="1073" y="105"/>
                    <a:pt x="1070" y="102"/>
                  </a:cubicBezTo>
                  <a:cubicBezTo>
                    <a:pt x="1065" y="97"/>
                    <a:pt x="1064" y="91"/>
                    <a:pt x="1056" y="88"/>
                  </a:cubicBezTo>
                  <a:cubicBezTo>
                    <a:pt x="1039" y="82"/>
                    <a:pt x="1020" y="78"/>
                    <a:pt x="998" y="78"/>
                  </a:cubicBezTo>
                  <a:cubicBezTo>
                    <a:pt x="976" y="78"/>
                    <a:pt x="973" y="90"/>
                    <a:pt x="971" y="101"/>
                  </a:cubicBezTo>
                  <a:cubicBezTo>
                    <a:pt x="950" y="101"/>
                    <a:pt x="940" y="101"/>
                    <a:pt x="925" y="101"/>
                  </a:cubicBezTo>
                  <a:cubicBezTo>
                    <a:pt x="917" y="101"/>
                    <a:pt x="916" y="94"/>
                    <a:pt x="907" y="94"/>
                  </a:cubicBezTo>
                  <a:cubicBezTo>
                    <a:pt x="906" y="98"/>
                    <a:pt x="904" y="107"/>
                    <a:pt x="900" y="107"/>
                  </a:cubicBezTo>
                  <a:cubicBezTo>
                    <a:pt x="888" y="107"/>
                    <a:pt x="883" y="92"/>
                    <a:pt x="883" y="84"/>
                  </a:cubicBezTo>
                  <a:cubicBezTo>
                    <a:pt x="883" y="82"/>
                    <a:pt x="906" y="67"/>
                    <a:pt x="847" y="63"/>
                  </a:cubicBezTo>
                  <a:cubicBezTo>
                    <a:pt x="847" y="62"/>
                    <a:pt x="846" y="62"/>
                    <a:pt x="845" y="62"/>
                  </a:cubicBezTo>
                  <a:cubicBezTo>
                    <a:pt x="839" y="62"/>
                    <a:pt x="836" y="66"/>
                    <a:pt x="836" y="74"/>
                  </a:cubicBezTo>
                  <a:cubicBezTo>
                    <a:pt x="804" y="74"/>
                    <a:pt x="804" y="74"/>
                    <a:pt x="804" y="74"/>
                  </a:cubicBezTo>
                  <a:cubicBezTo>
                    <a:pt x="795" y="71"/>
                    <a:pt x="746" y="66"/>
                    <a:pt x="740" y="55"/>
                  </a:cubicBezTo>
                  <a:cubicBezTo>
                    <a:pt x="723" y="69"/>
                    <a:pt x="715" y="73"/>
                    <a:pt x="712" y="73"/>
                  </a:cubicBezTo>
                  <a:cubicBezTo>
                    <a:pt x="708" y="73"/>
                    <a:pt x="711" y="67"/>
                    <a:pt x="711" y="67"/>
                  </a:cubicBezTo>
                  <a:cubicBezTo>
                    <a:pt x="719" y="56"/>
                    <a:pt x="805" y="32"/>
                    <a:pt x="735" y="16"/>
                  </a:cubicBezTo>
                  <a:cubicBezTo>
                    <a:pt x="705" y="16"/>
                    <a:pt x="705" y="16"/>
                    <a:pt x="705" y="16"/>
                  </a:cubicBezTo>
                  <a:cubicBezTo>
                    <a:pt x="702" y="8"/>
                    <a:pt x="696" y="0"/>
                    <a:pt x="6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9" name="Freeform 71"/>
            <p:cNvSpPr/>
            <p:nvPr/>
          </p:nvSpPr>
          <p:spPr bwMode="auto">
            <a:xfrm>
              <a:off x="8334375" y="2392363"/>
              <a:ext cx="1862138" cy="1176338"/>
            </a:xfrm>
            <a:custGeom>
              <a:avLst/>
              <a:gdLst>
                <a:gd name="T0" fmla="*/ 360 w 496"/>
                <a:gd name="T1" fmla="*/ 38 h 313"/>
                <a:gd name="T2" fmla="*/ 353 w 496"/>
                <a:gd name="T3" fmla="*/ 37 h 313"/>
                <a:gd name="T4" fmla="*/ 340 w 496"/>
                <a:gd name="T5" fmla="*/ 35 h 313"/>
                <a:gd name="T6" fmla="*/ 296 w 496"/>
                <a:gd name="T7" fmla="*/ 44 h 313"/>
                <a:gd name="T8" fmla="*/ 249 w 496"/>
                <a:gd name="T9" fmla="*/ 31 h 313"/>
                <a:gd name="T10" fmla="*/ 241 w 496"/>
                <a:gd name="T11" fmla="*/ 32 h 313"/>
                <a:gd name="T12" fmla="*/ 229 w 496"/>
                <a:gd name="T13" fmla="*/ 21 h 313"/>
                <a:gd name="T14" fmla="*/ 184 w 496"/>
                <a:gd name="T15" fmla="*/ 35 h 313"/>
                <a:gd name="T16" fmla="*/ 98 w 496"/>
                <a:gd name="T17" fmla="*/ 52 h 313"/>
                <a:gd name="T18" fmla="*/ 98 w 496"/>
                <a:gd name="T19" fmla="*/ 53 h 313"/>
                <a:gd name="T20" fmla="*/ 85 w 496"/>
                <a:gd name="T21" fmla="*/ 70 h 313"/>
                <a:gd name="T22" fmla="*/ 80 w 496"/>
                <a:gd name="T23" fmla="*/ 70 h 313"/>
                <a:gd name="T24" fmla="*/ 79 w 496"/>
                <a:gd name="T25" fmla="*/ 70 h 313"/>
                <a:gd name="T26" fmla="*/ 56 w 496"/>
                <a:gd name="T27" fmla="*/ 88 h 313"/>
                <a:gd name="T28" fmla="*/ 12 w 496"/>
                <a:gd name="T29" fmla="*/ 134 h 313"/>
                <a:gd name="T30" fmla="*/ 10 w 496"/>
                <a:gd name="T31" fmla="*/ 162 h 313"/>
                <a:gd name="T32" fmla="*/ 20 w 496"/>
                <a:gd name="T33" fmla="*/ 174 h 313"/>
                <a:gd name="T34" fmla="*/ 54 w 496"/>
                <a:gd name="T35" fmla="*/ 183 h 313"/>
                <a:gd name="T36" fmla="*/ 47 w 496"/>
                <a:gd name="T37" fmla="*/ 204 h 313"/>
                <a:gd name="T38" fmla="*/ 43 w 496"/>
                <a:gd name="T39" fmla="*/ 208 h 313"/>
                <a:gd name="T40" fmla="*/ 41 w 496"/>
                <a:gd name="T41" fmla="*/ 210 h 313"/>
                <a:gd name="T42" fmla="*/ 72 w 496"/>
                <a:gd name="T43" fmla="*/ 231 h 313"/>
                <a:gd name="T44" fmla="*/ 86 w 496"/>
                <a:gd name="T45" fmla="*/ 240 h 313"/>
                <a:gd name="T46" fmla="*/ 87 w 496"/>
                <a:gd name="T47" fmla="*/ 241 h 313"/>
                <a:gd name="T48" fmla="*/ 88 w 496"/>
                <a:gd name="T49" fmla="*/ 241 h 313"/>
                <a:gd name="T50" fmla="*/ 88 w 496"/>
                <a:gd name="T51" fmla="*/ 241 h 313"/>
                <a:gd name="T52" fmla="*/ 89 w 496"/>
                <a:gd name="T53" fmla="*/ 241 h 313"/>
                <a:gd name="T54" fmla="*/ 115 w 496"/>
                <a:gd name="T55" fmla="*/ 248 h 313"/>
                <a:gd name="T56" fmla="*/ 149 w 496"/>
                <a:gd name="T57" fmla="*/ 249 h 313"/>
                <a:gd name="T58" fmla="*/ 170 w 496"/>
                <a:gd name="T59" fmla="*/ 236 h 313"/>
                <a:gd name="T60" fmla="*/ 173 w 496"/>
                <a:gd name="T61" fmla="*/ 236 h 313"/>
                <a:gd name="T62" fmla="*/ 173 w 496"/>
                <a:gd name="T63" fmla="*/ 236 h 313"/>
                <a:gd name="T64" fmla="*/ 176 w 496"/>
                <a:gd name="T65" fmla="*/ 236 h 313"/>
                <a:gd name="T66" fmla="*/ 178 w 496"/>
                <a:gd name="T67" fmla="*/ 236 h 313"/>
                <a:gd name="T68" fmla="*/ 204 w 496"/>
                <a:gd name="T69" fmla="*/ 258 h 313"/>
                <a:gd name="T70" fmla="*/ 198 w 496"/>
                <a:gd name="T71" fmla="*/ 283 h 313"/>
                <a:gd name="T72" fmla="*/ 223 w 496"/>
                <a:gd name="T73" fmla="*/ 301 h 313"/>
                <a:gd name="T74" fmla="*/ 228 w 496"/>
                <a:gd name="T75" fmla="*/ 302 h 313"/>
                <a:gd name="T76" fmla="*/ 236 w 496"/>
                <a:gd name="T77" fmla="*/ 293 h 313"/>
                <a:gd name="T78" fmla="*/ 268 w 496"/>
                <a:gd name="T79" fmla="*/ 292 h 313"/>
                <a:gd name="T80" fmla="*/ 297 w 496"/>
                <a:gd name="T81" fmla="*/ 307 h 313"/>
                <a:gd name="T82" fmla="*/ 332 w 496"/>
                <a:gd name="T83" fmla="*/ 295 h 313"/>
                <a:gd name="T84" fmla="*/ 385 w 496"/>
                <a:gd name="T85" fmla="*/ 246 h 313"/>
                <a:gd name="T86" fmla="*/ 378 w 496"/>
                <a:gd name="T87" fmla="*/ 198 h 313"/>
                <a:gd name="T88" fmla="*/ 376 w 496"/>
                <a:gd name="T89" fmla="*/ 178 h 313"/>
                <a:gd name="T90" fmla="*/ 390 w 496"/>
                <a:gd name="T91" fmla="*/ 163 h 313"/>
                <a:gd name="T92" fmla="*/ 372 w 496"/>
                <a:gd name="T93" fmla="*/ 165 h 313"/>
                <a:gd name="T94" fmla="*/ 369 w 496"/>
                <a:gd name="T95" fmla="*/ 145 h 313"/>
                <a:gd name="T96" fmla="*/ 386 w 496"/>
                <a:gd name="T97" fmla="*/ 148 h 313"/>
                <a:gd name="T98" fmla="*/ 415 w 496"/>
                <a:gd name="T99" fmla="*/ 155 h 313"/>
                <a:gd name="T100" fmla="*/ 425 w 496"/>
                <a:gd name="T101" fmla="*/ 168 h 313"/>
                <a:gd name="T102" fmla="*/ 427 w 496"/>
                <a:gd name="T103" fmla="*/ 184 h 313"/>
                <a:gd name="T104" fmla="*/ 436 w 496"/>
                <a:gd name="T105" fmla="*/ 188 h 313"/>
                <a:gd name="T106" fmla="*/ 436 w 496"/>
                <a:gd name="T107" fmla="*/ 140 h 313"/>
                <a:gd name="T108" fmla="*/ 470 w 496"/>
                <a:gd name="T109" fmla="*/ 99 h 313"/>
                <a:gd name="T110" fmla="*/ 496 w 496"/>
                <a:gd name="T111" fmla="*/ 60 h 313"/>
                <a:gd name="T112" fmla="*/ 458 w 496"/>
                <a:gd name="T113" fmla="*/ 47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6" h="313">
                  <a:moveTo>
                    <a:pt x="403" y="0"/>
                  </a:moveTo>
                  <a:cubicBezTo>
                    <a:pt x="403" y="0"/>
                    <a:pt x="403" y="0"/>
                    <a:pt x="403" y="0"/>
                  </a:cubicBezTo>
                  <a:cubicBezTo>
                    <a:pt x="392" y="0"/>
                    <a:pt x="386" y="4"/>
                    <a:pt x="382" y="9"/>
                  </a:cubicBezTo>
                  <a:cubicBezTo>
                    <a:pt x="373" y="20"/>
                    <a:pt x="372" y="38"/>
                    <a:pt x="360" y="38"/>
                  </a:cubicBezTo>
                  <a:cubicBezTo>
                    <a:pt x="360" y="38"/>
                    <a:pt x="360" y="38"/>
                    <a:pt x="360" y="38"/>
                  </a:cubicBezTo>
                  <a:cubicBezTo>
                    <a:pt x="360" y="38"/>
                    <a:pt x="360" y="38"/>
                    <a:pt x="360" y="38"/>
                  </a:cubicBezTo>
                  <a:cubicBezTo>
                    <a:pt x="360" y="38"/>
                    <a:pt x="360" y="38"/>
                    <a:pt x="360" y="38"/>
                  </a:cubicBezTo>
                  <a:cubicBezTo>
                    <a:pt x="358" y="38"/>
                    <a:pt x="356" y="38"/>
                    <a:pt x="353" y="37"/>
                  </a:cubicBezTo>
                  <a:cubicBezTo>
                    <a:pt x="353" y="37"/>
                    <a:pt x="353" y="37"/>
                    <a:pt x="353" y="37"/>
                  </a:cubicBezTo>
                  <a:cubicBezTo>
                    <a:pt x="353" y="37"/>
                    <a:pt x="353" y="37"/>
                    <a:pt x="353" y="37"/>
                  </a:cubicBezTo>
                  <a:cubicBezTo>
                    <a:pt x="349" y="35"/>
                    <a:pt x="344" y="35"/>
                    <a:pt x="340" y="35"/>
                  </a:cubicBezTo>
                  <a:cubicBezTo>
                    <a:pt x="340" y="35"/>
                    <a:pt x="340" y="35"/>
                    <a:pt x="340" y="35"/>
                  </a:cubicBezTo>
                  <a:cubicBezTo>
                    <a:pt x="340" y="35"/>
                    <a:pt x="340" y="35"/>
                    <a:pt x="340" y="35"/>
                  </a:cubicBezTo>
                  <a:cubicBezTo>
                    <a:pt x="340" y="35"/>
                    <a:pt x="340" y="35"/>
                    <a:pt x="340" y="35"/>
                  </a:cubicBezTo>
                  <a:cubicBezTo>
                    <a:pt x="331" y="35"/>
                    <a:pt x="322" y="38"/>
                    <a:pt x="313" y="40"/>
                  </a:cubicBezTo>
                  <a:cubicBezTo>
                    <a:pt x="307" y="42"/>
                    <a:pt x="301" y="44"/>
                    <a:pt x="296" y="44"/>
                  </a:cubicBezTo>
                  <a:cubicBezTo>
                    <a:pt x="296" y="44"/>
                    <a:pt x="296" y="44"/>
                    <a:pt x="296" y="44"/>
                  </a:cubicBezTo>
                  <a:cubicBezTo>
                    <a:pt x="277" y="44"/>
                    <a:pt x="272" y="30"/>
                    <a:pt x="255" y="30"/>
                  </a:cubicBezTo>
                  <a:cubicBezTo>
                    <a:pt x="255" y="30"/>
                    <a:pt x="255" y="30"/>
                    <a:pt x="255" y="30"/>
                  </a:cubicBezTo>
                  <a:cubicBezTo>
                    <a:pt x="253" y="30"/>
                    <a:pt x="251" y="30"/>
                    <a:pt x="249" y="31"/>
                  </a:cubicBezTo>
                  <a:cubicBezTo>
                    <a:pt x="247" y="32"/>
                    <a:pt x="244" y="32"/>
                    <a:pt x="241" y="32"/>
                  </a:cubicBezTo>
                  <a:cubicBezTo>
                    <a:pt x="241" y="32"/>
                    <a:pt x="241" y="32"/>
                    <a:pt x="241" y="32"/>
                  </a:cubicBezTo>
                  <a:cubicBezTo>
                    <a:pt x="241" y="32"/>
                    <a:pt x="241" y="32"/>
                    <a:pt x="241" y="32"/>
                  </a:cubicBezTo>
                  <a:cubicBezTo>
                    <a:pt x="241" y="32"/>
                    <a:pt x="241" y="32"/>
                    <a:pt x="241" y="32"/>
                  </a:cubicBezTo>
                  <a:cubicBezTo>
                    <a:pt x="237" y="32"/>
                    <a:pt x="232" y="30"/>
                    <a:pt x="229" y="22"/>
                  </a:cubicBezTo>
                  <a:cubicBezTo>
                    <a:pt x="229" y="22"/>
                    <a:pt x="229" y="22"/>
                    <a:pt x="229" y="22"/>
                  </a:cubicBezTo>
                  <a:cubicBezTo>
                    <a:pt x="229" y="21"/>
                    <a:pt x="229" y="21"/>
                    <a:pt x="229" y="21"/>
                  </a:cubicBezTo>
                  <a:cubicBezTo>
                    <a:pt x="229" y="21"/>
                    <a:pt x="229" y="21"/>
                    <a:pt x="229" y="21"/>
                  </a:cubicBezTo>
                  <a:cubicBezTo>
                    <a:pt x="229" y="21"/>
                    <a:pt x="229" y="21"/>
                    <a:pt x="229" y="21"/>
                  </a:cubicBezTo>
                  <a:cubicBezTo>
                    <a:pt x="229" y="21"/>
                    <a:pt x="229" y="21"/>
                    <a:pt x="229" y="21"/>
                  </a:cubicBezTo>
                  <a:cubicBezTo>
                    <a:pt x="228" y="17"/>
                    <a:pt x="210" y="14"/>
                    <a:pt x="205" y="14"/>
                  </a:cubicBezTo>
                  <a:cubicBezTo>
                    <a:pt x="196" y="14"/>
                    <a:pt x="199" y="35"/>
                    <a:pt x="184" y="35"/>
                  </a:cubicBezTo>
                  <a:cubicBezTo>
                    <a:pt x="172" y="35"/>
                    <a:pt x="160" y="27"/>
                    <a:pt x="152" y="27"/>
                  </a:cubicBezTo>
                  <a:cubicBezTo>
                    <a:pt x="148" y="27"/>
                    <a:pt x="143" y="33"/>
                    <a:pt x="141" y="34"/>
                  </a:cubicBezTo>
                  <a:cubicBezTo>
                    <a:pt x="127" y="42"/>
                    <a:pt x="110" y="43"/>
                    <a:pt x="98" y="52"/>
                  </a:cubicBezTo>
                  <a:cubicBezTo>
                    <a:pt x="98" y="52"/>
                    <a:pt x="98" y="52"/>
                    <a:pt x="98" y="52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94" y="57"/>
                    <a:pt x="101" y="70"/>
                    <a:pt x="85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3" y="70"/>
                    <a:pt x="82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79" y="70"/>
                    <a:pt x="79" y="70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4" y="70"/>
                    <a:pt x="71" y="76"/>
                    <a:pt x="67" y="82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4" y="85"/>
                    <a:pt x="61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6" y="120"/>
                    <a:pt x="38" y="134"/>
                    <a:pt x="12" y="134"/>
                  </a:cubicBezTo>
                  <a:cubicBezTo>
                    <a:pt x="7" y="134"/>
                    <a:pt x="1" y="146"/>
                    <a:pt x="0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7" y="154"/>
                    <a:pt x="9" y="155"/>
                    <a:pt x="10" y="162"/>
                  </a:cubicBezTo>
                  <a:cubicBezTo>
                    <a:pt x="10" y="162"/>
                    <a:pt x="10" y="162"/>
                    <a:pt x="10" y="162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10" y="168"/>
                    <a:pt x="12" y="167"/>
                    <a:pt x="17" y="168"/>
                  </a:cubicBezTo>
                  <a:cubicBezTo>
                    <a:pt x="20" y="169"/>
                    <a:pt x="18" y="173"/>
                    <a:pt x="20" y="174"/>
                  </a:cubicBezTo>
                  <a:cubicBezTo>
                    <a:pt x="24" y="179"/>
                    <a:pt x="27" y="179"/>
                    <a:pt x="33" y="180"/>
                  </a:cubicBezTo>
                  <a:cubicBezTo>
                    <a:pt x="38" y="180"/>
                    <a:pt x="40" y="175"/>
                    <a:pt x="45" y="175"/>
                  </a:cubicBezTo>
                  <a:cubicBezTo>
                    <a:pt x="47" y="175"/>
                    <a:pt x="54" y="180"/>
                    <a:pt x="54" y="183"/>
                  </a:cubicBezTo>
                  <a:cubicBezTo>
                    <a:pt x="54" y="183"/>
                    <a:pt x="54" y="183"/>
                    <a:pt x="54" y="183"/>
                  </a:cubicBezTo>
                  <a:cubicBezTo>
                    <a:pt x="54" y="191"/>
                    <a:pt x="43" y="190"/>
                    <a:pt x="43" y="197"/>
                  </a:cubicBezTo>
                  <a:cubicBezTo>
                    <a:pt x="43" y="197"/>
                    <a:pt x="43" y="197"/>
                    <a:pt x="43" y="197"/>
                  </a:cubicBezTo>
                  <a:cubicBezTo>
                    <a:pt x="43" y="200"/>
                    <a:pt x="47" y="201"/>
                    <a:pt x="47" y="204"/>
                  </a:cubicBezTo>
                  <a:cubicBezTo>
                    <a:pt x="47" y="204"/>
                    <a:pt x="47" y="204"/>
                    <a:pt x="47" y="204"/>
                  </a:cubicBezTo>
                  <a:cubicBezTo>
                    <a:pt x="47" y="207"/>
                    <a:pt x="45" y="208"/>
                    <a:pt x="43" y="208"/>
                  </a:cubicBezTo>
                  <a:cubicBezTo>
                    <a:pt x="43" y="208"/>
                    <a:pt x="43" y="208"/>
                    <a:pt x="43" y="208"/>
                  </a:cubicBezTo>
                  <a:cubicBezTo>
                    <a:pt x="43" y="208"/>
                    <a:pt x="43" y="208"/>
                    <a:pt x="43" y="208"/>
                  </a:cubicBezTo>
                  <a:cubicBezTo>
                    <a:pt x="43" y="208"/>
                    <a:pt x="43" y="208"/>
                    <a:pt x="43" y="208"/>
                  </a:cubicBezTo>
                  <a:cubicBezTo>
                    <a:pt x="43" y="208"/>
                    <a:pt x="42" y="208"/>
                    <a:pt x="42" y="208"/>
                  </a:cubicBezTo>
                  <a:cubicBezTo>
                    <a:pt x="42" y="207"/>
                    <a:pt x="41" y="207"/>
                    <a:pt x="41" y="207"/>
                  </a:cubicBezTo>
                  <a:cubicBezTo>
                    <a:pt x="41" y="207"/>
                    <a:pt x="41" y="207"/>
                    <a:pt x="41" y="207"/>
                  </a:cubicBezTo>
                  <a:cubicBezTo>
                    <a:pt x="41" y="210"/>
                    <a:pt x="41" y="210"/>
                    <a:pt x="41" y="210"/>
                  </a:cubicBezTo>
                  <a:cubicBezTo>
                    <a:pt x="42" y="213"/>
                    <a:pt x="41" y="216"/>
                    <a:pt x="43" y="219"/>
                  </a:cubicBezTo>
                  <a:cubicBezTo>
                    <a:pt x="43" y="221"/>
                    <a:pt x="46" y="221"/>
                    <a:pt x="47" y="221"/>
                  </a:cubicBezTo>
                  <a:cubicBezTo>
                    <a:pt x="52" y="223"/>
                    <a:pt x="54" y="226"/>
                    <a:pt x="59" y="227"/>
                  </a:cubicBezTo>
                  <a:cubicBezTo>
                    <a:pt x="65" y="229"/>
                    <a:pt x="68" y="227"/>
                    <a:pt x="72" y="231"/>
                  </a:cubicBezTo>
                  <a:cubicBezTo>
                    <a:pt x="75" y="234"/>
                    <a:pt x="78" y="233"/>
                    <a:pt x="82" y="235"/>
                  </a:cubicBezTo>
                  <a:cubicBezTo>
                    <a:pt x="84" y="236"/>
                    <a:pt x="84" y="238"/>
                    <a:pt x="85" y="240"/>
                  </a:cubicBezTo>
                  <a:cubicBezTo>
                    <a:pt x="85" y="240"/>
                    <a:pt x="85" y="240"/>
                    <a:pt x="85" y="240"/>
                  </a:cubicBezTo>
                  <a:cubicBezTo>
                    <a:pt x="86" y="240"/>
                    <a:pt x="86" y="240"/>
                    <a:pt x="86" y="240"/>
                  </a:cubicBezTo>
                  <a:cubicBezTo>
                    <a:pt x="86" y="240"/>
                    <a:pt x="86" y="240"/>
                    <a:pt x="86" y="240"/>
                  </a:cubicBezTo>
                  <a:cubicBezTo>
                    <a:pt x="86" y="240"/>
                    <a:pt x="86" y="240"/>
                    <a:pt x="86" y="240"/>
                  </a:cubicBezTo>
                  <a:cubicBezTo>
                    <a:pt x="86" y="241"/>
                    <a:pt x="86" y="241"/>
                    <a:pt x="87" y="241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7" y="241"/>
                    <a:pt x="88" y="241"/>
                  </a:cubicBezTo>
                  <a:cubicBezTo>
                    <a:pt x="88" y="241"/>
                    <a:pt x="88" y="241"/>
                    <a:pt x="88" y="241"/>
                  </a:cubicBezTo>
                  <a:cubicBezTo>
                    <a:pt x="88" y="241"/>
                    <a:pt x="88" y="241"/>
                    <a:pt x="88" y="241"/>
                  </a:cubicBezTo>
                  <a:cubicBezTo>
                    <a:pt x="88" y="241"/>
                    <a:pt x="88" y="241"/>
                    <a:pt x="88" y="241"/>
                  </a:cubicBezTo>
                  <a:cubicBezTo>
                    <a:pt x="88" y="241"/>
                    <a:pt x="88" y="241"/>
                    <a:pt x="88" y="241"/>
                  </a:cubicBezTo>
                  <a:cubicBezTo>
                    <a:pt x="88" y="241"/>
                    <a:pt x="88" y="241"/>
                    <a:pt x="88" y="241"/>
                  </a:cubicBezTo>
                  <a:cubicBezTo>
                    <a:pt x="88" y="241"/>
                    <a:pt x="88" y="241"/>
                    <a:pt x="88" y="241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0" y="241"/>
                    <a:pt x="90" y="241"/>
                    <a:pt x="90" y="241"/>
                  </a:cubicBezTo>
                  <a:cubicBezTo>
                    <a:pt x="94" y="244"/>
                    <a:pt x="97" y="248"/>
                    <a:pt x="103" y="248"/>
                  </a:cubicBezTo>
                  <a:cubicBezTo>
                    <a:pt x="107" y="248"/>
                    <a:pt x="111" y="248"/>
                    <a:pt x="115" y="248"/>
                  </a:cubicBezTo>
                  <a:cubicBezTo>
                    <a:pt x="118" y="248"/>
                    <a:pt x="119" y="246"/>
                    <a:pt x="120" y="246"/>
                  </a:cubicBezTo>
                  <a:cubicBezTo>
                    <a:pt x="122" y="246"/>
                    <a:pt x="123" y="251"/>
                    <a:pt x="123" y="253"/>
                  </a:cubicBezTo>
                  <a:cubicBezTo>
                    <a:pt x="127" y="251"/>
                    <a:pt x="128" y="246"/>
                    <a:pt x="136" y="246"/>
                  </a:cubicBezTo>
                  <a:cubicBezTo>
                    <a:pt x="142" y="246"/>
                    <a:pt x="145" y="249"/>
                    <a:pt x="149" y="249"/>
                  </a:cubicBezTo>
                  <a:cubicBezTo>
                    <a:pt x="153" y="249"/>
                    <a:pt x="163" y="241"/>
                    <a:pt x="165" y="240"/>
                  </a:cubicBezTo>
                  <a:cubicBezTo>
                    <a:pt x="167" y="239"/>
                    <a:pt x="167" y="238"/>
                    <a:pt x="168" y="237"/>
                  </a:cubicBezTo>
                  <a:cubicBezTo>
                    <a:pt x="168" y="237"/>
                    <a:pt x="168" y="236"/>
                    <a:pt x="168" y="236"/>
                  </a:cubicBezTo>
                  <a:cubicBezTo>
                    <a:pt x="169" y="236"/>
                    <a:pt x="170" y="236"/>
                    <a:pt x="170" y="236"/>
                  </a:cubicBezTo>
                  <a:cubicBezTo>
                    <a:pt x="170" y="236"/>
                    <a:pt x="170" y="236"/>
                    <a:pt x="170" y="236"/>
                  </a:cubicBezTo>
                  <a:cubicBezTo>
                    <a:pt x="170" y="236"/>
                    <a:pt x="170" y="236"/>
                    <a:pt x="170" y="236"/>
                  </a:cubicBezTo>
                  <a:cubicBezTo>
                    <a:pt x="170" y="236"/>
                    <a:pt x="171" y="236"/>
                    <a:pt x="171" y="236"/>
                  </a:cubicBezTo>
                  <a:cubicBezTo>
                    <a:pt x="171" y="236"/>
                    <a:pt x="172" y="236"/>
                    <a:pt x="173" y="236"/>
                  </a:cubicBezTo>
                  <a:cubicBezTo>
                    <a:pt x="173" y="236"/>
                    <a:pt x="173" y="236"/>
                    <a:pt x="173" y="236"/>
                  </a:cubicBezTo>
                  <a:cubicBezTo>
                    <a:pt x="173" y="236"/>
                    <a:pt x="173" y="236"/>
                    <a:pt x="173" y="236"/>
                  </a:cubicBezTo>
                  <a:cubicBezTo>
                    <a:pt x="173" y="236"/>
                    <a:pt x="173" y="236"/>
                    <a:pt x="173" y="236"/>
                  </a:cubicBezTo>
                  <a:cubicBezTo>
                    <a:pt x="173" y="236"/>
                    <a:pt x="173" y="236"/>
                    <a:pt x="173" y="236"/>
                  </a:cubicBezTo>
                  <a:cubicBezTo>
                    <a:pt x="173" y="236"/>
                    <a:pt x="173" y="236"/>
                    <a:pt x="173" y="236"/>
                  </a:cubicBezTo>
                  <a:cubicBezTo>
                    <a:pt x="174" y="236"/>
                    <a:pt x="175" y="236"/>
                    <a:pt x="176" y="236"/>
                  </a:cubicBezTo>
                  <a:cubicBezTo>
                    <a:pt x="176" y="236"/>
                    <a:pt x="176" y="236"/>
                    <a:pt x="176" y="236"/>
                  </a:cubicBezTo>
                  <a:cubicBezTo>
                    <a:pt x="176" y="236"/>
                    <a:pt x="176" y="236"/>
                    <a:pt x="176" y="236"/>
                  </a:cubicBezTo>
                  <a:cubicBezTo>
                    <a:pt x="177" y="236"/>
                    <a:pt x="177" y="236"/>
                    <a:pt x="177" y="236"/>
                  </a:cubicBezTo>
                  <a:cubicBezTo>
                    <a:pt x="178" y="236"/>
                    <a:pt x="178" y="236"/>
                    <a:pt x="178" y="236"/>
                  </a:cubicBezTo>
                  <a:cubicBezTo>
                    <a:pt x="178" y="236"/>
                    <a:pt x="178" y="236"/>
                    <a:pt x="178" y="236"/>
                  </a:cubicBezTo>
                  <a:cubicBezTo>
                    <a:pt x="178" y="236"/>
                    <a:pt x="178" y="236"/>
                    <a:pt x="178" y="236"/>
                  </a:cubicBezTo>
                  <a:cubicBezTo>
                    <a:pt x="180" y="234"/>
                    <a:pt x="180" y="234"/>
                    <a:pt x="180" y="234"/>
                  </a:cubicBezTo>
                  <a:cubicBezTo>
                    <a:pt x="182" y="234"/>
                    <a:pt x="182" y="234"/>
                    <a:pt x="182" y="234"/>
                  </a:cubicBezTo>
                  <a:cubicBezTo>
                    <a:pt x="184" y="243"/>
                    <a:pt x="190" y="242"/>
                    <a:pt x="197" y="246"/>
                  </a:cubicBezTo>
                  <a:cubicBezTo>
                    <a:pt x="200" y="250"/>
                    <a:pt x="204" y="252"/>
                    <a:pt x="204" y="258"/>
                  </a:cubicBezTo>
                  <a:cubicBezTo>
                    <a:pt x="204" y="258"/>
                    <a:pt x="204" y="258"/>
                    <a:pt x="204" y="258"/>
                  </a:cubicBezTo>
                  <a:cubicBezTo>
                    <a:pt x="204" y="269"/>
                    <a:pt x="196" y="269"/>
                    <a:pt x="196" y="280"/>
                  </a:cubicBezTo>
                  <a:cubicBezTo>
                    <a:pt x="196" y="280"/>
                    <a:pt x="196" y="280"/>
                    <a:pt x="196" y="280"/>
                  </a:cubicBezTo>
                  <a:cubicBezTo>
                    <a:pt x="196" y="281"/>
                    <a:pt x="197" y="283"/>
                    <a:pt x="198" y="283"/>
                  </a:cubicBezTo>
                  <a:cubicBezTo>
                    <a:pt x="200" y="283"/>
                    <a:pt x="201" y="281"/>
                    <a:pt x="204" y="281"/>
                  </a:cubicBezTo>
                  <a:cubicBezTo>
                    <a:pt x="206" y="281"/>
                    <a:pt x="206" y="289"/>
                    <a:pt x="209" y="290"/>
                  </a:cubicBezTo>
                  <a:cubicBezTo>
                    <a:pt x="209" y="296"/>
                    <a:pt x="213" y="302"/>
                    <a:pt x="219" y="302"/>
                  </a:cubicBezTo>
                  <a:cubicBezTo>
                    <a:pt x="221" y="302"/>
                    <a:pt x="221" y="301"/>
                    <a:pt x="223" y="301"/>
                  </a:cubicBezTo>
                  <a:cubicBezTo>
                    <a:pt x="225" y="301"/>
                    <a:pt x="225" y="301"/>
                    <a:pt x="225" y="301"/>
                  </a:cubicBezTo>
                  <a:cubicBezTo>
                    <a:pt x="225" y="304"/>
                    <a:pt x="226" y="304"/>
                    <a:pt x="227" y="304"/>
                  </a:cubicBezTo>
                  <a:cubicBezTo>
                    <a:pt x="227" y="304"/>
                    <a:pt x="228" y="303"/>
                    <a:pt x="228" y="302"/>
                  </a:cubicBezTo>
                  <a:cubicBezTo>
                    <a:pt x="228" y="302"/>
                    <a:pt x="228" y="302"/>
                    <a:pt x="228" y="302"/>
                  </a:cubicBezTo>
                  <a:cubicBezTo>
                    <a:pt x="228" y="299"/>
                    <a:pt x="228" y="297"/>
                    <a:pt x="228" y="295"/>
                  </a:cubicBezTo>
                  <a:cubicBezTo>
                    <a:pt x="228" y="295"/>
                    <a:pt x="228" y="295"/>
                    <a:pt x="228" y="295"/>
                  </a:cubicBezTo>
                  <a:cubicBezTo>
                    <a:pt x="228" y="295"/>
                    <a:pt x="234" y="293"/>
                    <a:pt x="235" y="293"/>
                  </a:cubicBezTo>
                  <a:cubicBezTo>
                    <a:pt x="236" y="293"/>
                    <a:pt x="236" y="293"/>
                    <a:pt x="236" y="293"/>
                  </a:cubicBezTo>
                  <a:cubicBezTo>
                    <a:pt x="245" y="293"/>
                    <a:pt x="245" y="293"/>
                    <a:pt x="245" y="293"/>
                  </a:cubicBezTo>
                  <a:cubicBezTo>
                    <a:pt x="245" y="293"/>
                    <a:pt x="246" y="293"/>
                    <a:pt x="246" y="293"/>
                  </a:cubicBezTo>
                  <a:cubicBezTo>
                    <a:pt x="250" y="293"/>
                    <a:pt x="252" y="289"/>
                    <a:pt x="256" y="289"/>
                  </a:cubicBezTo>
                  <a:cubicBezTo>
                    <a:pt x="261" y="289"/>
                    <a:pt x="264" y="292"/>
                    <a:pt x="268" y="292"/>
                  </a:cubicBezTo>
                  <a:cubicBezTo>
                    <a:pt x="268" y="299"/>
                    <a:pt x="274" y="302"/>
                    <a:pt x="278" y="303"/>
                  </a:cubicBezTo>
                  <a:cubicBezTo>
                    <a:pt x="283" y="305"/>
                    <a:pt x="287" y="304"/>
                    <a:pt x="292" y="306"/>
                  </a:cubicBezTo>
                  <a:cubicBezTo>
                    <a:pt x="292" y="308"/>
                    <a:pt x="291" y="313"/>
                    <a:pt x="293" y="313"/>
                  </a:cubicBezTo>
                  <a:cubicBezTo>
                    <a:pt x="297" y="313"/>
                    <a:pt x="295" y="310"/>
                    <a:pt x="297" y="307"/>
                  </a:cubicBezTo>
                  <a:cubicBezTo>
                    <a:pt x="299" y="305"/>
                    <a:pt x="305" y="304"/>
                    <a:pt x="307" y="303"/>
                  </a:cubicBezTo>
                  <a:cubicBezTo>
                    <a:pt x="312" y="301"/>
                    <a:pt x="318" y="302"/>
                    <a:pt x="321" y="299"/>
                  </a:cubicBezTo>
                  <a:cubicBezTo>
                    <a:pt x="321" y="299"/>
                    <a:pt x="324" y="293"/>
                    <a:pt x="325" y="293"/>
                  </a:cubicBezTo>
                  <a:cubicBezTo>
                    <a:pt x="328" y="293"/>
                    <a:pt x="329" y="295"/>
                    <a:pt x="332" y="295"/>
                  </a:cubicBezTo>
                  <a:cubicBezTo>
                    <a:pt x="345" y="295"/>
                    <a:pt x="348" y="287"/>
                    <a:pt x="356" y="283"/>
                  </a:cubicBezTo>
                  <a:cubicBezTo>
                    <a:pt x="358" y="282"/>
                    <a:pt x="360" y="281"/>
                    <a:pt x="360" y="278"/>
                  </a:cubicBezTo>
                  <a:cubicBezTo>
                    <a:pt x="367" y="278"/>
                    <a:pt x="369" y="267"/>
                    <a:pt x="372" y="262"/>
                  </a:cubicBezTo>
                  <a:cubicBezTo>
                    <a:pt x="373" y="258"/>
                    <a:pt x="381" y="247"/>
                    <a:pt x="385" y="246"/>
                  </a:cubicBezTo>
                  <a:cubicBezTo>
                    <a:pt x="385" y="240"/>
                    <a:pt x="390" y="237"/>
                    <a:pt x="390" y="229"/>
                  </a:cubicBezTo>
                  <a:cubicBezTo>
                    <a:pt x="390" y="217"/>
                    <a:pt x="387" y="212"/>
                    <a:pt x="382" y="204"/>
                  </a:cubicBezTo>
                  <a:cubicBezTo>
                    <a:pt x="381" y="203"/>
                    <a:pt x="381" y="200"/>
                    <a:pt x="378" y="198"/>
                  </a:cubicBezTo>
                  <a:cubicBezTo>
                    <a:pt x="378" y="198"/>
                    <a:pt x="378" y="198"/>
                    <a:pt x="378" y="198"/>
                  </a:cubicBezTo>
                  <a:cubicBezTo>
                    <a:pt x="378" y="198"/>
                    <a:pt x="378" y="198"/>
                    <a:pt x="378" y="198"/>
                  </a:cubicBezTo>
                  <a:cubicBezTo>
                    <a:pt x="378" y="198"/>
                    <a:pt x="378" y="193"/>
                    <a:pt x="378" y="192"/>
                  </a:cubicBezTo>
                  <a:cubicBezTo>
                    <a:pt x="375" y="192"/>
                    <a:pt x="370" y="189"/>
                    <a:pt x="370" y="185"/>
                  </a:cubicBezTo>
                  <a:cubicBezTo>
                    <a:pt x="370" y="182"/>
                    <a:pt x="375" y="182"/>
                    <a:pt x="376" y="178"/>
                  </a:cubicBezTo>
                  <a:cubicBezTo>
                    <a:pt x="378" y="171"/>
                    <a:pt x="391" y="171"/>
                    <a:pt x="396" y="165"/>
                  </a:cubicBezTo>
                  <a:cubicBezTo>
                    <a:pt x="395" y="164"/>
                    <a:pt x="394" y="163"/>
                    <a:pt x="393" y="163"/>
                  </a:cubicBezTo>
                  <a:cubicBezTo>
                    <a:pt x="392" y="163"/>
                    <a:pt x="392" y="163"/>
                    <a:pt x="391" y="163"/>
                  </a:cubicBezTo>
                  <a:cubicBezTo>
                    <a:pt x="391" y="163"/>
                    <a:pt x="391" y="163"/>
                    <a:pt x="390" y="163"/>
                  </a:cubicBezTo>
                  <a:cubicBezTo>
                    <a:pt x="389" y="163"/>
                    <a:pt x="387" y="163"/>
                    <a:pt x="386" y="162"/>
                  </a:cubicBezTo>
                  <a:cubicBezTo>
                    <a:pt x="384" y="161"/>
                    <a:pt x="383" y="159"/>
                    <a:pt x="380" y="159"/>
                  </a:cubicBezTo>
                  <a:cubicBezTo>
                    <a:pt x="377" y="159"/>
                    <a:pt x="377" y="165"/>
                    <a:pt x="376" y="165"/>
                  </a:cubicBezTo>
                  <a:cubicBezTo>
                    <a:pt x="374" y="165"/>
                    <a:pt x="373" y="165"/>
                    <a:pt x="372" y="165"/>
                  </a:cubicBezTo>
                  <a:cubicBezTo>
                    <a:pt x="370" y="165"/>
                    <a:pt x="369" y="165"/>
                    <a:pt x="368" y="165"/>
                  </a:cubicBezTo>
                  <a:cubicBezTo>
                    <a:pt x="365" y="162"/>
                    <a:pt x="366" y="159"/>
                    <a:pt x="363" y="157"/>
                  </a:cubicBezTo>
                  <a:cubicBezTo>
                    <a:pt x="361" y="156"/>
                    <a:pt x="357" y="155"/>
                    <a:pt x="357" y="152"/>
                  </a:cubicBezTo>
                  <a:cubicBezTo>
                    <a:pt x="357" y="146"/>
                    <a:pt x="365" y="148"/>
                    <a:pt x="369" y="145"/>
                  </a:cubicBezTo>
                  <a:cubicBezTo>
                    <a:pt x="372" y="143"/>
                    <a:pt x="379" y="138"/>
                    <a:pt x="381" y="135"/>
                  </a:cubicBezTo>
                  <a:cubicBezTo>
                    <a:pt x="382" y="134"/>
                    <a:pt x="383" y="131"/>
                    <a:pt x="386" y="131"/>
                  </a:cubicBezTo>
                  <a:cubicBezTo>
                    <a:pt x="388" y="131"/>
                    <a:pt x="391" y="135"/>
                    <a:pt x="391" y="136"/>
                  </a:cubicBezTo>
                  <a:cubicBezTo>
                    <a:pt x="391" y="141"/>
                    <a:pt x="386" y="143"/>
                    <a:pt x="386" y="148"/>
                  </a:cubicBezTo>
                  <a:cubicBezTo>
                    <a:pt x="394" y="148"/>
                    <a:pt x="400" y="140"/>
                    <a:pt x="409" y="140"/>
                  </a:cubicBezTo>
                  <a:cubicBezTo>
                    <a:pt x="413" y="140"/>
                    <a:pt x="414" y="143"/>
                    <a:pt x="418" y="143"/>
                  </a:cubicBezTo>
                  <a:cubicBezTo>
                    <a:pt x="417" y="145"/>
                    <a:pt x="418" y="145"/>
                    <a:pt x="418" y="149"/>
                  </a:cubicBezTo>
                  <a:cubicBezTo>
                    <a:pt x="418" y="152"/>
                    <a:pt x="415" y="151"/>
                    <a:pt x="415" y="155"/>
                  </a:cubicBezTo>
                  <a:cubicBezTo>
                    <a:pt x="415" y="156"/>
                    <a:pt x="416" y="160"/>
                    <a:pt x="418" y="160"/>
                  </a:cubicBezTo>
                  <a:cubicBezTo>
                    <a:pt x="419" y="160"/>
                    <a:pt x="420" y="158"/>
                    <a:pt x="422" y="158"/>
                  </a:cubicBezTo>
                  <a:cubicBezTo>
                    <a:pt x="425" y="158"/>
                    <a:pt x="430" y="161"/>
                    <a:pt x="430" y="164"/>
                  </a:cubicBezTo>
                  <a:cubicBezTo>
                    <a:pt x="430" y="166"/>
                    <a:pt x="427" y="168"/>
                    <a:pt x="425" y="168"/>
                  </a:cubicBezTo>
                  <a:cubicBezTo>
                    <a:pt x="425" y="171"/>
                    <a:pt x="425" y="171"/>
                    <a:pt x="425" y="171"/>
                  </a:cubicBezTo>
                  <a:cubicBezTo>
                    <a:pt x="426" y="171"/>
                    <a:pt x="426" y="172"/>
                    <a:pt x="428" y="173"/>
                  </a:cubicBezTo>
                  <a:cubicBezTo>
                    <a:pt x="428" y="174"/>
                    <a:pt x="429" y="176"/>
                    <a:pt x="429" y="177"/>
                  </a:cubicBezTo>
                  <a:cubicBezTo>
                    <a:pt x="429" y="178"/>
                    <a:pt x="427" y="182"/>
                    <a:pt x="427" y="184"/>
                  </a:cubicBezTo>
                  <a:cubicBezTo>
                    <a:pt x="427" y="185"/>
                    <a:pt x="427" y="186"/>
                    <a:pt x="428" y="187"/>
                  </a:cubicBezTo>
                  <a:cubicBezTo>
                    <a:pt x="428" y="188"/>
                    <a:pt x="427" y="189"/>
                    <a:pt x="427" y="190"/>
                  </a:cubicBezTo>
                  <a:cubicBezTo>
                    <a:pt x="431" y="190"/>
                    <a:pt x="431" y="190"/>
                    <a:pt x="431" y="190"/>
                  </a:cubicBezTo>
                  <a:cubicBezTo>
                    <a:pt x="433" y="189"/>
                    <a:pt x="433" y="189"/>
                    <a:pt x="436" y="188"/>
                  </a:cubicBezTo>
                  <a:cubicBezTo>
                    <a:pt x="436" y="185"/>
                    <a:pt x="444" y="185"/>
                    <a:pt x="445" y="184"/>
                  </a:cubicBezTo>
                  <a:cubicBezTo>
                    <a:pt x="449" y="183"/>
                    <a:pt x="451" y="180"/>
                    <a:pt x="451" y="174"/>
                  </a:cubicBezTo>
                  <a:cubicBezTo>
                    <a:pt x="451" y="163"/>
                    <a:pt x="447" y="156"/>
                    <a:pt x="440" y="150"/>
                  </a:cubicBezTo>
                  <a:cubicBezTo>
                    <a:pt x="438" y="147"/>
                    <a:pt x="435" y="145"/>
                    <a:pt x="436" y="140"/>
                  </a:cubicBezTo>
                  <a:cubicBezTo>
                    <a:pt x="439" y="140"/>
                    <a:pt x="442" y="138"/>
                    <a:pt x="444" y="136"/>
                  </a:cubicBezTo>
                  <a:cubicBezTo>
                    <a:pt x="446" y="134"/>
                    <a:pt x="451" y="131"/>
                    <a:pt x="452" y="128"/>
                  </a:cubicBezTo>
                  <a:cubicBezTo>
                    <a:pt x="456" y="121"/>
                    <a:pt x="458" y="116"/>
                    <a:pt x="465" y="111"/>
                  </a:cubicBezTo>
                  <a:cubicBezTo>
                    <a:pt x="465" y="111"/>
                    <a:pt x="470" y="105"/>
                    <a:pt x="470" y="99"/>
                  </a:cubicBezTo>
                  <a:cubicBezTo>
                    <a:pt x="470" y="97"/>
                    <a:pt x="469" y="94"/>
                    <a:pt x="467" y="92"/>
                  </a:cubicBezTo>
                  <a:cubicBezTo>
                    <a:pt x="466" y="92"/>
                    <a:pt x="466" y="92"/>
                    <a:pt x="466" y="91"/>
                  </a:cubicBezTo>
                  <a:cubicBezTo>
                    <a:pt x="466" y="89"/>
                    <a:pt x="475" y="88"/>
                    <a:pt x="481" y="85"/>
                  </a:cubicBezTo>
                  <a:cubicBezTo>
                    <a:pt x="488" y="81"/>
                    <a:pt x="490" y="66"/>
                    <a:pt x="496" y="60"/>
                  </a:cubicBezTo>
                  <a:cubicBezTo>
                    <a:pt x="496" y="60"/>
                    <a:pt x="496" y="60"/>
                    <a:pt x="496" y="60"/>
                  </a:cubicBezTo>
                  <a:cubicBezTo>
                    <a:pt x="496" y="52"/>
                    <a:pt x="496" y="52"/>
                    <a:pt x="496" y="52"/>
                  </a:cubicBezTo>
                  <a:cubicBezTo>
                    <a:pt x="485" y="52"/>
                    <a:pt x="483" y="61"/>
                    <a:pt x="474" y="61"/>
                  </a:cubicBezTo>
                  <a:cubicBezTo>
                    <a:pt x="465" y="61"/>
                    <a:pt x="462" y="50"/>
                    <a:pt x="458" y="47"/>
                  </a:cubicBezTo>
                  <a:cubicBezTo>
                    <a:pt x="453" y="42"/>
                    <a:pt x="440" y="41"/>
                    <a:pt x="437" y="35"/>
                  </a:cubicBezTo>
                  <a:cubicBezTo>
                    <a:pt x="427" y="20"/>
                    <a:pt x="428" y="0"/>
                    <a:pt x="40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0" name="Freeform 72"/>
            <p:cNvSpPr/>
            <p:nvPr/>
          </p:nvSpPr>
          <p:spPr bwMode="auto">
            <a:xfrm>
              <a:off x="11525250" y="1512888"/>
              <a:ext cx="104775" cy="44450"/>
            </a:xfrm>
            <a:custGeom>
              <a:avLst/>
              <a:gdLst>
                <a:gd name="T0" fmla="*/ 13 w 28"/>
                <a:gd name="T1" fmla="*/ 0 h 12"/>
                <a:gd name="T2" fmla="*/ 0 w 28"/>
                <a:gd name="T3" fmla="*/ 9 h 12"/>
                <a:gd name="T4" fmla="*/ 3 w 28"/>
                <a:gd name="T5" fmla="*/ 12 h 12"/>
                <a:gd name="T6" fmla="*/ 28 w 28"/>
                <a:gd name="T7" fmla="*/ 7 h 12"/>
                <a:gd name="T8" fmla="*/ 13 w 2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2">
                  <a:moveTo>
                    <a:pt x="13" y="0"/>
                  </a:moveTo>
                  <a:cubicBezTo>
                    <a:pt x="9" y="0"/>
                    <a:pt x="0" y="5"/>
                    <a:pt x="0" y="9"/>
                  </a:cubicBezTo>
                  <a:cubicBezTo>
                    <a:pt x="0" y="11"/>
                    <a:pt x="1" y="12"/>
                    <a:pt x="3" y="12"/>
                  </a:cubicBezTo>
                  <a:cubicBezTo>
                    <a:pt x="6" y="12"/>
                    <a:pt x="28" y="11"/>
                    <a:pt x="28" y="7"/>
                  </a:cubicBezTo>
                  <a:cubicBezTo>
                    <a:pt x="28" y="3"/>
                    <a:pt x="18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1" name="Freeform 73"/>
            <p:cNvSpPr/>
            <p:nvPr/>
          </p:nvSpPr>
          <p:spPr bwMode="auto">
            <a:xfrm>
              <a:off x="11202988" y="1598613"/>
              <a:ext cx="41275" cy="26988"/>
            </a:xfrm>
            <a:custGeom>
              <a:avLst/>
              <a:gdLst>
                <a:gd name="T0" fmla="*/ 9 w 11"/>
                <a:gd name="T1" fmla="*/ 0 h 7"/>
                <a:gd name="T2" fmla="*/ 0 w 11"/>
                <a:gd name="T3" fmla="*/ 0 h 7"/>
                <a:gd name="T4" fmla="*/ 8 w 11"/>
                <a:gd name="T5" fmla="*/ 7 h 7"/>
                <a:gd name="T6" fmla="*/ 11 w 11"/>
                <a:gd name="T7" fmla="*/ 4 h 7"/>
                <a:gd name="T8" fmla="*/ 9 w 1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4" y="7"/>
                    <a:pt x="8" y="7"/>
                  </a:cubicBezTo>
                  <a:cubicBezTo>
                    <a:pt x="10" y="7"/>
                    <a:pt x="11" y="5"/>
                    <a:pt x="11" y="4"/>
                  </a:cubicBezTo>
                  <a:cubicBezTo>
                    <a:pt x="11" y="2"/>
                    <a:pt x="10" y="2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2" name="Freeform 74"/>
            <p:cNvSpPr/>
            <p:nvPr/>
          </p:nvSpPr>
          <p:spPr bwMode="auto">
            <a:xfrm>
              <a:off x="10207625" y="1260475"/>
              <a:ext cx="19050" cy="23813"/>
            </a:xfrm>
            <a:custGeom>
              <a:avLst/>
              <a:gdLst>
                <a:gd name="T0" fmla="*/ 3 w 5"/>
                <a:gd name="T1" fmla="*/ 0 h 6"/>
                <a:gd name="T2" fmla="*/ 0 w 5"/>
                <a:gd name="T3" fmla="*/ 4 h 6"/>
                <a:gd name="T4" fmla="*/ 3 w 5"/>
                <a:gd name="T5" fmla="*/ 6 h 6"/>
                <a:gd name="T6" fmla="*/ 5 w 5"/>
                <a:gd name="T7" fmla="*/ 3 h 6"/>
                <a:gd name="T8" fmla="*/ 5 w 5"/>
                <a:gd name="T9" fmla="*/ 3 h 6"/>
                <a:gd name="T10" fmla="*/ 5 w 5"/>
                <a:gd name="T11" fmla="*/ 3 h 6"/>
                <a:gd name="T12" fmla="*/ 5 w 5"/>
                <a:gd name="T13" fmla="*/ 2 h 6"/>
                <a:gd name="T14" fmla="*/ 5 w 5"/>
                <a:gd name="T15" fmla="*/ 2 h 6"/>
                <a:gd name="T16" fmla="*/ 3 w 5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6"/>
                    <a:pt x="1" y="6"/>
                    <a:pt x="3" y="6"/>
                  </a:cubicBezTo>
                  <a:cubicBezTo>
                    <a:pt x="5" y="6"/>
                    <a:pt x="5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Freeform 75"/>
            <p:cNvSpPr>
              <a:spLocks noEditPoints="1"/>
            </p:cNvSpPr>
            <p:nvPr/>
          </p:nvSpPr>
          <p:spPr bwMode="auto">
            <a:xfrm>
              <a:off x="9490075" y="1339850"/>
              <a:ext cx="49213" cy="26988"/>
            </a:xfrm>
            <a:custGeom>
              <a:avLst/>
              <a:gdLst>
                <a:gd name="T0" fmla="*/ 13 w 13"/>
                <a:gd name="T1" fmla="*/ 5 h 7"/>
                <a:gd name="T2" fmla="*/ 12 w 13"/>
                <a:gd name="T3" fmla="*/ 6 h 7"/>
                <a:gd name="T4" fmla="*/ 11 w 13"/>
                <a:gd name="T5" fmla="*/ 7 h 7"/>
                <a:gd name="T6" fmla="*/ 13 w 13"/>
                <a:gd name="T7" fmla="*/ 5 h 7"/>
                <a:gd name="T8" fmla="*/ 6 w 13"/>
                <a:gd name="T9" fmla="*/ 0 h 7"/>
                <a:gd name="T10" fmla="*/ 0 w 13"/>
                <a:gd name="T11" fmla="*/ 4 h 7"/>
                <a:gd name="T12" fmla="*/ 6 w 13"/>
                <a:gd name="T13" fmla="*/ 7 h 7"/>
                <a:gd name="T14" fmla="*/ 12 w 13"/>
                <a:gd name="T15" fmla="*/ 6 h 7"/>
                <a:gd name="T16" fmla="*/ 13 w 13"/>
                <a:gd name="T17" fmla="*/ 4 h 7"/>
                <a:gd name="T18" fmla="*/ 6 w 13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7">
                  <a:moveTo>
                    <a:pt x="13" y="5"/>
                  </a:moveTo>
                  <a:cubicBezTo>
                    <a:pt x="13" y="6"/>
                    <a:pt x="13" y="6"/>
                    <a:pt x="12" y="6"/>
                  </a:cubicBezTo>
                  <a:cubicBezTo>
                    <a:pt x="12" y="6"/>
                    <a:pt x="11" y="7"/>
                    <a:pt x="11" y="7"/>
                  </a:cubicBezTo>
                  <a:cubicBezTo>
                    <a:pt x="13" y="5"/>
                    <a:pt x="13" y="5"/>
                    <a:pt x="13" y="5"/>
                  </a:cubicBezTo>
                  <a:moveTo>
                    <a:pt x="6" y="0"/>
                  </a:moveTo>
                  <a:cubicBezTo>
                    <a:pt x="4" y="0"/>
                    <a:pt x="0" y="1"/>
                    <a:pt x="0" y="4"/>
                  </a:cubicBezTo>
                  <a:cubicBezTo>
                    <a:pt x="0" y="7"/>
                    <a:pt x="3" y="7"/>
                    <a:pt x="6" y="7"/>
                  </a:cubicBezTo>
                  <a:cubicBezTo>
                    <a:pt x="9" y="7"/>
                    <a:pt x="11" y="7"/>
                    <a:pt x="12" y="6"/>
                  </a:cubicBezTo>
                  <a:cubicBezTo>
                    <a:pt x="13" y="5"/>
                    <a:pt x="13" y="5"/>
                    <a:pt x="13" y="4"/>
                  </a:cubicBezTo>
                  <a:cubicBezTo>
                    <a:pt x="13" y="1"/>
                    <a:pt x="10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4" name="Freeform 76"/>
            <p:cNvSpPr/>
            <p:nvPr/>
          </p:nvSpPr>
          <p:spPr bwMode="auto">
            <a:xfrm>
              <a:off x="9115425" y="1028700"/>
              <a:ext cx="184150" cy="104775"/>
            </a:xfrm>
            <a:custGeom>
              <a:avLst/>
              <a:gdLst>
                <a:gd name="T0" fmla="*/ 29 w 49"/>
                <a:gd name="T1" fmla="*/ 0 h 28"/>
                <a:gd name="T2" fmla="*/ 25 w 49"/>
                <a:gd name="T3" fmla="*/ 0 h 28"/>
                <a:gd name="T4" fmla="*/ 5 w 49"/>
                <a:gd name="T5" fmla="*/ 17 h 28"/>
                <a:gd name="T6" fmla="*/ 0 w 49"/>
                <a:gd name="T7" fmla="*/ 24 h 28"/>
                <a:gd name="T8" fmla="*/ 4 w 49"/>
                <a:gd name="T9" fmla="*/ 28 h 28"/>
                <a:gd name="T10" fmla="*/ 19 w 49"/>
                <a:gd name="T11" fmla="*/ 24 h 28"/>
                <a:gd name="T12" fmla="*/ 29 w 49"/>
                <a:gd name="T13" fmla="*/ 22 h 28"/>
                <a:gd name="T14" fmla="*/ 33 w 49"/>
                <a:gd name="T15" fmla="*/ 22 h 28"/>
                <a:gd name="T16" fmla="*/ 49 w 49"/>
                <a:gd name="T17" fmla="*/ 15 h 28"/>
                <a:gd name="T18" fmla="*/ 33 w 49"/>
                <a:gd name="T19" fmla="*/ 4 h 28"/>
                <a:gd name="T20" fmla="*/ 28 w 49"/>
                <a:gd name="T21" fmla="*/ 6 h 28"/>
                <a:gd name="T22" fmla="*/ 29 w 49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28">
                  <a:moveTo>
                    <a:pt x="29" y="0"/>
                  </a:moveTo>
                  <a:cubicBezTo>
                    <a:pt x="28" y="0"/>
                    <a:pt x="28" y="0"/>
                    <a:pt x="25" y="0"/>
                  </a:cubicBezTo>
                  <a:cubicBezTo>
                    <a:pt x="14" y="0"/>
                    <a:pt x="11" y="11"/>
                    <a:pt x="5" y="17"/>
                  </a:cubicBezTo>
                  <a:cubicBezTo>
                    <a:pt x="3" y="19"/>
                    <a:pt x="0" y="19"/>
                    <a:pt x="0" y="24"/>
                  </a:cubicBezTo>
                  <a:cubicBezTo>
                    <a:pt x="0" y="26"/>
                    <a:pt x="1" y="28"/>
                    <a:pt x="4" y="28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28" y="22"/>
                    <a:pt x="29" y="22"/>
                  </a:cubicBezTo>
                  <a:cubicBezTo>
                    <a:pt x="30" y="22"/>
                    <a:pt x="31" y="22"/>
                    <a:pt x="33" y="22"/>
                  </a:cubicBezTo>
                  <a:cubicBezTo>
                    <a:pt x="39" y="22"/>
                    <a:pt x="49" y="21"/>
                    <a:pt x="49" y="15"/>
                  </a:cubicBezTo>
                  <a:cubicBezTo>
                    <a:pt x="49" y="11"/>
                    <a:pt x="37" y="4"/>
                    <a:pt x="33" y="4"/>
                  </a:cubicBezTo>
                  <a:cubicBezTo>
                    <a:pt x="31" y="4"/>
                    <a:pt x="30" y="6"/>
                    <a:pt x="28" y="6"/>
                  </a:cubicBezTo>
                  <a:cubicBezTo>
                    <a:pt x="31" y="4"/>
                    <a:pt x="29" y="4"/>
                    <a:pt x="2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5" name="Freeform 77"/>
            <p:cNvSpPr/>
            <p:nvPr/>
          </p:nvSpPr>
          <p:spPr bwMode="auto">
            <a:xfrm>
              <a:off x="8856663" y="979488"/>
              <a:ext cx="71438" cy="38100"/>
            </a:xfrm>
            <a:custGeom>
              <a:avLst/>
              <a:gdLst>
                <a:gd name="T0" fmla="*/ 8 w 19"/>
                <a:gd name="T1" fmla="*/ 0 h 10"/>
                <a:gd name="T2" fmla="*/ 0 w 19"/>
                <a:gd name="T3" fmla="*/ 2 h 10"/>
                <a:gd name="T4" fmla="*/ 6 w 19"/>
                <a:gd name="T5" fmla="*/ 10 h 10"/>
                <a:gd name="T6" fmla="*/ 19 w 19"/>
                <a:gd name="T7" fmla="*/ 4 h 10"/>
                <a:gd name="T8" fmla="*/ 8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8" y="0"/>
                  </a:moveTo>
                  <a:cubicBezTo>
                    <a:pt x="6" y="0"/>
                    <a:pt x="0" y="0"/>
                    <a:pt x="0" y="2"/>
                  </a:cubicBezTo>
                  <a:cubicBezTo>
                    <a:pt x="0" y="5"/>
                    <a:pt x="4" y="10"/>
                    <a:pt x="6" y="10"/>
                  </a:cubicBezTo>
                  <a:cubicBezTo>
                    <a:pt x="9" y="10"/>
                    <a:pt x="18" y="9"/>
                    <a:pt x="19" y="4"/>
                  </a:cubicBezTo>
                  <a:cubicBezTo>
                    <a:pt x="17" y="3"/>
                    <a:pt x="9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6" name="Freeform 78"/>
            <p:cNvSpPr/>
            <p:nvPr/>
          </p:nvSpPr>
          <p:spPr bwMode="auto">
            <a:xfrm>
              <a:off x="8878888" y="896938"/>
              <a:ext cx="255588" cy="179388"/>
            </a:xfrm>
            <a:custGeom>
              <a:avLst/>
              <a:gdLst>
                <a:gd name="T0" fmla="*/ 30 w 68"/>
                <a:gd name="T1" fmla="*/ 0 h 48"/>
                <a:gd name="T2" fmla="*/ 0 w 68"/>
                <a:gd name="T3" fmla="*/ 17 h 48"/>
                <a:gd name="T4" fmla="*/ 21 w 68"/>
                <a:gd name="T5" fmla="*/ 23 h 48"/>
                <a:gd name="T6" fmla="*/ 33 w 68"/>
                <a:gd name="T7" fmla="*/ 24 h 48"/>
                <a:gd name="T8" fmla="*/ 12 w 68"/>
                <a:gd name="T9" fmla="*/ 33 h 48"/>
                <a:gd name="T10" fmla="*/ 27 w 68"/>
                <a:gd name="T11" fmla="*/ 43 h 48"/>
                <a:gd name="T12" fmla="*/ 59 w 68"/>
                <a:gd name="T13" fmla="*/ 48 h 48"/>
                <a:gd name="T14" fmla="*/ 64 w 68"/>
                <a:gd name="T15" fmla="*/ 44 h 48"/>
                <a:gd name="T16" fmla="*/ 60 w 68"/>
                <a:gd name="T17" fmla="*/ 40 h 48"/>
                <a:gd name="T18" fmla="*/ 66 w 68"/>
                <a:gd name="T19" fmla="*/ 37 h 48"/>
                <a:gd name="T20" fmla="*/ 68 w 68"/>
                <a:gd name="T21" fmla="*/ 31 h 48"/>
                <a:gd name="T22" fmla="*/ 59 w 68"/>
                <a:gd name="T23" fmla="*/ 25 h 48"/>
                <a:gd name="T24" fmla="*/ 53 w 68"/>
                <a:gd name="T25" fmla="*/ 25 h 48"/>
                <a:gd name="T26" fmla="*/ 44 w 68"/>
                <a:gd name="T27" fmla="*/ 22 h 48"/>
                <a:gd name="T28" fmla="*/ 41 w 68"/>
                <a:gd name="T29" fmla="*/ 22 h 48"/>
                <a:gd name="T30" fmla="*/ 38 w 68"/>
                <a:gd name="T31" fmla="*/ 22 h 48"/>
                <a:gd name="T32" fmla="*/ 44 w 68"/>
                <a:gd name="T33" fmla="*/ 17 h 48"/>
                <a:gd name="T34" fmla="*/ 44 w 68"/>
                <a:gd name="T35" fmla="*/ 12 h 48"/>
                <a:gd name="T36" fmla="*/ 45 w 68"/>
                <a:gd name="T37" fmla="*/ 12 h 48"/>
                <a:gd name="T38" fmla="*/ 47 w 68"/>
                <a:gd name="T39" fmla="*/ 11 h 48"/>
                <a:gd name="T40" fmla="*/ 30 w 68"/>
                <a:gd name="T4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48">
                  <a:moveTo>
                    <a:pt x="30" y="0"/>
                  </a:moveTo>
                  <a:cubicBezTo>
                    <a:pt x="16" y="0"/>
                    <a:pt x="12" y="14"/>
                    <a:pt x="0" y="17"/>
                  </a:cubicBezTo>
                  <a:cubicBezTo>
                    <a:pt x="8" y="21"/>
                    <a:pt x="13" y="23"/>
                    <a:pt x="21" y="23"/>
                  </a:cubicBezTo>
                  <a:cubicBezTo>
                    <a:pt x="23" y="23"/>
                    <a:pt x="30" y="24"/>
                    <a:pt x="33" y="24"/>
                  </a:cubicBezTo>
                  <a:cubicBezTo>
                    <a:pt x="24" y="26"/>
                    <a:pt x="21" y="30"/>
                    <a:pt x="12" y="33"/>
                  </a:cubicBezTo>
                  <a:cubicBezTo>
                    <a:pt x="16" y="35"/>
                    <a:pt x="23" y="43"/>
                    <a:pt x="27" y="43"/>
                  </a:cubicBezTo>
                  <a:cubicBezTo>
                    <a:pt x="37" y="43"/>
                    <a:pt x="46" y="48"/>
                    <a:pt x="59" y="48"/>
                  </a:cubicBezTo>
                  <a:cubicBezTo>
                    <a:pt x="61" y="48"/>
                    <a:pt x="64" y="46"/>
                    <a:pt x="64" y="44"/>
                  </a:cubicBezTo>
                  <a:cubicBezTo>
                    <a:pt x="64" y="42"/>
                    <a:pt x="62" y="41"/>
                    <a:pt x="60" y="40"/>
                  </a:cubicBezTo>
                  <a:cubicBezTo>
                    <a:pt x="62" y="40"/>
                    <a:pt x="66" y="39"/>
                    <a:pt x="66" y="37"/>
                  </a:cubicBezTo>
                  <a:cubicBezTo>
                    <a:pt x="66" y="34"/>
                    <a:pt x="65" y="33"/>
                    <a:pt x="68" y="31"/>
                  </a:cubicBezTo>
                  <a:cubicBezTo>
                    <a:pt x="64" y="27"/>
                    <a:pt x="64" y="25"/>
                    <a:pt x="59" y="25"/>
                  </a:cubicBezTo>
                  <a:cubicBezTo>
                    <a:pt x="57" y="25"/>
                    <a:pt x="55" y="25"/>
                    <a:pt x="53" y="25"/>
                  </a:cubicBezTo>
                  <a:cubicBezTo>
                    <a:pt x="49" y="25"/>
                    <a:pt x="48" y="22"/>
                    <a:pt x="44" y="22"/>
                  </a:cubicBezTo>
                  <a:cubicBezTo>
                    <a:pt x="43" y="22"/>
                    <a:pt x="42" y="22"/>
                    <a:pt x="41" y="22"/>
                  </a:cubicBezTo>
                  <a:cubicBezTo>
                    <a:pt x="40" y="22"/>
                    <a:pt x="39" y="22"/>
                    <a:pt x="38" y="22"/>
                  </a:cubicBezTo>
                  <a:cubicBezTo>
                    <a:pt x="41" y="21"/>
                    <a:pt x="44" y="19"/>
                    <a:pt x="44" y="17"/>
                  </a:cubicBezTo>
                  <a:cubicBezTo>
                    <a:pt x="44" y="16"/>
                    <a:pt x="44" y="15"/>
                    <a:pt x="44" y="12"/>
                  </a:cubicBezTo>
                  <a:cubicBezTo>
                    <a:pt x="44" y="12"/>
                    <a:pt x="44" y="12"/>
                    <a:pt x="45" y="12"/>
                  </a:cubicBezTo>
                  <a:cubicBezTo>
                    <a:pt x="45" y="12"/>
                    <a:pt x="46" y="12"/>
                    <a:pt x="47" y="11"/>
                  </a:cubicBezTo>
                  <a:cubicBezTo>
                    <a:pt x="43" y="8"/>
                    <a:pt x="38" y="0"/>
                    <a:pt x="3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7" name="Freeform 79"/>
            <p:cNvSpPr/>
            <p:nvPr/>
          </p:nvSpPr>
          <p:spPr bwMode="auto">
            <a:xfrm>
              <a:off x="8991600" y="1182688"/>
              <a:ext cx="30163" cy="19050"/>
            </a:xfrm>
            <a:custGeom>
              <a:avLst/>
              <a:gdLst>
                <a:gd name="T0" fmla="*/ 8 w 8"/>
                <a:gd name="T1" fmla="*/ 0 h 5"/>
                <a:gd name="T2" fmla="*/ 4 w 8"/>
                <a:gd name="T3" fmla="*/ 0 h 5"/>
                <a:gd name="T4" fmla="*/ 0 w 8"/>
                <a:gd name="T5" fmla="*/ 2 h 5"/>
                <a:gd name="T6" fmla="*/ 2 w 8"/>
                <a:gd name="T7" fmla="*/ 5 h 5"/>
                <a:gd name="T8" fmla="*/ 8 w 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2"/>
                    <a:pt x="0" y="2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6" y="5"/>
                    <a:pt x="7" y="4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8" name="Freeform 80"/>
            <p:cNvSpPr/>
            <p:nvPr/>
          </p:nvSpPr>
          <p:spPr bwMode="auto">
            <a:xfrm>
              <a:off x="8829675" y="904875"/>
              <a:ext cx="41275" cy="6350"/>
            </a:xfrm>
            <a:custGeom>
              <a:avLst/>
              <a:gdLst>
                <a:gd name="T0" fmla="*/ 10 w 11"/>
                <a:gd name="T1" fmla="*/ 0 h 2"/>
                <a:gd name="T2" fmla="*/ 0 w 11"/>
                <a:gd name="T3" fmla="*/ 0 h 2"/>
                <a:gd name="T4" fmla="*/ 6 w 11"/>
                <a:gd name="T5" fmla="*/ 2 h 2"/>
                <a:gd name="T6" fmla="*/ 11 w 11"/>
                <a:gd name="T7" fmla="*/ 2 h 2"/>
                <a:gd name="T8" fmla="*/ 10 w 1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3" y="2"/>
                    <a:pt x="6" y="2"/>
                  </a:cubicBezTo>
                  <a:cubicBezTo>
                    <a:pt x="8" y="2"/>
                    <a:pt x="9" y="2"/>
                    <a:pt x="11" y="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81"/>
            <p:cNvSpPr/>
            <p:nvPr/>
          </p:nvSpPr>
          <p:spPr bwMode="auto">
            <a:xfrm>
              <a:off x="9332913" y="1111250"/>
              <a:ext cx="33338" cy="14288"/>
            </a:xfrm>
            <a:custGeom>
              <a:avLst/>
              <a:gdLst>
                <a:gd name="T0" fmla="*/ 9 w 9"/>
                <a:gd name="T1" fmla="*/ 0 h 4"/>
                <a:gd name="T2" fmla="*/ 7 w 9"/>
                <a:gd name="T3" fmla="*/ 0 h 4"/>
                <a:gd name="T4" fmla="*/ 6 w 9"/>
                <a:gd name="T5" fmla="*/ 0 h 4"/>
                <a:gd name="T6" fmla="*/ 5 w 9"/>
                <a:gd name="T7" fmla="*/ 0 h 4"/>
                <a:gd name="T8" fmla="*/ 0 w 9"/>
                <a:gd name="T9" fmla="*/ 0 h 4"/>
                <a:gd name="T10" fmla="*/ 6 w 9"/>
                <a:gd name="T11" fmla="*/ 4 h 4"/>
                <a:gd name="T12" fmla="*/ 9 w 9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1" y="2"/>
                    <a:pt x="2" y="4"/>
                    <a:pt x="6" y="4"/>
                  </a:cubicBezTo>
                  <a:cubicBezTo>
                    <a:pt x="8" y="4"/>
                    <a:pt x="9" y="2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82"/>
            <p:cNvSpPr>
              <a:spLocks noEditPoints="1"/>
            </p:cNvSpPr>
            <p:nvPr/>
          </p:nvSpPr>
          <p:spPr bwMode="auto">
            <a:xfrm>
              <a:off x="7437438" y="930275"/>
              <a:ext cx="214313" cy="63500"/>
            </a:xfrm>
            <a:custGeom>
              <a:avLst/>
              <a:gdLst>
                <a:gd name="T0" fmla="*/ 49 w 57"/>
                <a:gd name="T1" fmla="*/ 8 h 17"/>
                <a:gd name="T2" fmla="*/ 47 w 57"/>
                <a:gd name="T3" fmla="*/ 9 h 17"/>
                <a:gd name="T4" fmla="*/ 47 w 57"/>
                <a:gd name="T5" fmla="*/ 11 h 17"/>
                <a:gd name="T6" fmla="*/ 49 w 57"/>
                <a:gd name="T7" fmla="*/ 8 h 17"/>
                <a:gd name="T8" fmla="*/ 49 w 57"/>
                <a:gd name="T9" fmla="*/ 0 h 17"/>
                <a:gd name="T10" fmla="*/ 38 w 57"/>
                <a:gd name="T11" fmla="*/ 3 h 17"/>
                <a:gd name="T12" fmla="*/ 22 w 57"/>
                <a:gd name="T13" fmla="*/ 0 h 17"/>
                <a:gd name="T14" fmla="*/ 0 w 57"/>
                <a:gd name="T15" fmla="*/ 5 h 17"/>
                <a:gd name="T16" fmla="*/ 6 w 57"/>
                <a:gd name="T17" fmla="*/ 6 h 17"/>
                <a:gd name="T18" fmla="*/ 19 w 57"/>
                <a:gd name="T19" fmla="*/ 3 h 17"/>
                <a:gd name="T20" fmla="*/ 25 w 57"/>
                <a:gd name="T21" fmla="*/ 5 h 17"/>
                <a:gd name="T22" fmla="*/ 21 w 57"/>
                <a:gd name="T23" fmla="*/ 8 h 17"/>
                <a:gd name="T24" fmla="*/ 26 w 57"/>
                <a:gd name="T25" fmla="*/ 8 h 17"/>
                <a:gd name="T26" fmla="*/ 20 w 57"/>
                <a:gd name="T27" fmla="*/ 11 h 17"/>
                <a:gd name="T28" fmla="*/ 28 w 57"/>
                <a:gd name="T29" fmla="*/ 14 h 17"/>
                <a:gd name="T30" fmla="*/ 28 w 57"/>
                <a:gd name="T31" fmla="*/ 14 h 17"/>
                <a:gd name="T32" fmla="*/ 31 w 57"/>
                <a:gd name="T33" fmla="*/ 17 h 17"/>
                <a:gd name="T34" fmla="*/ 31 w 57"/>
                <a:gd name="T35" fmla="*/ 17 h 17"/>
                <a:gd name="T36" fmla="*/ 37 w 57"/>
                <a:gd name="T37" fmla="*/ 11 h 17"/>
                <a:gd name="T38" fmla="*/ 40 w 57"/>
                <a:gd name="T39" fmla="*/ 10 h 17"/>
                <a:gd name="T40" fmla="*/ 42 w 57"/>
                <a:gd name="T41" fmla="*/ 10 h 17"/>
                <a:gd name="T42" fmla="*/ 44 w 57"/>
                <a:gd name="T43" fmla="*/ 10 h 17"/>
                <a:gd name="T44" fmla="*/ 47 w 57"/>
                <a:gd name="T45" fmla="*/ 9 h 17"/>
                <a:gd name="T46" fmla="*/ 47 w 57"/>
                <a:gd name="T47" fmla="*/ 8 h 17"/>
                <a:gd name="T48" fmla="*/ 48 w 57"/>
                <a:gd name="T49" fmla="*/ 8 h 17"/>
                <a:gd name="T50" fmla="*/ 49 w 57"/>
                <a:gd name="T51" fmla="*/ 8 h 17"/>
                <a:gd name="T52" fmla="*/ 57 w 57"/>
                <a:gd name="T53" fmla="*/ 3 h 17"/>
                <a:gd name="T54" fmla="*/ 49 w 57"/>
                <a:gd name="T5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17">
                  <a:moveTo>
                    <a:pt x="49" y="8"/>
                  </a:moveTo>
                  <a:cubicBezTo>
                    <a:pt x="48" y="9"/>
                    <a:pt x="47" y="9"/>
                    <a:pt x="47" y="9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9" y="8"/>
                    <a:pt x="49" y="8"/>
                    <a:pt x="49" y="8"/>
                  </a:cubicBezTo>
                  <a:moveTo>
                    <a:pt x="49" y="0"/>
                  </a:moveTo>
                  <a:cubicBezTo>
                    <a:pt x="44" y="0"/>
                    <a:pt x="42" y="3"/>
                    <a:pt x="38" y="3"/>
                  </a:cubicBezTo>
                  <a:cubicBezTo>
                    <a:pt x="33" y="3"/>
                    <a:pt x="29" y="0"/>
                    <a:pt x="22" y="0"/>
                  </a:cubicBezTo>
                  <a:cubicBezTo>
                    <a:pt x="16" y="0"/>
                    <a:pt x="2" y="1"/>
                    <a:pt x="0" y="5"/>
                  </a:cubicBezTo>
                  <a:cubicBezTo>
                    <a:pt x="2" y="5"/>
                    <a:pt x="4" y="6"/>
                    <a:pt x="6" y="6"/>
                  </a:cubicBezTo>
                  <a:cubicBezTo>
                    <a:pt x="10" y="6"/>
                    <a:pt x="16" y="3"/>
                    <a:pt x="19" y="3"/>
                  </a:cubicBezTo>
                  <a:cubicBezTo>
                    <a:pt x="21" y="3"/>
                    <a:pt x="23" y="4"/>
                    <a:pt x="25" y="5"/>
                  </a:cubicBezTo>
                  <a:cubicBezTo>
                    <a:pt x="24" y="6"/>
                    <a:pt x="22" y="7"/>
                    <a:pt x="21" y="8"/>
                  </a:cubicBezTo>
                  <a:cubicBezTo>
                    <a:pt x="22" y="8"/>
                    <a:pt x="24" y="8"/>
                    <a:pt x="26" y="8"/>
                  </a:cubicBezTo>
                  <a:cubicBezTo>
                    <a:pt x="24" y="9"/>
                    <a:pt x="22" y="9"/>
                    <a:pt x="20" y="11"/>
                  </a:cubicBezTo>
                  <a:cubicBezTo>
                    <a:pt x="21" y="13"/>
                    <a:pt x="24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5"/>
                    <a:pt x="30" y="17"/>
                    <a:pt x="31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4" y="17"/>
                    <a:pt x="34" y="12"/>
                    <a:pt x="37" y="11"/>
                  </a:cubicBezTo>
                  <a:cubicBezTo>
                    <a:pt x="38" y="10"/>
                    <a:pt x="39" y="10"/>
                    <a:pt x="40" y="10"/>
                  </a:cubicBezTo>
                  <a:cubicBezTo>
                    <a:pt x="41" y="10"/>
                    <a:pt x="41" y="10"/>
                    <a:pt x="42" y="10"/>
                  </a:cubicBezTo>
                  <a:cubicBezTo>
                    <a:pt x="43" y="10"/>
                    <a:pt x="43" y="10"/>
                    <a:pt x="44" y="10"/>
                  </a:cubicBezTo>
                  <a:cubicBezTo>
                    <a:pt x="45" y="10"/>
                    <a:pt x="46" y="10"/>
                    <a:pt x="47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8" y="8"/>
                    <a:pt x="48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53" y="5"/>
                    <a:pt x="57" y="8"/>
                    <a:pt x="57" y="3"/>
                  </a:cubicBezTo>
                  <a:cubicBezTo>
                    <a:pt x="55" y="2"/>
                    <a:pt x="52" y="0"/>
                    <a:pt x="4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Freeform 83"/>
            <p:cNvSpPr/>
            <p:nvPr/>
          </p:nvSpPr>
          <p:spPr bwMode="auto">
            <a:xfrm>
              <a:off x="7996238" y="885825"/>
              <a:ext cx="74613" cy="47625"/>
            </a:xfrm>
            <a:custGeom>
              <a:avLst/>
              <a:gdLst>
                <a:gd name="T0" fmla="*/ 16 w 20"/>
                <a:gd name="T1" fmla="*/ 0 h 13"/>
                <a:gd name="T2" fmla="*/ 0 w 20"/>
                <a:gd name="T3" fmla="*/ 9 h 13"/>
                <a:gd name="T4" fmla="*/ 5 w 20"/>
                <a:gd name="T5" fmla="*/ 13 h 13"/>
                <a:gd name="T6" fmla="*/ 20 w 20"/>
                <a:gd name="T7" fmla="*/ 9 h 13"/>
                <a:gd name="T8" fmla="*/ 16 w 20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6" y="0"/>
                  </a:moveTo>
                  <a:cubicBezTo>
                    <a:pt x="12" y="0"/>
                    <a:pt x="0" y="5"/>
                    <a:pt x="0" y="9"/>
                  </a:cubicBezTo>
                  <a:cubicBezTo>
                    <a:pt x="0" y="12"/>
                    <a:pt x="1" y="13"/>
                    <a:pt x="5" y="13"/>
                  </a:cubicBezTo>
                  <a:cubicBezTo>
                    <a:pt x="7" y="13"/>
                    <a:pt x="18" y="11"/>
                    <a:pt x="20" y="9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84"/>
            <p:cNvSpPr/>
            <p:nvPr/>
          </p:nvSpPr>
          <p:spPr bwMode="auto">
            <a:xfrm>
              <a:off x="7899400" y="919163"/>
              <a:ext cx="77788" cy="44450"/>
            </a:xfrm>
            <a:custGeom>
              <a:avLst/>
              <a:gdLst>
                <a:gd name="T0" fmla="*/ 15 w 21"/>
                <a:gd name="T1" fmla="*/ 0 h 12"/>
                <a:gd name="T2" fmla="*/ 5 w 21"/>
                <a:gd name="T3" fmla="*/ 0 h 12"/>
                <a:gd name="T4" fmla="*/ 5 w 21"/>
                <a:gd name="T5" fmla="*/ 4 h 12"/>
                <a:gd name="T6" fmla="*/ 0 w 21"/>
                <a:gd name="T7" fmla="*/ 11 h 12"/>
                <a:gd name="T8" fmla="*/ 5 w 21"/>
                <a:gd name="T9" fmla="*/ 12 h 12"/>
                <a:gd name="T10" fmla="*/ 15 w 21"/>
                <a:gd name="T11" fmla="*/ 11 h 12"/>
                <a:gd name="T12" fmla="*/ 14 w 21"/>
                <a:gd name="T13" fmla="*/ 8 h 12"/>
                <a:gd name="T14" fmla="*/ 17 w 21"/>
                <a:gd name="T15" fmla="*/ 8 h 12"/>
                <a:gd name="T16" fmla="*/ 21 w 21"/>
                <a:gd name="T17" fmla="*/ 6 h 12"/>
                <a:gd name="T18" fmla="*/ 21 w 21"/>
                <a:gd name="T19" fmla="*/ 2 h 12"/>
                <a:gd name="T20" fmla="*/ 17 w 21"/>
                <a:gd name="T21" fmla="*/ 3 h 12"/>
                <a:gd name="T22" fmla="*/ 12 w 21"/>
                <a:gd name="T23" fmla="*/ 2 h 12"/>
                <a:gd name="T24" fmla="*/ 15 w 21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12">
                  <a:moveTo>
                    <a:pt x="1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4"/>
                  </a:cubicBezTo>
                  <a:cubicBezTo>
                    <a:pt x="2" y="5"/>
                    <a:pt x="0" y="7"/>
                    <a:pt x="0" y="11"/>
                  </a:cubicBezTo>
                  <a:cubicBezTo>
                    <a:pt x="0" y="12"/>
                    <a:pt x="2" y="12"/>
                    <a:pt x="5" y="12"/>
                  </a:cubicBezTo>
                  <a:cubicBezTo>
                    <a:pt x="9" y="12"/>
                    <a:pt x="14" y="12"/>
                    <a:pt x="15" y="11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6" y="8"/>
                    <a:pt x="17" y="8"/>
                  </a:cubicBezTo>
                  <a:cubicBezTo>
                    <a:pt x="19" y="8"/>
                    <a:pt x="20" y="8"/>
                    <a:pt x="21" y="6"/>
                  </a:cubicBezTo>
                  <a:cubicBezTo>
                    <a:pt x="21" y="5"/>
                    <a:pt x="21" y="5"/>
                    <a:pt x="21" y="2"/>
                  </a:cubicBezTo>
                  <a:cubicBezTo>
                    <a:pt x="20" y="2"/>
                    <a:pt x="18" y="3"/>
                    <a:pt x="17" y="3"/>
                  </a:cubicBezTo>
                  <a:cubicBezTo>
                    <a:pt x="15" y="3"/>
                    <a:pt x="13" y="2"/>
                    <a:pt x="12" y="2"/>
                  </a:cubicBezTo>
                  <a:cubicBezTo>
                    <a:pt x="12" y="2"/>
                    <a:pt x="14" y="1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3" name="Freeform 85"/>
            <p:cNvSpPr/>
            <p:nvPr/>
          </p:nvSpPr>
          <p:spPr bwMode="auto">
            <a:xfrm>
              <a:off x="7789863" y="960438"/>
              <a:ext cx="82550" cy="26988"/>
            </a:xfrm>
            <a:custGeom>
              <a:avLst/>
              <a:gdLst>
                <a:gd name="T0" fmla="*/ 14 w 22"/>
                <a:gd name="T1" fmla="*/ 0 h 7"/>
                <a:gd name="T2" fmla="*/ 0 w 22"/>
                <a:gd name="T3" fmla="*/ 5 h 7"/>
                <a:gd name="T4" fmla="*/ 3 w 22"/>
                <a:gd name="T5" fmla="*/ 7 h 7"/>
                <a:gd name="T6" fmla="*/ 7 w 22"/>
                <a:gd name="T7" fmla="*/ 5 h 7"/>
                <a:gd name="T8" fmla="*/ 13 w 22"/>
                <a:gd name="T9" fmla="*/ 7 h 7"/>
                <a:gd name="T10" fmla="*/ 22 w 22"/>
                <a:gd name="T11" fmla="*/ 3 h 7"/>
                <a:gd name="T12" fmla="*/ 14 w 2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7">
                  <a:moveTo>
                    <a:pt x="14" y="0"/>
                  </a:moveTo>
                  <a:cubicBezTo>
                    <a:pt x="11" y="0"/>
                    <a:pt x="0" y="1"/>
                    <a:pt x="0" y="5"/>
                  </a:cubicBezTo>
                  <a:cubicBezTo>
                    <a:pt x="0" y="7"/>
                    <a:pt x="2" y="7"/>
                    <a:pt x="3" y="7"/>
                  </a:cubicBezTo>
                  <a:cubicBezTo>
                    <a:pt x="6" y="7"/>
                    <a:pt x="7" y="7"/>
                    <a:pt x="7" y="5"/>
                  </a:cubicBezTo>
                  <a:cubicBezTo>
                    <a:pt x="9" y="5"/>
                    <a:pt x="11" y="7"/>
                    <a:pt x="13" y="7"/>
                  </a:cubicBezTo>
                  <a:cubicBezTo>
                    <a:pt x="17" y="7"/>
                    <a:pt x="17" y="3"/>
                    <a:pt x="22" y="3"/>
                  </a:cubicBezTo>
                  <a:cubicBezTo>
                    <a:pt x="21" y="1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4" name="Freeform 86"/>
            <p:cNvSpPr/>
            <p:nvPr/>
          </p:nvSpPr>
          <p:spPr bwMode="auto">
            <a:xfrm>
              <a:off x="7740650" y="863600"/>
              <a:ext cx="128588" cy="85725"/>
            </a:xfrm>
            <a:custGeom>
              <a:avLst/>
              <a:gdLst>
                <a:gd name="T0" fmla="*/ 33 w 34"/>
                <a:gd name="T1" fmla="*/ 0 h 23"/>
                <a:gd name="T2" fmla="*/ 28 w 34"/>
                <a:gd name="T3" fmla="*/ 5 h 23"/>
                <a:gd name="T4" fmla="*/ 11 w 34"/>
                <a:gd name="T5" fmla="*/ 11 h 23"/>
                <a:gd name="T6" fmla="*/ 11 w 34"/>
                <a:gd name="T7" fmla="*/ 14 h 23"/>
                <a:gd name="T8" fmla="*/ 13 w 34"/>
                <a:gd name="T9" fmla="*/ 13 h 23"/>
                <a:gd name="T10" fmla="*/ 16 w 34"/>
                <a:gd name="T11" fmla="*/ 15 h 23"/>
                <a:gd name="T12" fmla="*/ 4 w 34"/>
                <a:gd name="T13" fmla="*/ 15 h 23"/>
                <a:gd name="T14" fmla="*/ 0 w 34"/>
                <a:gd name="T15" fmla="*/ 18 h 23"/>
                <a:gd name="T16" fmla="*/ 15 w 34"/>
                <a:gd name="T17" fmla="*/ 23 h 23"/>
                <a:gd name="T18" fmla="*/ 26 w 34"/>
                <a:gd name="T19" fmla="*/ 20 h 23"/>
                <a:gd name="T20" fmla="*/ 30 w 34"/>
                <a:gd name="T21" fmla="*/ 20 h 23"/>
                <a:gd name="T22" fmla="*/ 34 w 34"/>
                <a:gd name="T23" fmla="*/ 19 h 23"/>
                <a:gd name="T24" fmla="*/ 18 w 34"/>
                <a:gd name="T25" fmla="*/ 15 h 23"/>
                <a:gd name="T26" fmla="*/ 31 w 34"/>
                <a:gd name="T27" fmla="*/ 7 h 23"/>
                <a:gd name="T28" fmla="*/ 34 w 34"/>
                <a:gd name="T29" fmla="*/ 4 h 23"/>
                <a:gd name="T30" fmla="*/ 33 w 34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23">
                  <a:moveTo>
                    <a:pt x="33" y="0"/>
                  </a:moveTo>
                  <a:cubicBezTo>
                    <a:pt x="30" y="0"/>
                    <a:pt x="28" y="2"/>
                    <a:pt x="28" y="5"/>
                  </a:cubicBezTo>
                  <a:cubicBezTo>
                    <a:pt x="20" y="5"/>
                    <a:pt x="20" y="11"/>
                    <a:pt x="11" y="11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3" y="13"/>
                    <a:pt x="13" y="13"/>
                  </a:cubicBezTo>
                  <a:cubicBezTo>
                    <a:pt x="14" y="13"/>
                    <a:pt x="14" y="14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2" y="17"/>
                    <a:pt x="0" y="18"/>
                  </a:cubicBezTo>
                  <a:cubicBezTo>
                    <a:pt x="1" y="18"/>
                    <a:pt x="13" y="23"/>
                    <a:pt x="15" y="23"/>
                  </a:cubicBezTo>
                  <a:cubicBezTo>
                    <a:pt x="18" y="23"/>
                    <a:pt x="23" y="20"/>
                    <a:pt x="26" y="20"/>
                  </a:cubicBezTo>
                  <a:cubicBezTo>
                    <a:pt x="27" y="20"/>
                    <a:pt x="28" y="20"/>
                    <a:pt x="30" y="20"/>
                  </a:cubicBezTo>
                  <a:cubicBezTo>
                    <a:pt x="31" y="20"/>
                    <a:pt x="33" y="20"/>
                    <a:pt x="34" y="19"/>
                  </a:cubicBezTo>
                  <a:cubicBezTo>
                    <a:pt x="28" y="16"/>
                    <a:pt x="26" y="16"/>
                    <a:pt x="18" y="15"/>
                  </a:cubicBezTo>
                  <a:cubicBezTo>
                    <a:pt x="21" y="12"/>
                    <a:pt x="27" y="10"/>
                    <a:pt x="31" y="7"/>
                  </a:cubicBezTo>
                  <a:cubicBezTo>
                    <a:pt x="31" y="6"/>
                    <a:pt x="33" y="4"/>
                    <a:pt x="34" y="4"/>
                  </a:cubicBezTo>
                  <a:cubicBezTo>
                    <a:pt x="34" y="3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5" name="Freeform 87"/>
            <p:cNvSpPr/>
            <p:nvPr/>
          </p:nvSpPr>
          <p:spPr bwMode="auto">
            <a:xfrm>
              <a:off x="6419850" y="990600"/>
              <a:ext cx="423863" cy="236538"/>
            </a:xfrm>
            <a:custGeom>
              <a:avLst/>
              <a:gdLst>
                <a:gd name="T0" fmla="*/ 46 w 113"/>
                <a:gd name="T1" fmla="*/ 0 h 63"/>
                <a:gd name="T2" fmla="*/ 40 w 113"/>
                <a:gd name="T3" fmla="*/ 5 h 63"/>
                <a:gd name="T4" fmla="*/ 44 w 113"/>
                <a:gd name="T5" fmla="*/ 17 h 63"/>
                <a:gd name="T6" fmla="*/ 31 w 113"/>
                <a:gd name="T7" fmla="*/ 5 h 63"/>
                <a:gd name="T8" fmla="*/ 26 w 113"/>
                <a:gd name="T9" fmla="*/ 9 h 63"/>
                <a:gd name="T10" fmla="*/ 27 w 113"/>
                <a:gd name="T11" fmla="*/ 12 h 63"/>
                <a:gd name="T12" fmla="*/ 20 w 113"/>
                <a:gd name="T13" fmla="*/ 9 h 63"/>
                <a:gd name="T14" fmla="*/ 24 w 113"/>
                <a:gd name="T15" fmla="*/ 5 h 63"/>
                <a:gd name="T16" fmla="*/ 10 w 113"/>
                <a:gd name="T17" fmla="*/ 4 h 63"/>
                <a:gd name="T18" fmla="*/ 0 w 113"/>
                <a:gd name="T19" fmla="*/ 10 h 63"/>
                <a:gd name="T20" fmla="*/ 7 w 113"/>
                <a:gd name="T21" fmla="*/ 17 h 63"/>
                <a:gd name="T22" fmla="*/ 9 w 113"/>
                <a:gd name="T23" fmla="*/ 18 h 63"/>
                <a:gd name="T24" fmla="*/ 17 w 113"/>
                <a:gd name="T25" fmla="*/ 28 h 63"/>
                <a:gd name="T26" fmla="*/ 15 w 113"/>
                <a:gd name="T27" fmla="*/ 28 h 63"/>
                <a:gd name="T28" fmla="*/ 24 w 113"/>
                <a:gd name="T29" fmla="*/ 33 h 63"/>
                <a:gd name="T30" fmla="*/ 32 w 113"/>
                <a:gd name="T31" fmla="*/ 25 h 63"/>
                <a:gd name="T32" fmla="*/ 35 w 113"/>
                <a:gd name="T33" fmla="*/ 25 h 63"/>
                <a:gd name="T34" fmla="*/ 39 w 113"/>
                <a:gd name="T35" fmla="*/ 28 h 63"/>
                <a:gd name="T36" fmla="*/ 46 w 113"/>
                <a:gd name="T37" fmla="*/ 28 h 63"/>
                <a:gd name="T38" fmla="*/ 32 w 113"/>
                <a:gd name="T39" fmla="*/ 35 h 63"/>
                <a:gd name="T40" fmla="*/ 24 w 113"/>
                <a:gd name="T41" fmla="*/ 38 h 63"/>
                <a:gd name="T42" fmla="*/ 28 w 113"/>
                <a:gd name="T43" fmla="*/ 42 h 63"/>
                <a:gd name="T44" fmla="*/ 35 w 113"/>
                <a:gd name="T45" fmla="*/ 41 h 63"/>
                <a:gd name="T46" fmla="*/ 47 w 113"/>
                <a:gd name="T47" fmla="*/ 43 h 63"/>
                <a:gd name="T48" fmla="*/ 38 w 113"/>
                <a:gd name="T49" fmla="*/ 45 h 63"/>
                <a:gd name="T50" fmla="*/ 31 w 113"/>
                <a:gd name="T51" fmla="*/ 45 h 63"/>
                <a:gd name="T52" fmla="*/ 28 w 113"/>
                <a:gd name="T53" fmla="*/ 45 h 63"/>
                <a:gd name="T54" fmla="*/ 50 w 113"/>
                <a:gd name="T55" fmla="*/ 63 h 63"/>
                <a:gd name="T56" fmla="*/ 58 w 113"/>
                <a:gd name="T57" fmla="*/ 47 h 63"/>
                <a:gd name="T58" fmla="*/ 62 w 113"/>
                <a:gd name="T59" fmla="*/ 45 h 63"/>
                <a:gd name="T60" fmla="*/ 78 w 113"/>
                <a:gd name="T61" fmla="*/ 25 h 63"/>
                <a:gd name="T62" fmla="*/ 85 w 113"/>
                <a:gd name="T63" fmla="*/ 29 h 63"/>
                <a:gd name="T64" fmla="*/ 81 w 113"/>
                <a:gd name="T65" fmla="*/ 30 h 63"/>
                <a:gd name="T66" fmla="*/ 86 w 113"/>
                <a:gd name="T67" fmla="*/ 38 h 63"/>
                <a:gd name="T68" fmla="*/ 82 w 113"/>
                <a:gd name="T69" fmla="*/ 46 h 63"/>
                <a:gd name="T70" fmla="*/ 95 w 113"/>
                <a:gd name="T71" fmla="*/ 46 h 63"/>
                <a:gd name="T72" fmla="*/ 95 w 113"/>
                <a:gd name="T73" fmla="*/ 51 h 63"/>
                <a:gd name="T74" fmla="*/ 113 w 113"/>
                <a:gd name="T75" fmla="*/ 42 h 63"/>
                <a:gd name="T76" fmla="*/ 102 w 113"/>
                <a:gd name="T77" fmla="*/ 32 h 63"/>
                <a:gd name="T78" fmla="*/ 93 w 113"/>
                <a:gd name="T79" fmla="*/ 32 h 63"/>
                <a:gd name="T80" fmla="*/ 93 w 113"/>
                <a:gd name="T81" fmla="*/ 27 h 63"/>
                <a:gd name="T82" fmla="*/ 90 w 113"/>
                <a:gd name="T83" fmla="*/ 28 h 63"/>
                <a:gd name="T84" fmla="*/ 88 w 113"/>
                <a:gd name="T85" fmla="*/ 27 h 63"/>
                <a:gd name="T86" fmla="*/ 91 w 113"/>
                <a:gd name="T87" fmla="*/ 27 h 63"/>
                <a:gd name="T88" fmla="*/ 68 w 113"/>
                <a:gd name="T89" fmla="*/ 15 h 63"/>
                <a:gd name="T90" fmla="*/ 65 w 113"/>
                <a:gd name="T91" fmla="*/ 15 h 63"/>
                <a:gd name="T92" fmla="*/ 62 w 113"/>
                <a:gd name="T93" fmla="*/ 8 h 63"/>
                <a:gd name="T94" fmla="*/ 57 w 113"/>
                <a:gd name="T95" fmla="*/ 12 h 63"/>
                <a:gd name="T96" fmla="*/ 57 w 113"/>
                <a:gd name="T97" fmla="*/ 6 h 63"/>
                <a:gd name="T98" fmla="*/ 46 w 113"/>
                <a:gd name="T9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3" h="63">
                  <a:moveTo>
                    <a:pt x="46" y="0"/>
                  </a:moveTo>
                  <a:cubicBezTo>
                    <a:pt x="42" y="0"/>
                    <a:pt x="40" y="0"/>
                    <a:pt x="40" y="5"/>
                  </a:cubicBezTo>
                  <a:cubicBezTo>
                    <a:pt x="40" y="10"/>
                    <a:pt x="42" y="12"/>
                    <a:pt x="44" y="17"/>
                  </a:cubicBezTo>
                  <a:cubicBezTo>
                    <a:pt x="37" y="14"/>
                    <a:pt x="39" y="5"/>
                    <a:pt x="31" y="5"/>
                  </a:cubicBezTo>
                  <a:cubicBezTo>
                    <a:pt x="28" y="5"/>
                    <a:pt x="26" y="7"/>
                    <a:pt x="26" y="9"/>
                  </a:cubicBezTo>
                  <a:cubicBezTo>
                    <a:pt x="26" y="11"/>
                    <a:pt x="26" y="12"/>
                    <a:pt x="27" y="12"/>
                  </a:cubicBezTo>
                  <a:cubicBezTo>
                    <a:pt x="25" y="11"/>
                    <a:pt x="23" y="11"/>
                    <a:pt x="20" y="9"/>
                  </a:cubicBezTo>
                  <a:cubicBezTo>
                    <a:pt x="21" y="7"/>
                    <a:pt x="22" y="7"/>
                    <a:pt x="24" y="5"/>
                  </a:cubicBezTo>
                  <a:cubicBezTo>
                    <a:pt x="17" y="4"/>
                    <a:pt x="14" y="4"/>
                    <a:pt x="10" y="4"/>
                  </a:cubicBezTo>
                  <a:cubicBezTo>
                    <a:pt x="7" y="4"/>
                    <a:pt x="1" y="9"/>
                    <a:pt x="0" y="10"/>
                  </a:cubicBezTo>
                  <a:cubicBezTo>
                    <a:pt x="2" y="12"/>
                    <a:pt x="5" y="17"/>
                    <a:pt x="7" y="17"/>
                  </a:cubicBezTo>
                  <a:cubicBezTo>
                    <a:pt x="8" y="17"/>
                    <a:pt x="8" y="18"/>
                    <a:pt x="9" y="18"/>
                  </a:cubicBezTo>
                  <a:cubicBezTo>
                    <a:pt x="8" y="23"/>
                    <a:pt x="12" y="25"/>
                    <a:pt x="17" y="28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6" y="31"/>
                    <a:pt x="19" y="33"/>
                    <a:pt x="24" y="33"/>
                  </a:cubicBezTo>
                  <a:cubicBezTo>
                    <a:pt x="30" y="33"/>
                    <a:pt x="30" y="27"/>
                    <a:pt x="32" y="25"/>
                  </a:cubicBezTo>
                  <a:cubicBezTo>
                    <a:pt x="33" y="25"/>
                    <a:pt x="34" y="25"/>
                    <a:pt x="35" y="25"/>
                  </a:cubicBezTo>
                  <a:cubicBezTo>
                    <a:pt x="36" y="26"/>
                    <a:pt x="38" y="28"/>
                    <a:pt x="39" y="28"/>
                  </a:cubicBezTo>
                  <a:cubicBezTo>
                    <a:pt x="40" y="28"/>
                    <a:pt x="42" y="28"/>
                    <a:pt x="46" y="28"/>
                  </a:cubicBezTo>
                  <a:cubicBezTo>
                    <a:pt x="43" y="30"/>
                    <a:pt x="35" y="34"/>
                    <a:pt x="32" y="35"/>
                  </a:cubicBezTo>
                  <a:cubicBezTo>
                    <a:pt x="30" y="35"/>
                    <a:pt x="24" y="35"/>
                    <a:pt x="24" y="38"/>
                  </a:cubicBezTo>
                  <a:cubicBezTo>
                    <a:pt x="24" y="41"/>
                    <a:pt x="26" y="42"/>
                    <a:pt x="28" y="42"/>
                  </a:cubicBezTo>
                  <a:cubicBezTo>
                    <a:pt x="30" y="42"/>
                    <a:pt x="33" y="41"/>
                    <a:pt x="35" y="41"/>
                  </a:cubicBezTo>
                  <a:cubicBezTo>
                    <a:pt x="37" y="41"/>
                    <a:pt x="46" y="42"/>
                    <a:pt x="47" y="43"/>
                  </a:cubicBezTo>
                  <a:cubicBezTo>
                    <a:pt x="44" y="44"/>
                    <a:pt x="41" y="43"/>
                    <a:pt x="38" y="45"/>
                  </a:cubicBezTo>
                  <a:cubicBezTo>
                    <a:pt x="38" y="45"/>
                    <a:pt x="34" y="45"/>
                    <a:pt x="31" y="45"/>
                  </a:cubicBezTo>
                  <a:cubicBezTo>
                    <a:pt x="30" y="45"/>
                    <a:pt x="28" y="45"/>
                    <a:pt x="28" y="45"/>
                  </a:cubicBezTo>
                  <a:cubicBezTo>
                    <a:pt x="28" y="55"/>
                    <a:pt x="43" y="58"/>
                    <a:pt x="50" y="63"/>
                  </a:cubicBezTo>
                  <a:cubicBezTo>
                    <a:pt x="54" y="59"/>
                    <a:pt x="53" y="51"/>
                    <a:pt x="58" y="47"/>
                  </a:cubicBezTo>
                  <a:cubicBezTo>
                    <a:pt x="59" y="46"/>
                    <a:pt x="62" y="47"/>
                    <a:pt x="62" y="45"/>
                  </a:cubicBezTo>
                  <a:cubicBezTo>
                    <a:pt x="65" y="38"/>
                    <a:pt x="68" y="25"/>
                    <a:pt x="78" y="25"/>
                  </a:cubicBezTo>
                  <a:cubicBezTo>
                    <a:pt x="78" y="25"/>
                    <a:pt x="80" y="29"/>
                    <a:pt x="85" y="29"/>
                  </a:cubicBezTo>
                  <a:cubicBezTo>
                    <a:pt x="83" y="29"/>
                    <a:pt x="82" y="30"/>
                    <a:pt x="81" y="30"/>
                  </a:cubicBezTo>
                  <a:cubicBezTo>
                    <a:pt x="82" y="32"/>
                    <a:pt x="84" y="37"/>
                    <a:pt x="86" y="38"/>
                  </a:cubicBezTo>
                  <a:cubicBezTo>
                    <a:pt x="86" y="42"/>
                    <a:pt x="83" y="41"/>
                    <a:pt x="82" y="46"/>
                  </a:cubicBezTo>
                  <a:cubicBezTo>
                    <a:pt x="86" y="46"/>
                    <a:pt x="92" y="46"/>
                    <a:pt x="95" y="46"/>
                  </a:cubicBezTo>
                  <a:cubicBezTo>
                    <a:pt x="94" y="48"/>
                    <a:pt x="94" y="49"/>
                    <a:pt x="95" y="51"/>
                  </a:cubicBezTo>
                  <a:cubicBezTo>
                    <a:pt x="102" y="49"/>
                    <a:pt x="105" y="44"/>
                    <a:pt x="113" y="42"/>
                  </a:cubicBezTo>
                  <a:cubicBezTo>
                    <a:pt x="110" y="38"/>
                    <a:pt x="102" y="40"/>
                    <a:pt x="102" y="32"/>
                  </a:cubicBezTo>
                  <a:cubicBezTo>
                    <a:pt x="99" y="32"/>
                    <a:pt x="97" y="32"/>
                    <a:pt x="93" y="32"/>
                  </a:cubicBezTo>
                  <a:cubicBezTo>
                    <a:pt x="94" y="30"/>
                    <a:pt x="93" y="29"/>
                    <a:pt x="93" y="27"/>
                  </a:cubicBezTo>
                  <a:cubicBezTo>
                    <a:pt x="92" y="27"/>
                    <a:pt x="91" y="28"/>
                    <a:pt x="90" y="28"/>
                  </a:cubicBezTo>
                  <a:cubicBezTo>
                    <a:pt x="89" y="28"/>
                    <a:pt x="89" y="28"/>
                    <a:pt x="88" y="27"/>
                  </a:cubicBezTo>
                  <a:cubicBezTo>
                    <a:pt x="89" y="27"/>
                    <a:pt x="90" y="27"/>
                    <a:pt x="91" y="27"/>
                  </a:cubicBezTo>
                  <a:cubicBezTo>
                    <a:pt x="88" y="24"/>
                    <a:pt x="73" y="15"/>
                    <a:pt x="68" y="15"/>
                  </a:cubicBezTo>
                  <a:cubicBezTo>
                    <a:pt x="67" y="15"/>
                    <a:pt x="66" y="15"/>
                    <a:pt x="65" y="15"/>
                  </a:cubicBezTo>
                  <a:cubicBezTo>
                    <a:pt x="66" y="12"/>
                    <a:pt x="66" y="8"/>
                    <a:pt x="62" y="8"/>
                  </a:cubicBezTo>
                  <a:cubicBezTo>
                    <a:pt x="59" y="8"/>
                    <a:pt x="59" y="10"/>
                    <a:pt x="57" y="12"/>
                  </a:cubicBezTo>
                  <a:cubicBezTo>
                    <a:pt x="57" y="10"/>
                    <a:pt x="57" y="8"/>
                    <a:pt x="57" y="6"/>
                  </a:cubicBezTo>
                  <a:cubicBezTo>
                    <a:pt x="57" y="3"/>
                    <a:pt x="50" y="0"/>
                    <a:pt x="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6" name="Freeform 88"/>
            <p:cNvSpPr/>
            <p:nvPr/>
          </p:nvSpPr>
          <p:spPr bwMode="auto">
            <a:xfrm>
              <a:off x="6640513" y="957263"/>
              <a:ext cx="277813" cy="96838"/>
            </a:xfrm>
            <a:custGeom>
              <a:avLst/>
              <a:gdLst>
                <a:gd name="T0" fmla="*/ 43 w 74"/>
                <a:gd name="T1" fmla="*/ 0 h 26"/>
                <a:gd name="T2" fmla="*/ 40 w 74"/>
                <a:gd name="T3" fmla="*/ 0 h 26"/>
                <a:gd name="T4" fmla="*/ 33 w 74"/>
                <a:gd name="T5" fmla="*/ 6 h 26"/>
                <a:gd name="T6" fmla="*/ 21 w 74"/>
                <a:gd name="T7" fmla="*/ 1 h 26"/>
                <a:gd name="T8" fmla="*/ 13 w 74"/>
                <a:gd name="T9" fmla="*/ 1 h 26"/>
                <a:gd name="T10" fmla="*/ 15 w 74"/>
                <a:gd name="T11" fmla="*/ 4 h 26"/>
                <a:gd name="T12" fmla="*/ 10 w 74"/>
                <a:gd name="T13" fmla="*/ 4 h 26"/>
                <a:gd name="T14" fmla="*/ 10 w 74"/>
                <a:gd name="T15" fmla="*/ 5 h 26"/>
                <a:gd name="T16" fmla="*/ 8 w 74"/>
                <a:gd name="T17" fmla="*/ 5 h 26"/>
                <a:gd name="T18" fmla="*/ 4 w 74"/>
                <a:gd name="T19" fmla="*/ 4 h 26"/>
                <a:gd name="T20" fmla="*/ 0 w 74"/>
                <a:gd name="T21" fmla="*/ 4 h 26"/>
                <a:gd name="T22" fmla="*/ 4 w 74"/>
                <a:gd name="T23" fmla="*/ 11 h 26"/>
                <a:gd name="T24" fmla="*/ 7 w 74"/>
                <a:gd name="T25" fmla="*/ 15 h 26"/>
                <a:gd name="T26" fmla="*/ 14 w 74"/>
                <a:gd name="T27" fmla="*/ 14 h 26"/>
                <a:gd name="T28" fmla="*/ 27 w 74"/>
                <a:gd name="T29" fmla="*/ 15 h 26"/>
                <a:gd name="T30" fmla="*/ 20 w 74"/>
                <a:gd name="T31" fmla="*/ 16 h 26"/>
                <a:gd name="T32" fmla="*/ 15 w 74"/>
                <a:gd name="T33" fmla="*/ 17 h 26"/>
                <a:gd name="T34" fmla="*/ 18 w 74"/>
                <a:gd name="T35" fmla="*/ 21 h 26"/>
                <a:gd name="T36" fmla="*/ 34 w 74"/>
                <a:gd name="T37" fmla="*/ 21 h 26"/>
                <a:gd name="T38" fmla="*/ 44 w 74"/>
                <a:gd name="T39" fmla="*/ 26 h 26"/>
                <a:gd name="T40" fmla="*/ 74 w 74"/>
                <a:gd name="T41" fmla="*/ 12 h 26"/>
                <a:gd name="T42" fmla="*/ 61 w 74"/>
                <a:gd name="T43" fmla="*/ 4 h 26"/>
                <a:gd name="T44" fmla="*/ 52 w 74"/>
                <a:gd name="T45" fmla="*/ 4 h 26"/>
                <a:gd name="T46" fmla="*/ 43 w 74"/>
                <a:gd name="T47" fmla="*/ 7 h 26"/>
                <a:gd name="T48" fmla="*/ 43 w 74"/>
                <a:gd name="T4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" h="26">
                  <a:moveTo>
                    <a:pt x="43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8" y="1"/>
                    <a:pt x="36" y="6"/>
                    <a:pt x="33" y="6"/>
                  </a:cubicBezTo>
                  <a:cubicBezTo>
                    <a:pt x="31" y="6"/>
                    <a:pt x="23" y="2"/>
                    <a:pt x="21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7" y="5"/>
                    <a:pt x="5" y="5"/>
                    <a:pt x="4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2" y="9"/>
                    <a:pt x="4" y="11"/>
                  </a:cubicBezTo>
                  <a:cubicBezTo>
                    <a:pt x="4" y="14"/>
                    <a:pt x="5" y="15"/>
                    <a:pt x="7" y="15"/>
                  </a:cubicBezTo>
                  <a:cubicBezTo>
                    <a:pt x="9" y="15"/>
                    <a:pt x="12" y="14"/>
                    <a:pt x="14" y="14"/>
                  </a:cubicBezTo>
                  <a:cubicBezTo>
                    <a:pt x="15" y="14"/>
                    <a:pt x="26" y="15"/>
                    <a:pt x="27" y="15"/>
                  </a:cubicBezTo>
                  <a:cubicBezTo>
                    <a:pt x="26" y="16"/>
                    <a:pt x="23" y="16"/>
                    <a:pt x="20" y="16"/>
                  </a:cubicBezTo>
                  <a:cubicBezTo>
                    <a:pt x="20" y="16"/>
                    <a:pt x="17" y="16"/>
                    <a:pt x="15" y="17"/>
                  </a:cubicBezTo>
                  <a:cubicBezTo>
                    <a:pt x="15" y="19"/>
                    <a:pt x="16" y="20"/>
                    <a:pt x="18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6" y="25"/>
                    <a:pt x="39" y="26"/>
                    <a:pt x="44" y="26"/>
                  </a:cubicBezTo>
                  <a:cubicBezTo>
                    <a:pt x="53" y="26"/>
                    <a:pt x="67" y="16"/>
                    <a:pt x="74" y="12"/>
                  </a:cubicBezTo>
                  <a:cubicBezTo>
                    <a:pt x="72" y="8"/>
                    <a:pt x="67" y="4"/>
                    <a:pt x="61" y="4"/>
                  </a:cubicBezTo>
                  <a:cubicBezTo>
                    <a:pt x="57" y="4"/>
                    <a:pt x="58" y="4"/>
                    <a:pt x="52" y="4"/>
                  </a:cubicBezTo>
                  <a:cubicBezTo>
                    <a:pt x="47" y="4"/>
                    <a:pt x="46" y="7"/>
                    <a:pt x="43" y="7"/>
                  </a:cubicBezTo>
                  <a:cubicBezTo>
                    <a:pt x="42" y="5"/>
                    <a:pt x="43" y="4"/>
                    <a:pt x="4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7" name="Freeform 89"/>
            <p:cNvSpPr>
              <a:spLocks noEditPoints="1"/>
            </p:cNvSpPr>
            <p:nvPr/>
          </p:nvSpPr>
          <p:spPr bwMode="auto">
            <a:xfrm>
              <a:off x="6400800" y="1069975"/>
              <a:ext cx="52388" cy="44450"/>
            </a:xfrm>
            <a:custGeom>
              <a:avLst/>
              <a:gdLst>
                <a:gd name="T0" fmla="*/ 5 w 14"/>
                <a:gd name="T1" fmla="*/ 0 h 12"/>
                <a:gd name="T2" fmla="*/ 14 w 14"/>
                <a:gd name="T3" fmla="*/ 12 h 12"/>
                <a:gd name="T4" fmla="*/ 5 w 14"/>
                <a:gd name="T5" fmla="*/ 0 h 12"/>
                <a:gd name="T6" fmla="*/ 5 w 14"/>
                <a:gd name="T7" fmla="*/ 0 h 12"/>
                <a:gd name="T8" fmla="*/ 5 w 14"/>
                <a:gd name="T9" fmla="*/ 0 h 12"/>
                <a:gd name="T10" fmla="*/ 5 w 14"/>
                <a:gd name="T11" fmla="*/ 0 h 12"/>
                <a:gd name="T12" fmla="*/ 5 w 14"/>
                <a:gd name="T13" fmla="*/ 0 h 12"/>
                <a:gd name="T14" fmla="*/ 5 w 14"/>
                <a:gd name="T15" fmla="*/ 0 h 12"/>
                <a:gd name="T16" fmla="*/ 5 w 14"/>
                <a:gd name="T17" fmla="*/ 0 h 12"/>
                <a:gd name="T18" fmla="*/ 5 w 14"/>
                <a:gd name="T19" fmla="*/ 1 h 12"/>
                <a:gd name="T20" fmla="*/ 5 w 14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2">
                  <a:moveTo>
                    <a:pt x="5" y="0"/>
                  </a:moveTo>
                  <a:cubicBezTo>
                    <a:pt x="0" y="3"/>
                    <a:pt x="9" y="11"/>
                    <a:pt x="14" y="12"/>
                  </a:cubicBezTo>
                  <a:cubicBezTo>
                    <a:pt x="12" y="6"/>
                    <a:pt x="9" y="5"/>
                    <a:pt x="5" y="0"/>
                  </a:cubicBezTo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8" name="Freeform 90"/>
            <p:cNvSpPr/>
            <p:nvPr/>
          </p:nvSpPr>
          <p:spPr bwMode="auto">
            <a:xfrm>
              <a:off x="5795963" y="2324100"/>
              <a:ext cx="136525" cy="158750"/>
            </a:xfrm>
            <a:custGeom>
              <a:avLst/>
              <a:gdLst>
                <a:gd name="T0" fmla="*/ 26 w 36"/>
                <a:gd name="T1" fmla="*/ 0 h 42"/>
                <a:gd name="T2" fmla="*/ 21 w 36"/>
                <a:gd name="T3" fmla="*/ 0 h 42"/>
                <a:gd name="T4" fmla="*/ 13 w 36"/>
                <a:gd name="T5" fmla="*/ 5 h 42"/>
                <a:gd name="T6" fmla="*/ 15 w 36"/>
                <a:gd name="T7" fmla="*/ 9 h 42"/>
                <a:gd name="T8" fmla="*/ 6 w 36"/>
                <a:gd name="T9" fmla="*/ 12 h 42"/>
                <a:gd name="T10" fmla="*/ 6 w 36"/>
                <a:gd name="T11" fmla="*/ 12 h 42"/>
                <a:gd name="T12" fmla="*/ 3 w 36"/>
                <a:gd name="T13" fmla="*/ 15 h 42"/>
                <a:gd name="T14" fmla="*/ 9 w 36"/>
                <a:gd name="T15" fmla="*/ 21 h 42"/>
                <a:gd name="T16" fmla="*/ 0 w 36"/>
                <a:gd name="T17" fmla="*/ 35 h 42"/>
                <a:gd name="T18" fmla="*/ 7 w 36"/>
                <a:gd name="T19" fmla="*/ 42 h 42"/>
                <a:gd name="T20" fmla="*/ 13 w 36"/>
                <a:gd name="T21" fmla="*/ 41 h 42"/>
                <a:gd name="T22" fmla="*/ 23 w 36"/>
                <a:gd name="T23" fmla="*/ 35 h 42"/>
                <a:gd name="T24" fmla="*/ 25 w 36"/>
                <a:gd name="T25" fmla="*/ 35 h 42"/>
                <a:gd name="T26" fmla="*/ 31 w 36"/>
                <a:gd name="T27" fmla="*/ 33 h 42"/>
                <a:gd name="T28" fmla="*/ 31 w 36"/>
                <a:gd name="T29" fmla="*/ 25 h 42"/>
                <a:gd name="T30" fmla="*/ 31 w 36"/>
                <a:gd name="T31" fmla="*/ 16 h 42"/>
                <a:gd name="T32" fmla="*/ 36 w 36"/>
                <a:gd name="T33" fmla="*/ 11 h 42"/>
                <a:gd name="T34" fmla="*/ 26 w 3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42">
                  <a:moveTo>
                    <a:pt x="26" y="0"/>
                  </a:moveTo>
                  <a:cubicBezTo>
                    <a:pt x="25" y="0"/>
                    <a:pt x="23" y="0"/>
                    <a:pt x="21" y="0"/>
                  </a:cubicBezTo>
                  <a:cubicBezTo>
                    <a:pt x="19" y="0"/>
                    <a:pt x="13" y="3"/>
                    <a:pt x="13" y="5"/>
                  </a:cubicBezTo>
                  <a:cubicBezTo>
                    <a:pt x="13" y="6"/>
                    <a:pt x="13" y="7"/>
                    <a:pt x="15" y="9"/>
                  </a:cubicBezTo>
                  <a:cubicBezTo>
                    <a:pt x="13" y="10"/>
                    <a:pt x="8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2"/>
                    <a:pt x="3" y="12"/>
                    <a:pt x="3" y="15"/>
                  </a:cubicBezTo>
                  <a:cubicBezTo>
                    <a:pt x="3" y="18"/>
                    <a:pt x="6" y="20"/>
                    <a:pt x="9" y="21"/>
                  </a:cubicBezTo>
                  <a:cubicBezTo>
                    <a:pt x="7" y="28"/>
                    <a:pt x="0" y="28"/>
                    <a:pt x="0" y="35"/>
                  </a:cubicBezTo>
                  <a:cubicBezTo>
                    <a:pt x="0" y="39"/>
                    <a:pt x="4" y="42"/>
                    <a:pt x="7" y="42"/>
                  </a:cubicBezTo>
                  <a:cubicBezTo>
                    <a:pt x="9" y="42"/>
                    <a:pt x="11" y="42"/>
                    <a:pt x="13" y="41"/>
                  </a:cubicBezTo>
                  <a:cubicBezTo>
                    <a:pt x="15" y="39"/>
                    <a:pt x="19" y="35"/>
                    <a:pt x="23" y="35"/>
                  </a:cubicBezTo>
                  <a:cubicBezTo>
                    <a:pt x="24" y="35"/>
                    <a:pt x="25" y="35"/>
                    <a:pt x="25" y="35"/>
                  </a:cubicBezTo>
                  <a:cubicBezTo>
                    <a:pt x="27" y="35"/>
                    <a:pt x="29" y="34"/>
                    <a:pt x="31" y="33"/>
                  </a:cubicBezTo>
                  <a:cubicBezTo>
                    <a:pt x="33" y="31"/>
                    <a:pt x="31" y="28"/>
                    <a:pt x="31" y="25"/>
                  </a:cubicBezTo>
                  <a:cubicBezTo>
                    <a:pt x="31" y="25"/>
                    <a:pt x="31" y="18"/>
                    <a:pt x="31" y="16"/>
                  </a:cubicBezTo>
                  <a:cubicBezTo>
                    <a:pt x="31" y="13"/>
                    <a:pt x="36" y="14"/>
                    <a:pt x="36" y="11"/>
                  </a:cubicBezTo>
                  <a:cubicBezTo>
                    <a:pt x="36" y="6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" name="Freeform 91"/>
            <p:cNvSpPr/>
            <p:nvPr/>
          </p:nvSpPr>
          <p:spPr bwMode="auto">
            <a:xfrm>
              <a:off x="5886450" y="2189163"/>
              <a:ext cx="26988" cy="22225"/>
            </a:xfrm>
            <a:custGeom>
              <a:avLst/>
              <a:gdLst>
                <a:gd name="T0" fmla="*/ 7 w 7"/>
                <a:gd name="T1" fmla="*/ 0 h 6"/>
                <a:gd name="T2" fmla="*/ 0 w 7"/>
                <a:gd name="T3" fmla="*/ 3 h 6"/>
                <a:gd name="T4" fmla="*/ 2 w 7"/>
                <a:gd name="T5" fmla="*/ 6 h 6"/>
                <a:gd name="T6" fmla="*/ 7 w 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7" y="0"/>
                  </a:moveTo>
                  <a:cubicBezTo>
                    <a:pt x="5" y="0"/>
                    <a:pt x="0" y="1"/>
                    <a:pt x="0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5" y="6"/>
                    <a:pt x="7" y="3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Freeform 92"/>
            <p:cNvSpPr/>
            <p:nvPr/>
          </p:nvSpPr>
          <p:spPr bwMode="auto">
            <a:xfrm>
              <a:off x="5905500" y="2173288"/>
              <a:ext cx="250825" cy="368300"/>
            </a:xfrm>
            <a:custGeom>
              <a:avLst/>
              <a:gdLst>
                <a:gd name="T0" fmla="*/ 15 w 67"/>
                <a:gd name="T1" fmla="*/ 0 h 98"/>
                <a:gd name="T2" fmla="*/ 10 w 67"/>
                <a:gd name="T3" fmla="*/ 9 h 98"/>
                <a:gd name="T4" fmla="*/ 7 w 67"/>
                <a:gd name="T5" fmla="*/ 14 h 98"/>
                <a:gd name="T6" fmla="*/ 4 w 67"/>
                <a:gd name="T7" fmla="*/ 13 h 98"/>
                <a:gd name="T8" fmla="*/ 6 w 67"/>
                <a:gd name="T9" fmla="*/ 18 h 98"/>
                <a:gd name="T10" fmla="*/ 4 w 67"/>
                <a:gd name="T11" fmla="*/ 24 h 98"/>
                <a:gd name="T12" fmla="*/ 8 w 67"/>
                <a:gd name="T13" fmla="*/ 29 h 98"/>
                <a:gd name="T14" fmla="*/ 7 w 67"/>
                <a:gd name="T15" fmla="*/ 36 h 98"/>
                <a:gd name="T16" fmla="*/ 10 w 67"/>
                <a:gd name="T17" fmla="*/ 31 h 98"/>
                <a:gd name="T18" fmla="*/ 14 w 67"/>
                <a:gd name="T19" fmla="*/ 38 h 98"/>
                <a:gd name="T20" fmla="*/ 16 w 67"/>
                <a:gd name="T21" fmla="*/ 46 h 98"/>
                <a:gd name="T22" fmla="*/ 25 w 67"/>
                <a:gd name="T23" fmla="*/ 45 h 98"/>
                <a:gd name="T24" fmla="*/ 29 w 67"/>
                <a:gd name="T25" fmla="*/ 53 h 98"/>
                <a:gd name="T26" fmla="*/ 30 w 67"/>
                <a:gd name="T27" fmla="*/ 57 h 98"/>
                <a:gd name="T28" fmla="*/ 19 w 67"/>
                <a:gd name="T29" fmla="*/ 70 h 98"/>
                <a:gd name="T30" fmla="*/ 13 w 67"/>
                <a:gd name="T31" fmla="*/ 81 h 98"/>
                <a:gd name="T32" fmla="*/ 24 w 67"/>
                <a:gd name="T33" fmla="*/ 83 h 98"/>
                <a:gd name="T34" fmla="*/ 29 w 67"/>
                <a:gd name="T35" fmla="*/ 82 h 98"/>
                <a:gd name="T36" fmla="*/ 10 w 67"/>
                <a:gd name="T37" fmla="*/ 96 h 98"/>
                <a:gd name="T38" fmla="*/ 12 w 67"/>
                <a:gd name="T39" fmla="*/ 98 h 98"/>
                <a:gd name="T40" fmla="*/ 20 w 67"/>
                <a:gd name="T41" fmla="*/ 95 h 98"/>
                <a:gd name="T42" fmla="*/ 29 w 67"/>
                <a:gd name="T43" fmla="*/ 92 h 98"/>
                <a:gd name="T44" fmla="*/ 56 w 67"/>
                <a:gd name="T45" fmla="*/ 90 h 98"/>
                <a:gd name="T46" fmla="*/ 64 w 67"/>
                <a:gd name="T47" fmla="*/ 83 h 98"/>
                <a:gd name="T48" fmla="*/ 67 w 67"/>
                <a:gd name="T49" fmla="*/ 71 h 98"/>
                <a:gd name="T50" fmla="*/ 60 w 67"/>
                <a:gd name="T51" fmla="*/ 66 h 98"/>
                <a:gd name="T52" fmla="*/ 59 w 67"/>
                <a:gd name="T53" fmla="*/ 66 h 98"/>
                <a:gd name="T54" fmla="*/ 55 w 67"/>
                <a:gd name="T55" fmla="*/ 66 h 98"/>
                <a:gd name="T56" fmla="*/ 54 w 67"/>
                <a:gd name="T57" fmla="*/ 58 h 98"/>
                <a:gd name="T58" fmla="*/ 34 w 67"/>
                <a:gd name="T59" fmla="*/ 32 h 98"/>
                <a:gd name="T60" fmla="*/ 31 w 67"/>
                <a:gd name="T61" fmla="*/ 32 h 98"/>
                <a:gd name="T62" fmla="*/ 27 w 67"/>
                <a:gd name="T63" fmla="*/ 32 h 98"/>
                <a:gd name="T64" fmla="*/ 37 w 67"/>
                <a:gd name="T65" fmla="*/ 12 h 98"/>
                <a:gd name="T66" fmla="*/ 19 w 67"/>
                <a:gd name="T67" fmla="*/ 10 h 98"/>
                <a:gd name="T68" fmla="*/ 24 w 67"/>
                <a:gd name="T6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7" h="98">
                  <a:moveTo>
                    <a:pt x="24" y="0"/>
                  </a:moveTo>
                  <a:cubicBezTo>
                    <a:pt x="22" y="0"/>
                    <a:pt x="19" y="0"/>
                    <a:pt x="15" y="0"/>
                  </a:cubicBezTo>
                  <a:cubicBezTo>
                    <a:pt x="14" y="0"/>
                    <a:pt x="11" y="2"/>
                    <a:pt x="11" y="4"/>
                  </a:cubicBezTo>
                  <a:cubicBezTo>
                    <a:pt x="11" y="5"/>
                    <a:pt x="10" y="6"/>
                    <a:pt x="10" y="9"/>
                  </a:cubicBezTo>
                  <a:cubicBezTo>
                    <a:pt x="8" y="9"/>
                    <a:pt x="6" y="10"/>
                    <a:pt x="6" y="12"/>
                  </a:cubicBezTo>
                  <a:cubicBezTo>
                    <a:pt x="6" y="13"/>
                    <a:pt x="7" y="13"/>
                    <a:pt x="7" y="14"/>
                  </a:cubicBezTo>
                  <a:cubicBezTo>
                    <a:pt x="7" y="14"/>
                    <a:pt x="7" y="15"/>
                    <a:pt x="6" y="15"/>
                  </a:cubicBezTo>
                  <a:cubicBezTo>
                    <a:pt x="6" y="15"/>
                    <a:pt x="4" y="15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2" y="17"/>
                    <a:pt x="6" y="18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4" y="23"/>
                    <a:pt x="4" y="24"/>
                  </a:cubicBezTo>
                  <a:cubicBezTo>
                    <a:pt x="4" y="25"/>
                    <a:pt x="7" y="26"/>
                    <a:pt x="8" y="27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30"/>
                    <a:pt x="7" y="30"/>
                    <a:pt x="7" y="31"/>
                  </a:cubicBezTo>
                  <a:cubicBezTo>
                    <a:pt x="7" y="33"/>
                    <a:pt x="7" y="33"/>
                    <a:pt x="7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5"/>
                    <a:pt x="8" y="34"/>
                    <a:pt x="10" y="31"/>
                  </a:cubicBezTo>
                  <a:cubicBezTo>
                    <a:pt x="10" y="32"/>
                    <a:pt x="12" y="33"/>
                    <a:pt x="14" y="33"/>
                  </a:cubicBezTo>
                  <a:cubicBezTo>
                    <a:pt x="13" y="35"/>
                    <a:pt x="14" y="36"/>
                    <a:pt x="14" y="38"/>
                  </a:cubicBezTo>
                  <a:cubicBezTo>
                    <a:pt x="14" y="40"/>
                    <a:pt x="11" y="42"/>
                    <a:pt x="11" y="44"/>
                  </a:cubicBezTo>
                  <a:cubicBezTo>
                    <a:pt x="11" y="46"/>
                    <a:pt x="13" y="46"/>
                    <a:pt x="16" y="46"/>
                  </a:cubicBezTo>
                  <a:cubicBezTo>
                    <a:pt x="18" y="46"/>
                    <a:pt x="20" y="45"/>
                    <a:pt x="23" y="45"/>
                  </a:cubicBezTo>
                  <a:cubicBezTo>
                    <a:pt x="23" y="45"/>
                    <a:pt x="24" y="45"/>
                    <a:pt x="25" y="45"/>
                  </a:cubicBezTo>
                  <a:cubicBezTo>
                    <a:pt x="25" y="46"/>
                    <a:pt x="23" y="47"/>
                    <a:pt x="23" y="49"/>
                  </a:cubicBezTo>
                  <a:cubicBezTo>
                    <a:pt x="23" y="52"/>
                    <a:pt x="26" y="53"/>
                    <a:pt x="29" y="53"/>
                  </a:cubicBezTo>
                  <a:cubicBezTo>
                    <a:pt x="29" y="53"/>
                    <a:pt x="30" y="52"/>
                    <a:pt x="30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29" y="60"/>
                    <a:pt x="22" y="62"/>
                    <a:pt x="17" y="62"/>
                  </a:cubicBezTo>
                  <a:cubicBezTo>
                    <a:pt x="17" y="65"/>
                    <a:pt x="19" y="67"/>
                    <a:pt x="19" y="70"/>
                  </a:cubicBezTo>
                  <a:cubicBezTo>
                    <a:pt x="19" y="75"/>
                    <a:pt x="11" y="75"/>
                    <a:pt x="11" y="79"/>
                  </a:cubicBezTo>
                  <a:cubicBezTo>
                    <a:pt x="11" y="80"/>
                    <a:pt x="12" y="81"/>
                    <a:pt x="13" y="81"/>
                  </a:cubicBezTo>
                  <a:cubicBezTo>
                    <a:pt x="14" y="81"/>
                    <a:pt x="14" y="79"/>
                    <a:pt x="16" y="79"/>
                  </a:cubicBezTo>
                  <a:cubicBezTo>
                    <a:pt x="19" y="79"/>
                    <a:pt x="20" y="83"/>
                    <a:pt x="24" y="83"/>
                  </a:cubicBezTo>
                  <a:cubicBezTo>
                    <a:pt x="26" y="83"/>
                    <a:pt x="28" y="81"/>
                    <a:pt x="29" y="80"/>
                  </a:cubicBezTo>
                  <a:cubicBezTo>
                    <a:pt x="29" y="80"/>
                    <a:pt x="29" y="81"/>
                    <a:pt x="29" y="82"/>
                  </a:cubicBezTo>
                  <a:cubicBezTo>
                    <a:pt x="29" y="86"/>
                    <a:pt x="24" y="84"/>
                    <a:pt x="20" y="85"/>
                  </a:cubicBezTo>
                  <a:cubicBezTo>
                    <a:pt x="19" y="86"/>
                    <a:pt x="10" y="95"/>
                    <a:pt x="10" y="96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13" y="97"/>
                    <a:pt x="14" y="95"/>
                    <a:pt x="16" y="95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0" y="93"/>
                    <a:pt x="21" y="91"/>
                    <a:pt x="24" y="91"/>
                  </a:cubicBezTo>
                  <a:cubicBezTo>
                    <a:pt x="26" y="91"/>
                    <a:pt x="27" y="92"/>
                    <a:pt x="29" y="92"/>
                  </a:cubicBezTo>
                  <a:cubicBezTo>
                    <a:pt x="34" y="92"/>
                    <a:pt x="41" y="90"/>
                    <a:pt x="44" y="90"/>
                  </a:cubicBezTo>
                  <a:cubicBezTo>
                    <a:pt x="46" y="90"/>
                    <a:pt x="52" y="90"/>
                    <a:pt x="56" y="90"/>
                  </a:cubicBezTo>
                  <a:cubicBezTo>
                    <a:pt x="59" y="90"/>
                    <a:pt x="61" y="88"/>
                    <a:pt x="64" y="85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2" y="83"/>
                    <a:pt x="61" y="83"/>
                    <a:pt x="58" y="82"/>
                  </a:cubicBezTo>
                  <a:cubicBezTo>
                    <a:pt x="60" y="79"/>
                    <a:pt x="67" y="76"/>
                    <a:pt x="67" y="71"/>
                  </a:cubicBezTo>
                  <a:cubicBezTo>
                    <a:pt x="67" y="68"/>
                    <a:pt x="64" y="66"/>
                    <a:pt x="61" y="66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9" y="66"/>
                    <a:pt x="59" y="66"/>
                    <a:pt x="57" y="67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7" y="67"/>
                    <a:pt x="55" y="68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56" y="65"/>
                    <a:pt x="57" y="64"/>
                    <a:pt x="57" y="64"/>
                  </a:cubicBezTo>
                  <a:cubicBezTo>
                    <a:pt x="57" y="61"/>
                    <a:pt x="54" y="60"/>
                    <a:pt x="54" y="58"/>
                  </a:cubicBezTo>
                  <a:cubicBezTo>
                    <a:pt x="54" y="51"/>
                    <a:pt x="46" y="49"/>
                    <a:pt x="42" y="44"/>
                  </a:cubicBezTo>
                  <a:cubicBezTo>
                    <a:pt x="38" y="41"/>
                    <a:pt x="39" y="34"/>
                    <a:pt x="34" y="32"/>
                  </a:cubicBezTo>
                  <a:cubicBezTo>
                    <a:pt x="33" y="32"/>
                    <a:pt x="33" y="32"/>
                    <a:pt x="32" y="32"/>
                  </a:cubicBezTo>
                  <a:cubicBezTo>
                    <a:pt x="32" y="32"/>
                    <a:pt x="31" y="32"/>
                    <a:pt x="31" y="32"/>
                  </a:cubicBezTo>
                  <a:cubicBezTo>
                    <a:pt x="30" y="32"/>
                    <a:pt x="30" y="32"/>
                    <a:pt x="29" y="32"/>
                  </a:cubicBezTo>
                  <a:cubicBezTo>
                    <a:pt x="29" y="32"/>
                    <a:pt x="28" y="32"/>
                    <a:pt x="27" y="32"/>
                  </a:cubicBezTo>
                  <a:cubicBezTo>
                    <a:pt x="27" y="31"/>
                    <a:pt x="28" y="30"/>
                    <a:pt x="29" y="30"/>
                  </a:cubicBezTo>
                  <a:cubicBezTo>
                    <a:pt x="29" y="24"/>
                    <a:pt x="38" y="20"/>
                    <a:pt x="37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20" y="6"/>
                    <a:pt x="27" y="7"/>
                    <a:pt x="27" y="3"/>
                  </a:cubicBezTo>
                  <a:cubicBezTo>
                    <a:pt x="27" y="2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Freeform 93"/>
            <p:cNvSpPr/>
            <p:nvPr/>
          </p:nvSpPr>
          <p:spPr bwMode="auto">
            <a:xfrm>
              <a:off x="5957888" y="2362200"/>
              <a:ext cx="11113" cy="14288"/>
            </a:xfrm>
            <a:custGeom>
              <a:avLst/>
              <a:gdLst>
                <a:gd name="T0" fmla="*/ 3 w 3"/>
                <a:gd name="T1" fmla="*/ 0 h 4"/>
                <a:gd name="T2" fmla="*/ 2 w 3"/>
                <a:gd name="T3" fmla="*/ 0 h 4"/>
                <a:gd name="T4" fmla="*/ 0 w 3"/>
                <a:gd name="T5" fmla="*/ 4 h 4"/>
                <a:gd name="T6" fmla="*/ 3 w 3"/>
                <a:gd name="T7" fmla="*/ 4 h 4"/>
                <a:gd name="T8" fmla="*/ 3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Freeform 94"/>
            <p:cNvSpPr/>
            <p:nvPr/>
          </p:nvSpPr>
          <p:spPr bwMode="auto">
            <a:xfrm>
              <a:off x="5380038" y="1798638"/>
              <a:ext cx="311150" cy="142875"/>
            </a:xfrm>
            <a:custGeom>
              <a:avLst/>
              <a:gdLst>
                <a:gd name="T0" fmla="*/ 13 w 83"/>
                <a:gd name="T1" fmla="*/ 0 h 38"/>
                <a:gd name="T2" fmla="*/ 11 w 83"/>
                <a:gd name="T3" fmla="*/ 0 h 38"/>
                <a:gd name="T4" fmla="*/ 6 w 83"/>
                <a:gd name="T5" fmla="*/ 3 h 38"/>
                <a:gd name="T6" fmla="*/ 6 w 83"/>
                <a:gd name="T7" fmla="*/ 6 h 38"/>
                <a:gd name="T8" fmla="*/ 3 w 83"/>
                <a:gd name="T9" fmla="*/ 5 h 38"/>
                <a:gd name="T10" fmla="*/ 0 w 83"/>
                <a:gd name="T11" fmla="*/ 5 h 38"/>
                <a:gd name="T12" fmla="*/ 15 w 83"/>
                <a:gd name="T13" fmla="*/ 11 h 38"/>
                <a:gd name="T14" fmla="*/ 16 w 83"/>
                <a:gd name="T15" fmla="*/ 14 h 38"/>
                <a:gd name="T16" fmla="*/ 1 w 83"/>
                <a:gd name="T17" fmla="*/ 16 h 38"/>
                <a:gd name="T18" fmla="*/ 5 w 83"/>
                <a:gd name="T19" fmla="*/ 18 h 38"/>
                <a:gd name="T20" fmla="*/ 8 w 83"/>
                <a:gd name="T21" fmla="*/ 17 h 38"/>
                <a:gd name="T22" fmla="*/ 11 w 83"/>
                <a:gd name="T23" fmla="*/ 17 h 38"/>
                <a:gd name="T24" fmla="*/ 13 w 83"/>
                <a:gd name="T25" fmla="*/ 17 h 38"/>
                <a:gd name="T26" fmla="*/ 12 w 83"/>
                <a:gd name="T27" fmla="*/ 26 h 38"/>
                <a:gd name="T28" fmla="*/ 9 w 83"/>
                <a:gd name="T29" fmla="*/ 27 h 38"/>
                <a:gd name="T30" fmla="*/ 22 w 83"/>
                <a:gd name="T31" fmla="*/ 32 h 38"/>
                <a:gd name="T32" fmla="*/ 47 w 83"/>
                <a:gd name="T33" fmla="*/ 38 h 38"/>
                <a:gd name="T34" fmla="*/ 69 w 83"/>
                <a:gd name="T35" fmla="*/ 30 h 38"/>
                <a:gd name="T36" fmla="*/ 82 w 83"/>
                <a:gd name="T37" fmla="*/ 20 h 38"/>
                <a:gd name="T38" fmla="*/ 83 w 83"/>
                <a:gd name="T39" fmla="*/ 20 h 38"/>
                <a:gd name="T40" fmla="*/ 72 w 83"/>
                <a:gd name="T41" fmla="*/ 5 h 38"/>
                <a:gd name="T42" fmla="*/ 74 w 83"/>
                <a:gd name="T43" fmla="*/ 3 h 38"/>
                <a:gd name="T44" fmla="*/ 67 w 83"/>
                <a:gd name="T45" fmla="*/ 4 h 38"/>
                <a:gd name="T46" fmla="*/ 62 w 83"/>
                <a:gd name="T47" fmla="*/ 1 h 38"/>
                <a:gd name="T48" fmla="*/ 61 w 83"/>
                <a:gd name="T49" fmla="*/ 1 h 38"/>
                <a:gd name="T50" fmla="*/ 59 w 83"/>
                <a:gd name="T51" fmla="*/ 1 h 38"/>
                <a:gd name="T52" fmla="*/ 58 w 83"/>
                <a:gd name="T53" fmla="*/ 5 h 38"/>
                <a:gd name="T54" fmla="*/ 55 w 83"/>
                <a:gd name="T55" fmla="*/ 4 h 38"/>
                <a:gd name="T56" fmla="*/ 48 w 83"/>
                <a:gd name="T57" fmla="*/ 6 h 38"/>
                <a:gd name="T58" fmla="*/ 39 w 83"/>
                <a:gd name="T59" fmla="*/ 5 h 38"/>
                <a:gd name="T60" fmla="*/ 39 w 83"/>
                <a:gd name="T61" fmla="*/ 8 h 38"/>
                <a:gd name="T62" fmla="*/ 35 w 83"/>
                <a:gd name="T63" fmla="*/ 6 h 38"/>
                <a:gd name="T64" fmla="*/ 28 w 83"/>
                <a:gd name="T65" fmla="*/ 7 h 38"/>
                <a:gd name="T66" fmla="*/ 24 w 83"/>
                <a:gd name="T67" fmla="*/ 5 h 38"/>
                <a:gd name="T68" fmla="*/ 24 w 83"/>
                <a:gd name="T69" fmla="*/ 9 h 38"/>
                <a:gd name="T70" fmla="*/ 19 w 83"/>
                <a:gd name="T71" fmla="*/ 10 h 38"/>
                <a:gd name="T72" fmla="*/ 15 w 83"/>
                <a:gd name="T73" fmla="*/ 5 h 38"/>
                <a:gd name="T74" fmla="*/ 13 w 83"/>
                <a:gd name="T7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38"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9" y="0"/>
                    <a:pt x="8" y="3"/>
                    <a:pt x="6" y="3"/>
                  </a:cubicBezTo>
                  <a:cubicBezTo>
                    <a:pt x="6" y="4"/>
                    <a:pt x="6" y="5"/>
                    <a:pt x="6" y="6"/>
                  </a:cubicBezTo>
                  <a:cubicBezTo>
                    <a:pt x="5" y="5"/>
                    <a:pt x="4" y="5"/>
                    <a:pt x="3" y="5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1" y="8"/>
                    <a:pt x="11" y="11"/>
                    <a:pt x="15" y="11"/>
                  </a:cubicBezTo>
                  <a:cubicBezTo>
                    <a:pt x="15" y="12"/>
                    <a:pt x="15" y="13"/>
                    <a:pt x="16" y="14"/>
                  </a:cubicBezTo>
                  <a:cubicBezTo>
                    <a:pt x="13" y="15"/>
                    <a:pt x="5" y="16"/>
                    <a:pt x="1" y="16"/>
                  </a:cubicBezTo>
                  <a:cubicBezTo>
                    <a:pt x="2" y="17"/>
                    <a:pt x="3" y="18"/>
                    <a:pt x="5" y="18"/>
                  </a:cubicBezTo>
                  <a:cubicBezTo>
                    <a:pt x="6" y="18"/>
                    <a:pt x="7" y="17"/>
                    <a:pt x="8" y="17"/>
                  </a:cubicBezTo>
                  <a:cubicBezTo>
                    <a:pt x="9" y="17"/>
                    <a:pt x="10" y="17"/>
                    <a:pt x="11" y="17"/>
                  </a:cubicBezTo>
                  <a:cubicBezTo>
                    <a:pt x="12" y="17"/>
                    <a:pt x="12" y="17"/>
                    <a:pt x="13" y="17"/>
                  </a:cubicBezTo>
                  <a:cubicBezTo>
                    <a:pt x="13" y="20"/>
                    <a:pt x="12" y="22"/>
                    <a:pt x="12" y="26"/>
                  </a:cubicBezTo>
                  <a:cubicBezTo>
                    <a:pt x="11" y="26"/>
                    <a:pt x="10" y="27"/>
                    <a:pt x="9" y="27"/>
                  </a:cubicBezTo>
                  <a:cubicBezTo>
                    <a:pt x="16" y="27"/>
                    <a:pt x="18" y="31"/>
                    <a:pt x="22" y="32"/>
                  </a:cubicBezTo>
                  <a:cubicBezTo>
                    <a:pt x="29" y="35"/>
                    <a:pt x="37" y="38"/>
                    <a:pt x="47" y="38"/>
                  </a:cubicBezTo>
                  <a:cubicBezTo>
                    <a:pt x="57" y="38"/>
                    <a:pt x="62" y="33"/>
                    <a:pt x="69" y="30"/>
                  </a:cubicBezTo>
                  <a:cubicBezTo>
                    <a:pt x="73" y="29"/>
                    <a:pt x="80" y="24"/>
                    <a:pt x="82" y="20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12"/>
                    <a:pt x="72" y="14"/>
                    <a:pt x="72" y="5"/>
                  </a:cubicBezTo>
                  <a:cubicBezTo>
                    <a:pt x="72" y="5"/>
                    <a:pt x="73" y="3"/>
                    <a:pt x="74" y="3"/>
                  </a:cubicBezTo>
                  <a:cubicBezTo>
                    <a:pt x="71" y="3"/>
                    <a:pt x="70" y="4"/>
                    <a:pt x="67" y="4"/>
                  </a:cubicBezTo>
                  <a:cubicBezTo>
                    <a:pt x="64" y="4"/>
                    <a:pt x="62" y="4"/>
                    <a:pt x="62" y="1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60" y="1"/>
                    <a:pt x="60" y="1"/>
                    <a:pt x="59" y="1"/>
                  </a:cubicBezTo>
                  <a:cubicBezTo>
                    <a:pt x="58" y="2"/>
                    <a:pt x="58" y="3"/>
                    <a:pt x="58" y="5"/>
                  </a:cubicBezTo>
                  <a:cubicBezTo>
                    <a:pt x="57" y="4"/>
                    <a:pt x="56" y="4"/>
                    <a:pt x="55" y="4"/>
                  </a:cubicBezTo>
                  <a:cubicBezTo>
                    <a:pt x="53" y="4"/>
                    <a:pt x="51" y="6"/>
                    <a:pt x="48" y="6"/>
                  </a:cubicBezTo>
                  <a:cubicBezTo>
                    <a:pt x="45" y="6"/>
                    <a:pt x="43" y="5"/>
                    <a:pt x="39" y="5"/>
                  </a:cubicBezTo>
                  <a:cubicBezTo>
                    <a:pt x="39" y="6"/>
                    <a:pt x="39" y="7"/>
                    <a:pt x="39" y="8"/>
                  </a:cubicBezTo>
                  <a:cubicBezTo>
                    <a:pt x="38" y="7"/>
                    <a:pt x="37" y="6"/>
                    <a:pt x="35" y="6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6" y="7"/>
                    <a:pt x="25" y="6"/>
                    <a:pt x="24" y="5"/>
                  </a:cubicBezTo>
                  <a:cubicBezTo>
                    <a:pt x="24" y="6"/>
                    <a:pt x="24" y="7"/>
                    <a:pt x="24" y="9"/>
                  </a:cubicBezTo>
                  <a:cubicBezTo>
                    <a:pt x="23" y="9"/>
                    <a:pt x="21" y="10"/>
                    <a:pt x="19" y="10"/>
                  </a:cubicBezTo>
                  <a:cubicBezTo>
                    <a:pt x="17" y="10"/>
                    <a:pt x="15" y="7"/>
                    <a:pt x="15" y="5"/>
                  </a:cubicBezTo>
                  <a:cubicBezTo>
                    <a:pt x="15" y="3"/>
                    <a:pt x="14" y="2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Freeform 95"/>
            <p:cNvSpPr/>
            <p:nvPr/>
          </p:nvSpPr>
          <p:spPr bwMode="auto">
            <a:xfrm>
              <a:off x="3529013" y="3500438"/>
              <a:ext cx="315913" cy="109538"/>
            </a:xfrm>
            <a:custGeom>
              <a:avLst/>
              <a:gdLst>
                <a:gd name="T0" fmla="*/ 23 w 84"/>
                <a:gd name="T1" fmla="*/ 0 h 29"/>
                <a:gd name="T2" fmla="*/ 0 w 84"/>
                <a:gd name="T3" fmla="*/ 12 h 29"/>
                <a:gd name="T4" fmla="*/ 3 w 84"/>
                <a:gd name="T5" fmla="*/ 12 h 29"/>
                <a:gd name="T6" fmla="*/ 18 w 84"/>
                <a:gd name="T7" fmla="*/ 5 h 29"/>
                <a:gd name="T8" fmla="*/ 20 w 84"/>
                <a:gd name="T9" fmla="*/ 5 h 29"/>
                <a:gd name="T10" fmla="*/ 22 w 84"/>
                <a:gd name="T11" fmla="*/ 6 h 29"/>
                <a:gd name="T12" fmla="*/ 23 w 84"/>
                <a:gd name="T13" fmla="*/ 9 h 29"/>
                <a:gd name="T14" fmla="*/ 31 w 84"/>
                <a:gd name="T15" fmla="*/ 9 h 29"/>
                <a:gd name="T16" fmla="*/ 41 w 84"/>
                <a:gd name="T17" fmla="*/ 14 h 29"/>
                <a:gd name="T18" fmla="*/ 45 w 84"/>
                <a:gd name="T19" fmla="*/ 13 h 29"/>
                <a:gd name="T20" fmla="*/ 47 w 84"/>
                <a:gd name="T21" fmla="*/ 14 h 29"/>
                <a:gd name="T22" fmla="*/ 50 w 84"/>
                <a:gd name="T23" fmla="*/ 17 h 29"/>
                <a:gd name="T24" fmla="*/ 60 w 84"/>
                <a:gd name="T25" fmla="*/ 23 h 29"/>
                <a:gd name="T26" fmla="*/ 57 w 84"/>
                <a:gd name="T27" fmla="*/ 25 h 29"/>
                <a:gd name="T28" fmla="*/ 57 w 84"/>
                <a:gd name="T29" fmla="*/ 27 h 29"/>
                <a:gd name="T30" fmla="*/ 74 w 84"/>
                <a:gd name="T31" fmla="*/ 29 h 29"/>
                <a:gd name="T32" fmla="*/ 84 w 84"/>
                <a:gd name="T33" fmla="*/ 25 h 29"/>
                <a:gd name="T34" fmla="*/ 78 w 84"/>
                <a:gd name="T35" fmla="*/ 20 h 29"/>
                <a:gd name="T36" fmla="*/ 74 w 84"/>
                <a:gd name="T37" fmla="*/ 19 h 29"/>
                <a:gd name="T38" fmla="*/ 74 w 84"/>
                <a:gd name="T39" fmla="*/ 17 h 29"/>
                <a:gd name="T40" fmla="*/ 56 w 84"/>
                <a:gd name="T41" fmla="*/ 10 h 29"/>
                <a:gd name="T42" fmla="*/ 51 w 84"/>
                <a:gd name="T43" fmla="*/ 7 h 29"/>
                <a:gd name="T44" fmla="*/ 23 w 84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4" h="29">
                  <a:moveTo>
                    <a:pt x="23" y="0"/>
                  </a:moveTo>
                  <a:cubicBezTo>
                    <a:pt x="11" y="0"/>
                    <a:pt x="5" y="5"/>
                    <a:pt x="0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5" y="9"/>
                    <a:pt x="13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1" y="5"/>
                    <a:pt x="22" y="6"/>
                    <a:pt x="22" y="6"/>
                  </a:cubicBezTo>
                  <a:cubicBezTo>
                    <a:pt x="22" y="7"/>
                    <a:pt x="21" y="8"/>
                    <a:pt x="23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5" y="9"/>
                    <a:pt x="37" y="14"/>
                    <a:pt x="41" y="14"/>
                  </a:cubicBezTo>
                  <a:cubicBezTo>
                    <a:pt x="43" y="14"/>
                    <a:pt x="44" y="13"/>
                    <a:pt x="45" y="13"/>
                  </a:cubicBezTo>
                  <a:cubicBezTo>
                    <a:pt x="46" y="13"/>
                    <a:pt x="46" y="14"/>
                    <a:pt x="47" y="14"/>
                  </a:cubicBezTo>
                  <a:cubicBezTo>
                    <a:pt x="48" y="15"/>
                    <a:pt x="48" y="17"/>
                    <a:pt x="50" y="17"/>
                  </a:cubicBezTo>
                  <a:cubicBezTo>
                    <a:pt x="51" y="21"/>
                    <a:pt x="56" y="21"/>
                    <a:pt x="60" y="23"/>
                  </a:cubicBezTo>
                  <a:cubicBezTo>
                    <a:pt x="60" y="24"/>
                    <a:pt x="59" y="25"/>
                    <a:pt x="57" y="25"/>
                  </a:cubicBezTo>
                  <a:cubicBezTo>
                    <a:pt x="57" y="26"/>
                    <a:pt x="57" y="26"/>
                    <a:pt x="57" y="27"/>
                  </a:cubicBezTo>
                  <a:cubicBezTo>
                    <a:pt x="63" y="27"/>
                    <a:pt x="67" y="29"/>
                    <a:pt x="74" y="29"/>
                  </a:cubicBezTo>
                  <a:cubicBezTo>
                    <a:pt x="77" y="29"/>
                    <a:pt x="82" y="29"/>
                    <a:pt x="84" y="25"/>
                  </a:cubicBezTo>
                  <a:cubicBezTo>
                    <a:pt x="82" y="25"/>
                    <a:pt x="81" y="21"/>
                    <a:pt x="78" y="20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3" y="19"/>
                    <a:pt x="74" y="18"/>
                    <a:pt x="74" y="17"/>
                  </a:cubicBezTo>
                  <a:cubicBezTo>
                    <a:pt x="67" y="17"/>
                    <a:pt x="60" y="14"/>
                    <a:pt x="56" y="10"/>
                  </a:cubicBezTo>
                  <a:cubicBezTo>
                    <a:pt x="55" y="10"/>
                    <a:pt x="53" y="7"/>
                    <a:pt x="51" y="7"/>
                  </a:cubicBezTo>
                  <a:cubicBezTo>
                    <a:pt x="42" y="7"/>
                    <a:pt x="36" y="0"/>
                    <a:pt x="2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4" name="Freeform 96"/>
            <p:cNvSpPr/>
            <p:nvPr/>
          </p:nvSpPr>
          <p:spPr bwMode="auto">
            <a:xfrm>
              <a:off x="3575050" y="3541713"/>
              <a:ext cx="14288" cy="14288"/>
            </a:xfrm>
            <a:custGeom>
              <a:avLst/>
              <a:gdLst>
                <a:gd name="T0" fmla="*/ 3 w 4"/>
                <a:gd name="T1" fmla="*/ 0 h 4"/>
                <a:gd name="T2" fmla="*/ 2 w 4"/>
                <a:gd name="T3" fmla="*/ 0 h 4"/>
                <a:gd name="T4" fmla="*/ 2 w 4"/>
                <a:gd name="T5" fmla="*/ 2 h 4"/>
                <a:gd name="T6" fmla="*/ 0 w 4"/>
                <a:gd name="T7" fmla="*/ 4 h 4"/>
                <a:gd name="T8" fmla="*/ 1 w 4"/>
                <a:gd name="T9" fmla="*/ 4 h 4"/>
                <a:gd name="T10" fmla="*/ 4 w 4"/>
                <a:gd name="T11" fmla="*/ 4 h 4"/>
                <a:gd name="T12" fmla="*/ 4 w 4"/>
                <a:gd name="T13" fmla="*/ 0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0" y="2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4" y="3"/>
                    <a:pt x="4" y="1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5" name="Freeform 97"/>
            <p:cNvSpPr/>
            <p:nvPr/>
          </p:nvSpPr>
          <p:spPr bwMode="auto">
            <a:xfrm>
              <a:off x="3732213" y="3646488"/>
              <a:ext cx="52388" cy="22225"/>
            </a:xfrm>
            <a:custGeom>
              <a:avLst/>
              <a:gdLst>
                <a:gd name="T0" fmla="*/ 3 w 14"/>
                <a:gd name="T1" fmla="*/ 0 h 6"/>
                <a:gd name="T2" fmla="*/ 0 w 14"/>
                <a:gd name="T3" fmla="*/ 2 h 6"/>
                <a:gd name="T4" fmla="*/ 5 w 14"/>
                <a:gd name="T5" fmla="*/ 6 h 6"/>
                <a:gd name="T6" fmla="*/ 14 w 14"/>
                <a:gd name="T7" fmla="*/ 5 h 6"/>
                <a:gd name="T8" fmla="*/ 11 w 14"/>
                <a:gd name="T9" fmla="*/ 2 h 6"/>
                <a:gd name="T10" fmla="*/ 12 w 14"/>
                <a:gd name="T11" fmla="*/ 3 h 6"/>
                <a:gd name="T12" fmla="*/ 3 w 1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6">
                  <a:moveTo>
                    <a:pt x="3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4"/>
                    <a:pt x="2" y="6"/>
                    <a:pt x="5" y="6"/>
                  </a:cubicBezTo>
                  <a:cubicBezTo>
                    <a:pt x="8" y="6"/>
                    <a:pt x="11" y="5"/>
                    <a:pt x="14" y="5"/>
                  </a:cubicBezTo>
                  <a:cubicBezTo>
                    <a:pt x="14" y="3"/>
                    <a:pt x="13" y="3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2"/>
                    <a:pt x="6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6" name="Freeform 98"/>
            <p:cNvSpPr/>
            <p:nvPr/>
          </p:nvSpPr>
          <p:spPr bwMode="auto">
            <a:xfrm>
              <a:off x="4070350" y="3646488"/>
              <a:ext cx="41275" cy="19050"/>
            </a:xfrm>
            <a:custGeom>
              <a:avLst/>
              <a:gdLst>
                <a:gd name="T0" fmla="*/ 3 w 11"/>
                <a:gd name="T1" fmla="*/ 0 h 5"/>
                <a:gd name="T2" fmla="*/ 0 w 11"/>
                <a:gd name="T3" fmla="*/ 1 h 5"/>
                <a:gd name="T4" fmla="*/ 7 w 11"/>
                <a:gd name="T5" fmla="*/ 5 h 5"/>
                <a:gd name="T6" fmla="*/ 11 w 11"/>
                <a:gd name="T7" fmla="*/ 3 h 5"/>
                <a:gd name="T8" fmla="*/ 3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3" y="0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4"/>
                    <a:pt x="3" y="5"/>
                    <a:pt x="7" y="5"/>
                  </a:cubicBezTo>
                  <a:cubicBezTo>
                    <a:pt x="8" y="5"/>
                    <a:pt x="10" y="5"/>
                    <a:pt x="11" y="3"/>
                  </a:cubicBezTo>
                  <a:cubicBezTo>
                    <a:pt x="10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99"/>
            <p:cNvSpPr/>
            <p:nvPr/>
          </p:nvSpPr>
          <p:spPr bwMode="auto">
            <a:xfrm>
              <a:off x="3848100" y="3602038"/>
              <a:ext cx="180975" cy="71438"/>
            </a:xfrm>
            <a:custGeom>
              <a:avLst/>
              <a:gdLst>
                <a:gd name="T0" fmla="*/ 11 w 48"/>
                <a:gd name="T1" fmla="*/ 0 h 19"/>
                <a:gd name="T2" fmla="*/ 9 w 48"/>
                <a:gd name="T3" fmla="*/ 2 h 19"/>
                <a:gd name="T4" fmla="*/ 12 w 48"/>
                <a:gd name="T5" fmla="*/ 5 h 19"/>
                <a:gd name="T6" fmla="*/ 14 w 48"/>
                <a:gd name="T7" fmla="*/ 11 h 19"/>
                <a:gd name="T8" fmla="*/ 10 w 48"/>
                <a:gd name="T9" fmla="*/ 12 h 19"/>
                <a:gd name="T10" fmla="*/ 1 w 48"/>
                <a:gd name="T11" fmla="*/ 11 h 19"/>
                <a:gd name="T12" fmla="*/ 0 w 48"/>
                <a:gd name="T13" fmla="*/ 12 h 19"/>
                <a:gd name="T14" fmla="*/ 3 w 48"/>
                <a:gd name="T15" fmla="*/ 17 h 19"/>
                <a:gd name="T16" fmla="*/ 4 w 48"/>
                <a:gd name="T17" fmla="*/ 15 h 19"/>
                <a:gd name="T18" fmla="*/ 5 w 48"/>
                <a:gd name="T19" fmla="*/ 15 h 19"/>
                <a:gd name="T20" fmla="*/ 7 w 48"/>
                <a:gd name="T21" fmla="*/ 15 h 19"/>
                <a:gd name="T22" fmla="*/ 14 w 48"/>
                <a:gd name="T23" fmla="*/ 14 h 19"/>
                <a:gd name="T24" fmla="*/ 20 w 48"/>
                <a:gd name="T25" fmla="*/ 15 h 19"/>
                <a:gd name="T26" fmla="*/ 23 w 48"/>
                <a:gd name="T27" fmla="*/ 19 h 19"/>
                <a:gd name="T28" fmla="*/ 30 w 48"/>
                <a:gd name="T29" fmla="*/ 14 h 19"/>
                <a:gd name="T30" fmla="*/ 33 w 48"/>
                <a:gd name="T31" fmla="*/ 15 h 19"/>
                <a:gd name="T32" fmla="*/ 38 w 48"/>
                <a:gd name="T33" fmla="*/ 13 h 19"/>
                <a:gd name="T34" fmla="*/ 48 w 48"/>
                <a:gd name="T35" fmla="*/ 13 h 19"/>
                <a:gd name="T36" fmla="*/ 41 w 48"/>
                <a:gd name="T37" fmla="*/ 7 h 19"/>
                <a:gd name="T38" fmla="*/ 42 w 48"/>
                <a:gd name="T39" fmla="*/ 8 h 19"/>
                <a:gd name="T40" fmla="*/ 26 w 48"/>
                <a:gd name="T41" fmla="*/ 1 h 19"/>
                <a:gd name="T42" fmla="*/ 18 w 48"/>
                <a:gd name="T43" fmla="*/ 2 h 19"/>
                <a:gd name="T44" fmla="*/ 11 w 48"/>
                <a:gd name="T4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9">
                  <a:moveTo>
                    <a:pt x="11" y="0"/>
                  </a:moveTo>
                  <a:cubicBezTo>
                    <a:pt x="10" y="0"/>
                    <a:pt x="9" y="1"/>
                    <a:pt x="9" y="2"/>
                  </a:cubicBezTo>
                  <a:cubicBezTo>
                    <a:pt x="9" y="4"/>
                    <a:pt x="11" y="5"/>
                    <a:pt x="12" y="5"/>
                  </a:cubicBezTo>
                  <a:cubicBezTo>
                    <a:pt x="12" y="7"/>
                    <a:pt x="13" y="9"/>
                    <a:pt x="14" y="11"/>
                  </a:cubicBezTo>
                  <a:cubicBezTo>
                    <a:pt x="13" y="12"/>
                    <a:pt x="12" y="12"/>
                    <a:pt x="10" y="12"/>
                  </a:cubicBezTo>
                  <a:cubicBezTo>
                    <a:pt x="8" y="12"/>
                    <a:pt x="6" y="11"/>
                    <a:pt x="1" y="11"/>
                  </a:cubicBezTo>
                  <a:cubicBezTo>
                    <a:pt x="1" y="11"/>
                    <a:pt x="1" y="12"/>
                    <a:pt x="0" y="12"/>
                  </a:cubicBezTo>
                  <a:cubicBezTo>
                    <a:pt x="0" y="14"/>
                    <a:pt x="2" y="17"/>
                    <a:pt x="3" y="17"/>
                  </a:cubicBezTo>
                  <a:cubicBezTo>
                    <a:pt x="3" y="16"/>
                    <a:pt x="4" y="15"/>
                    <a:pt x="4" y="15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5" y="15"/>
                    <a:pt x="6" y="15"/>
                    <a:pt x="7" y="15"/>
                  </a:cubicBezTo>
                  <a:cubicBezTo>
                    <a:pt x="9" y="15"/>
                    <a:pt x="11" y="14"/>
                    <a:pt x="14" y="14"/>
                  </a:cubicBezTo>
                  <a:cubicBezTo>
                    <a:pt x="16" y="14"/>
                    <a:pt x="19" y="15"/>
                    <a:pt x="20" y="15"/>
                  </a:cubicBezTo>
                  <a:cubicBezTo>
                    <a:pt x="21" y="16"/>
                    <a:pt x="21" y="19"/>
                    <a:pt x="23" y="19"/>
                  </a:cubicBezTo>
                  <a:cubicBezTo>
                    <a:pt x="26" y="19"/>
                    <a:pt x="26" y="14"/>
                    <a:pt x="30" y="14"/>
                  </a:cubicBezTo>
                  <a:cubicBezTo>
                    <a:pt x="31" y="14"/>
                    <a:pt x="31" y="15"/>
                    <a:pt x="33" y="15"/>
                  </a:cubicBezTo>
                  <a:cubicBezTo>
                    <a:pt x="35" y="15"/>
                    <a:pt x="36" y="14"/>
                    <a:pt x="3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9"/>
                    <a:pt x="41" y="7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7" y="6"/>
                    <a:pt x="35" y="1"/>
                    <a:pt x="26" y="1"/>
                  </a:cubicBezTo>
                  <a:cubicBezTo>
                    <a:pt x="23" y="1"/>
                    <a:pt x="21" y="2"/>
                    <a:pt x="18" y="2"/>
                  </a:cubicBezTo>
                  <a:cubicBezTo>
                    <a:pt x="15" y="2"/>
                    <a:pt x="13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8" name="Freeform 100"/>
            <p:cNvSpPr/>
            <p:nvPr/>
          </p:nvSpPr>
          <p:spPr bwMode="auto">
            <a:xfrm>
              <a:off x="4235450" y="3890963"/>
              <a:ext cx="22225" cy="26988"/>
            </a:xfrm>
            <a:custGeom>
              <a:avLst/>
              <a:gdLst>
                <a:gd name="T0" fmla="*/ 6 w 6"/>
                <a:gd name="T1" fmla="*/ 0 h 7"/>
                <a:gd name="T2" fmla="*/ 3 w 6"/>
                <a:gd name="T3" fmla="*/ 0 h 7"/>
                <a:gd name="T4" fmla="*/ 0 w 6"/>
                <a:gd name="T5" fmla="*/ 6 h 7"/>
                <a:gd name="T6" fmla="*/ 0 w 6"/>
                <a:gd name="T7" fmla="*/ 7 h 7"/>
                <a:gd name="T8" fmla="*/ 2 w 6"/>
                <a:gd name="T9" fmla="*/ 6 h 7"/>
                <a:gd name="T10" fmla="*/ 6 w 6"/>
                <a:gd name="T11" fmla="*/ 2 h 7"/>
                <a:gd name="T12" fmla="*/ 6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1" y="0"/>
                    <a:pt x="0" y="3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7"/>
                    <a:pt x="2" y="6"/>
                    <a:pt x="2" y="6"/>
                  </a:cubicBezTo>
                  <a:cubicBezTo>
                    <a:pt x="4" y="6"/>
                    <a:pt x="5" y="4"/>
                    <a:pt x="6" y="2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101"/>
            <p:cNvSpPr/>
            <p:nvPr/>
          </p:nvSpPr>
          <p:spPr bwMode="auto">
            <a:xfrm>
              <a:off x="4565650" y="4214813"/>
              <a:ext cx="74613" cy="55563"/>
            </a:xfrm>
            <a:custGeom>
              <a:avLst/>
              <a:gdLst>
                <a:gd name="T0" fmla="*/ 7 w 20"/>
                <a:gd name="T1" fmla="*/ 0 h 15"/>
                <a:gd name="T2" fmla="*/ 6 w 20"/>
                <a:gd name="T3" fmla="*/ 0 h 15"/>
                <a:gd name="T4" fmla="*/ 0 w 20"/>
                <a:gd name="T5" fmla="*/ 7 h 15"/>
                <a:gd name="T6" fmla="*/ 12 w 20"/>
                <a:gd name="T7" fmla="*/ 15 h 15"/>
                <a:gd name="T8" fmla="*/ 20 w 20"/>
                <a:gd name="T9" fmla="*/ 6 h 15"/>
                <a:gd name="T10" fmla="*/ 18 w 20"/>
                <a:gd name="T11" fmla="*/ 3 h 15"/>
                <a:gd name="T12" fmla="*/ 14 w 20"/>
                <a:gd name="T13" fmla="*/ 5 h 15"/>
                <a:gd name="T14" fmla="*/ 13 w 20"/>
                <a:gd name="T15" fmla="*/ 3 h 15"/>
                <a:gd name="T16" fmla="*/ 7 w 20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5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10"/>
                    <a:pt x="8" y="15"/>
                    <a:pt x="12" y="15"/>
                  </a:cubicBezTo>
                  <a:cubicBezTo>
                    <a:pt x="15" y="15"/>
                    <a:pt x="20" y="9"/>
                    <a:pt x="20" y="6"/>
                  </a:cubicBezTo>
                  <a:cubicBezTo>
                    <a:pt x="20" y="5"/>
                    <a:pt x="19" y="3"/>
                    <a:pt x="18" y="3"/>
                  </a:cubicBezTo>
                  <a:cubicBezTo>
                    <a:pt x="17" y="3"/>
                    <a:pt x="15" y="5"/>
                    <a:pt x="14" y="5"/>
                  </a:cubicBezTo>
                  <a:cubicBezTo>
                    <a:pt x="14" y="5"/>
                    <a:pt x="13" y="4"/>
                    <a:pt x="13" y="3"/>
                  </a:cubicBezTo>
                  <a:cubicBezTo>
                    <a:pt x="11" y="3"/>
                    <a:pt x="9" y="1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102"/>
            <p:cNvSpPr/>
            <p:nvPr/>
          </p:nvSpPr>
          <p:spPr bwMode="auto">
            <a:xfrm>
              <a:off x="3856038" y="5589588"/>
              <a:ext cx="25400" cy="63500"/>
            </a:xfrm>
            <a:custGeom>
              <a:avLst/>
              <a:gdLst>
                <a:gd name="T0" fmla="*/ 3 w 7"/>
                <a:gd name="T1" fmla="*/ 0 h 17"/>
                <a:gd name="T2" fmla="*/ 0 w 7"/>
                <a:gd name="T3" fmla="*/ 9 h 17"/>
                <a:gd name="T4" fmla="*/ 0 w 7"/>
                <a:gd name="T5" fmla="*/ 13 h 17"/>
                <a:gd name="T6" fmla="*/ 3 w 7"/>
                <a:gd name="T7" fmla="*/ 17 h 17"/>
                <a:gd name="T8" fmla="*/ 5 w 7"/>
                <a:gd name="T9" fmla="*/ 17 h 17"/>
                <a:gd name="T10" fmla="*/ 5 w 7"/>
                <a:gd name="T11" fmla="*/ 8 h 17"/>
                <a:gd name="T12" fmla="*/ 7 w 7"/>
                <a:gd name="T13" fmla="*/ 5 h 17"/>
                <a:gd name="T14" fmla="*/ 3 w 7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cubicBezTo>
                    <a:pt x="1" y="0"/>
                    <a:pt x="0" y="9"/>
                    <a:pt x="0" y="9"/>
                  </a:cubicBezTo>
                  <a:cubicBezTo>
                    <a:pt x="0" y="9"/>
                    <a:pt x="0" y="11"/>
                    <a:pt x="0" y="13"/>
                  </a:cubicBezTo>
                  <a:cubicBezTo>
                    <a:pt x="0" y="14"/>
                    <a:pt x="1" y="16"/>
                    <a:pt x="3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7"/>
                    <a:pt x="7" y="7"/>
                    <a:pt x="7" y="5"/>
                  </a:cubicBezTo>
                  <a:cubicBezTo>
                    <a:pt x="7" y="3"/>
                    <a:pt x="6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1" name="Freeform 103"/>
            <p:cNvSpPr/>
            <p:nvPr/>
          </p:nvSpPr>
          <p:spPr bwMode="auto">
            <a:xfrm>
              <a:off x="3633788" y="3841750"/>
              <a:ext cx="1419225" cy="2289175"/>
            </a:xfrm>
            <a:custGeom>
              <a:avLst/>
              <a:gdLst>
                <a:gd name="T0" fmla="*/ 46 w 378"/>
                <a:gd name="T1" fmla="*/ 17 h 609"/>
                <a:gd name="T2" fmla="*/ 37 w 378"/>
                <a:gd name="T3" fmla="*/ 33 h 609"/>
                <a:gd name="T4" fmla="*/ 27 w 378"/>
                <a:gd name="T5" fmla="*/ 39 h 609"/>
                <a:gd name="T6" fmla="*/ 32 w 378"/>
                <a:gd name="T7" fmla="*/ 64 h 609"/>
                <a:gd name="T8" fmla="*/ 32 w 378"/>
                <a:gd name="T9" fmla="*/ 66 h 609"/>
                <a:gd name="T10" fmla="*/ 10 w 378"/>
                <a:gd name="T11" fmla="*/ 95 h 609"/>
                <a:gd name="T12" fmla="*/ 12 w 378"/>
                <a:gd name="T13" fmla="*/ 123 h 609"/>
                <a:gd name="T14" fmla="*/ 12 w 378"/>
                <a:gd name="T15" fmla="*/ 158 h 609"/>
                <a:gd name="T16" fmla="*/ 35 w 378"/>
                <a:gd name="T17" fmla="*/ 201 h 609"/>
                <a:gd name="T18" fmla="*/ 68 w 378"/>
                <a:gd name="T19" fmla="*/ 238 h 609"/>
                <a:gd name="T20" fmla="*/ 90 w 378"/>
                <a:gd name="T21" fmla="*/ 296 h 609"/>
                <a:gd name="T22" fmla="*/ 82 w 378"/>
                <a:gd name="T23" fmla="*/ 348 h 609"/>
                <a:gd name="T24" fmla="*/ 74 w 378"/>
                <a:gd name="T25" fmla="*/ 403 h 609"/>
                <a:gd name="T26" fmla="*/ 68 w 378"/>
                <a:gd name="T27" fmla="*/ 442 h 609"/>
                <a:gd name="T28" fmla="*/ 70 w 378"/>
                <a:gd name="T29" fmla="*/ 463 h 609"/>
                <a:gd name="T30" fmla="*/ 64 w 378"/>
                <a:gd name="T31" fmla="*/ 509 h 609"/>
                <a:gd name="T32" fmla="*/ 53 w 378"/>
                <a:gd name="T33" fmla="*/ 510 h 609"/>
                <a:gd name="T34" fmla="*/ 55 w 378"/>
                <a:gd name="T35" fmla="*/ 556 h 609"/>
                <a:gd name="T36" fmla="*/ 58 w 378"/>
                <a:gd name="T37" fmla="*/ 579 h 609"/>
                <a:gd name="T38" fmla="*/ 83 w 378"/>
                <a:gd name="T39" fmla="*/ 593 h 609"/>
                <a:gd name="T40" fmla="*/ 113 w 378"/>
                <a:gd name="T41" fmla="*/ 608 h 609"/>
                <a:gd name="T42" fmla="*/ 134 w 378"/>
                <a:gd name="T43" fmla="*/ 602 h 609"/>
                <a:gd name="T44" fmla="*/ 105 w 378"/>
                <a:gd name="T45" fmla="*/ 550 h 609"/>
                <a:gd name="T46" fmla="*/ 115 w 378"/>
                <a:gd name="T47" fmla="*/ 507 h 609"/>
                <a:gd name="T48" fmla="*/ 135 w 378"/>
                <a:gd name="T49" fmla="*/ 472 h 609"/>
                <a:gd name="T50" fmla="*/ 139 w 378"/>
                <a:gd name="T51" fmla="*/ 470 h 609"/>
                <a:gd name="T52" fmla="*/ 155 w 378"/>
                <a:gd name="T53" fmla="*/ 455 h 609"/>
                <a:gd name="T54" fmla="*/ 167 w 378"/>
                <a:gd name="T55" fmla="*/ 436 h 609"/>
                <a:gd name="T56" fmla="*/ 200 w 378"/>
                <a:gd name="T57" fmla="*/ 421 h 609"/>
                <a:gd name="T58" fmla="*/ 187 w 378"/>
                <a:gd name="T59" fmla="*/ 394 h 609"/>
                <a:gd name="T60" fmla="*/ 235 w 378"/>
                <a:gd name="T61" fmla="*/ 376 h 609"/>
                <a:gd name="T62" fmla="*/ 266 w 378"/>
                <a:gd name="T63" fmla="*/ 337 h 609"/>
                <a:gd name="T64" fmla="*/ 297 w 378"/>
                <a:gd name="T65" fmla="*/ 294 h 609"/>
                <a:gd name="T66" fmla="*/ 326 w 378"/>
                <a:gd name="T67" fmla="*/ 282 h 609"/>
                <a:gd name="T68" fmla="*/ 342 w 378"/>
                <a:gd name="T69" fmla="*/ 244 h 609"/>
                <a:gd name="T70" fmla="*/ 355 w 378"/>
                <a:gd name="T71" fmla="*/ 199 h 609"/>
                <a:gd name="T72" fmla="*/ 368 w 378"/>
                <a:gd name="T73" fmla="*/ 141 h 609"/>
                <a:gd name="T74" fmla="*/ 345 w 378"/>
                <a:gd name="T75" fmla="*/ 128 h 609"/>
                <a:gd name="T76" fmla="*/ 302 w 378"/>
                <a:gd name="T77" fmla="*/ 123 h 609"/>
                <a:gd name="T78" fmla="*/ 275 w 378"/>
                <a:gd name="T79" fmla="*/ 105 h 609"/>
                <a:gd name="T80" fmla="*/ 252 w 378"/>
                <a:gd name="T81" fmla="*/ 116 h 609"/>
                <a:gd name="T82" fmla="*/ 251 w 378"/>
                <a:gd name="T83" fmla="*/ 83 h 609"/>
                <a:gd name="T84" fmla="*/ 229 w 378"/>
                <a:gd name="T85" fmla="*/ 57 h 609"/>
                <a:gd name="T86" fmla="*/ 186 w 378"/>
                <a:gd name="T87" fmla="*/ 43 h 609"/>
                <a:gd name="T88" fmla="*/ 151 w 378"/>
                <a:gd name="T89" fmla="*/ 16 h 609"/>
                <a:gd name="T90" fmla="*/ 147 w 378"/>
                <a:gd name="T91" fmla="*/ 13 h 609"/>
                <a:gd name="T92" fmla="*/ 110 w 378"/>
                <a:gd name="T93" fmla="*/ 15 h 609"/>
                <a:gd name="T94" fmla="*/ 95 w 378"/>
                <a:gd name="T95" fmla="*/ 8 h 609"/>
                <a:gd name="T96" fmla="*/ 82 w 378"/>
                <a:gd name="T97" fmla="*/ 27 h 609"/>
                <a:gd name="T98" fmla="*/ 80 w 378"/>
                <a:gd name="T99" fmla="*/ 0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78" h="609">
                  <a:moveTo>
                    <a:pt x="80" y="0"/>
                  </a:moveTo>
                  <a:cubicBezTo>
                    <a:pt x="77" y="0"/>
                    <a:pt x="76" y="4"/>
                    <a:pt x="72" y="5"/>
                  </a:cubicBezTo>
                  <a:cubicBezTo>
                    <a:pt x="65" y="7"/>
                    <a:pt x="60" y="9"/>
                    <a:pt x="54" y="11"/>
                  </a:cubicBezTo>
                  <a:cubicBezTo>
                    <a:pt x="50" y="12"/>
                    <a:pt x="47" y="13"/>
                    <a:pt x="46" y="17"/>
                  </a:cubicBezTo>
                  <a:cubicBezTo>
                    <a:pt x="45" y="20"/>
                    <a:pt x="45" y="23"/>
                    <a:pt x="43" y="25"/>
                  </a:cubicBezTo>
                  <a:cubicBezTo>
                    <a:pt x="42" y="26"/>
                    <a:pt x="39" y="27"/>
                    <a:pt x="39" y="29"/>
                  </a:cubicBezTo>
                  <a:cubicBezTo>
                    <a:pt x="38" y="29"/>
                    <a:pt x="37" y="30"/>
                    <a:pt x="37" y="31"/>
                  </a:cubicBezTo>
                  <a:cubicBezTo>
                    <a:pt x="37" y="31"/>
                    <a:pt x="37" y="32"/>
                    <a:pt x="37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5" y="33"/>
                    <a:pt x="35" y="33"/>
                    <a:pt x="34" y="33"/>
                  </a:cubicBezTo>
                  <a:cubicBezTo>
                    <a:pt x="33" y="33"/>
                    <a:pt x="32" y="34"/>
                    <a:pt x="32" y="34"/>
                  </a:cubicBezTo>
                  <a:cubicBezTo>
                    <a:pt x="30" y="36"/>
                    <a:pt x="28" y="38"/>
                    <a:pt x="27" y="39"/>
                  </a:cubicBezTo>
                  <a:cubicBezTo>
                    <a:pt x="27" y="39"/>
                    <a:pt x="27" y="40"/>
                    <a:pt x="27" y="41"/>
                  </a:cubicBezTo>
                  <a:cubicBezTo>
                    <a:pt x="27" y="46"/>
                    <a:pt x="32" y="45"/>
                    <a:pt x="32" y="51"/>
                  </a:cubicBezTo>
                  <a:cubicBezTo>
                    <a:pt x="32" y="54"/>
                    <a:pt x="30" y="55"/>
                    <a:pt x="30" y="58"/>
                  </a:cubicBezTo>
                  <a:cubicBezTo>
                    <a:pt x="30" y="60"/>
                    <a:pt x="32" y="62"/>
                    <a:pt x="32" y="64"/>
                  </a:cubicBezTo>
                  <a:cubicBezTo>
                    <a:pt x="32" y="65"/>
                    <a:pt x="32" y="65"/>
                    <a:pt x="32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1" y="69"/>
                    <a:pt x="32" y="70"/>
                    <a:pt x="34" y="71"/>
                  </a:cubicBezTo>
                  <a:cubicBezTo>
                    <a:pt x="32" y="79"/>
                    <a:pt x="25" y="77"/>
                    <a:pt x="21" y="83"/>
                  </a:cubicBezTo>
                  <a:cubicBezTo>
                    <a:pt x="19" y="87"/>
                    <a:pt x="17" y="95"/>
                    <a:pt x="10" y="95"/>
                  </a:cubicBezTo>
                  <a:cubicBezTo>
                    <a:pt x="11" y="108"/>
                    <a:pt x="4" y="106"/>
                    <a:pt x="4" y="113"/>
                  </a:cubicBezTo>
                  <a:cubicBezTo>
                    <a:pt x="4" y="117"/>
                    <a:pt x="4" y="123"/>
                    <a:pt x="8" y="123"/>
                  </a:cubicBezTo>
                  <a:cubicBezTo>
                    <a:pt x="9" y="123"/>
                    <a:pt x="10" y="122"/>
                    <a:pt x="10" y="122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1" y="128"/>
                    <a:pt x="6" y="129"/>
                    <a:pt x="4" y="133"/>
                  </a:cubicBezTo>
                  <a:cubicBezTo>
                    <a:pt x="2" y="134"/>
                    <a:pt x="0" y="138"/>
                    <a:pt x="0" y="141"/>
                  </a:cubicBezTo>
                  <a:cubicBezTo>
                    <a:pt x="0" y="147"/>
                    <a:pt x="4" y="152"/>
                    <a:pt x="8" y="155"/>
                  </a:cubicBezTo>
                  <a:cubicBezTo>
                    <a:pt x="9" y="157"/>
                    <a:pt x="11" y="156"/>
                    <a:pt x="12" y="158"/>
                  </a:cubicBezTo>
                  <a:cubicBezTo>
                    <a:pt x="13" y="160"/>
                    <a:pt x="13" y="164"/>
                    <a:pt x="15" y="166"/>
                  </a:cubicBezTo>
                  <a:cubicBezTo>
                    <a:pt x="16" y="166"/>
                    <a:pt x="18" y="166"/>
                    <a:pt x="19" y="168"/>
                  </a:cubicBezTo>
                  <a:cubicBezTo>
                    <a:pt x="21" y="173"/>
                    <a:pt x="23" y="177"/>
                    <a:pt x="25" y="183"/>
                  </a:cubicBezTo>
                  <a:cubicBezTo>
                    <a:pt x="27" y="190"/>
                    <a:pt x="33" y="195"/>
                    <a:pt x="35" y="201"/>
                  </a:cubicBezTo>
                  <a:cubicBezTo>
                    <a:pt x="36" y="205"/>
                    <a:pt x="41" y="208"/>
                    <a:pt x="41" y="212"/>
                  </a:cubicBezTo>
                  <a:cubicBezTo>
                    <a:pt x="41" y="216"/>
                    <a:pt x="39" y="219"/>
                    <a:pt x="42" y="221"/>
                  </a:cubicBezTo>
                  <a:cubicBezTo>
                    <a:pt x="47" y="226"/>
                    <a:pt x="51" y="230"/>
                    <a:pt x="59" y="233"/>
                  </a:cubicBezTo>
                  <a:cubicBezTo>
                    <a:pt x="63" y="234"/>
                    <a:pt x="64" y="235"/>
                    <a:pt x="68" y="238"/>
                  </a:cubicBezTo>
                  <a:cubicBezTo>
                    <a:pt x="71" y="242"/>
                    <a:pt x="74" y="241"/>
                    <a:pt x="78" y="243"/>
                  </a:cubicBezTo>
                  <a:cubicBezTo>
                    <a:pt x="83" y="246"/>
                    <a:pt x="88" y="250"/>
                    <a:pt x="91" y="257"/>
                  </a:cubicBezTo>
                  <a:cubicBezTo>
                    <a:pt x="91" y="260"/>
                    <a:pt x="93" y="277"/>
                    <a:pt x="93" y="279"/>
                  </a:cubicBezTo>
                  <a:cubicBezTo>
                    <a:pt x="93" y="284"/>
                    <a:pt x="90" y="292"/>
                    <a:pt x="90" y="296"/>
                  </a:cubicBezTo>
                  <a:cubicBezTo>
                    <a:pt x="90" y="299"/>
                    <a:pt x="90" y="299"/>
                    <a:pt x="90" y="308"/>
                  </a:cubicBezTo>
                  <a:cubicBezTo>
                    <a:pt x="90" y="311"/>
                    <a:pt x="88" y="316"/>
                    <a:pt x="88" y="318"/>
                  </a:cubicBezTo>
                  <a:cubicBezTo>
                    <a:pt x="88" y="319"/>
                    <a:pt x="88" y="320"/>
                    <a:pt x="88" y="321"/>
                  </a:cubicBezTo>
                  <a:cubicBezTo>
                    <a:pt x="88" y="330"/>
                    <a:pt x="82" y="337"/>
                    <a:pt x="82" y="348"/>
                  </a:cubicBezTo>
                  <a:cubicBezTo>
                    <a:pt x="82" y="353"/>
                    <a:pt x="79" y="357"/>
                    <a:pt x="80" y="362"/>
                  </a:cubicBezTo>
                  <a:cubicBezTo>
                    <a:pt x="81" y="383"/>
                    <a:pt x="81" y="383"/>
                    <a:pt x="81" y="383"/>
                  </a:cubicBezTo>
                  <a:cubicBezTo>
                    <a:pt x="79" y="390"/>
                    <a:pt x="79" y="395"/>
                    <a:pt x="77" y="401"/>
                  </a:cubicBezTo>
                  <a:cubicBezTo>
                    <a:pt x="77" y="403"/>
                    <a:pt x="75" y="402"/>
                    <a:pt x="74" y="403"/>
                  </a:cubicBezTo>
                  <a:cubicBezTo>
                    <a:pt x="73" y="405"/>
                    <a:pt x="72" y="409"/>
                    <a:pt x="71" y="411"/>
                  </a:cubicBezTo>
                  <a:cubicBezTo>
                    <a:pt x="69" y="415"/>
                    <a:pt x="65" y="422"/>
                    <a:pt x="65" y="428"/>
                  </a:cubicBezTo>
                  <a:cubicBezTo>
                    <a:pt x="65" y="430"/>
                    <a:pt x="65" y="438"/>
                    <a:pt x="66" y="438"/>
                  </a:cubicBezTo>
                  <a:cubicBezTo>
                    <a:pt x="66" y="438"/>
                    <a:pt x="68" y="440"/>
                    <a:pt x="68" y="442"/>
                  </a:cubicBezTo>
                  <a:cubicBezTo>
                    <a:pt x="68" y="442"/>
                    <a:pt x="67" y="443"/>
                    <a:pt x="65" y="443"/>
                  </a:cubicBezTo>
                  <a:cubicBezTo>
                    <a:pt x="64" y="448"/>
                    <a:pt x="62" y="451"/>
                    <a:pt x="62" y="456"/>
                  </a:cubicBezTo>
                  <a:cubicBezTo>
                    <a:pt x="62" y="459"/>
                    <a:pt x="64" y="466"/>
                    <a:pt x="66" y="466"/>
                  </a:cubicBezTo>
                  <a:cubicBezTo>
                    <a:pt x="68" y="466"/>
                    <a:pt x="68" y="463"/>
                    <a:pt x="70" y="463"/>
                  </a:cubicBezTo>
                  <a:cubicBezTo>
                    <a:pt x="71" y="462"/>
                    <a:pt x="71" y="462"/>
                    <a:pt x="71" y="462"/>
                  </a:cubicBezTo>
                  <a:cubicBezTo>
                    <a:pt x="72" y="462"/>
                    <a:pt x="72" y="463"/>
                    <a:pt x="73" y="463"/>
                  </a:cubicBezTo>
                  <a:cubicBezTo>
                    <a:pt x="73" y="467"/>
                    <a:pt x="73" y="467"/>
                    <a:pt x="73" y="467"/>
                  </a:cubicBezTo>
                  <a:cubicBezTo>
                    <a:pt x="64" y="509"/>
                    <a:pt x="64" y="509"/>
                    <a:pt x="64" y="509"/>
                  </a:cubicBezTo>
                  <a:cubicBezTo>
                    <a:pt x="59" y="509"/>
                    <a:pt x="61" y="504"/>
                    <a:pt x="56" y="504"/>
                  </a:cubicBezTo>
                  <a:cubicBezTo>
                    <a:pt x="55" y="504"/>
                    <a:pt x="54" y="505"/>
                    <a:pt x="54" y="507"/>
                  </a:cubicBezTo>
                  <a:cubicBezTo>
                    <a:pt x="53" y="507"/>
                    <a:pt x="53" y="507"/>
                    <a:pt x="53" y="507"/>
                  </a:cubicBezTo>
                  <a:cubicBezTo>
                    <a:pt x="53" y="510"/>
                    <a:pt x="53" y="510"/>
                    <a:pt x="53" y="510"/>
                  </a:cubicBezTo>
                  <a:cubicBezTo>
                    <a:pt x="54" y="513"/>
                    <a:pt x="57" y="517"/>
                    <a:pt x="57" y="520"/>
                  </a:cubicBezTo>
                  <a:cubicBezTo>
                    <a:pt x="57" y="524"/>
                    <a:pt x="51" y="526"/>
                    <a:pt x="51" y="531"/>
                  </a:cubicBezTo>
                  <a:cubicBezTo>
                    <a:pt x="51" y="536"/>
                    <a:pt x="55" y="546"/>
                    <a:pt x="55" y="552"/>
                  </a:cubicBezTo>
                  <a:cubicBezTo>
                    <a:pt x="55" y="554"/>
                    <a:pt x="55" y="554"/>
                    <a:pt x="55" y="556"/>
                  </a:cubicBezTo>
                  <a:cubicBezTo>
                    <a:pt x="55" y="562"/>
                    <a:pt x="63" y="561"/>
                    <a:pt x="63" y="568"/>
                  </a:cubicBezTo>
                  <a:cubicBezTo>
                    <a:pt x="63" y="570"/>
                    <a:pt x="62" y="572"/>
                    <a:pt x="61" y="573"/>
                  </a:cubicBezTo>
                  <a:cubicBezTo>
                    <a:pt x="62" y="574"/>
                    <a:pt x="62" y="574"/>
                    <a:pt x="63" y="574"/>
                  </a:cubicBezTo>
                  <a:cubicBezTo>
                    <a:pt x="63" y="577"/>
                    <a:pt x="58" y="577"/>
                    <a:pt x="58" y="579"/>
                  </a:cubicBezTo>
                  <a:cubicBezTo>
                    <a:pt x="58" y="580"/>
                    <a:pt x="59" y="581"/>
                    <a:pt x="60" y="582"/>
                  </a:cubicBezTo>
                  <a:cubicBezTo>
                    <a:pt x="64" y="586"/>
                    <a:pt x="66" y="590"/>
                    <a:pt x="74" y="590"/>
                  </a:cubicBezTo>
                  <a:cubicBezTo>
                    <a:pt x="74" y="591"/>
                    <a:pt x="75" y="593"/>
                    <a:pt x="77" y="593"/>
                  </a:cubicBezTo>
                  <a:cubicBezTo>
                    <a:pt x="79" y="593"/>
                    <a:pt x="80" y="593"/>
                    <a:pt x="83" y="593"/>
                  </a:cubicBezTo>
                  <a:cubicBezTo>
                    <a:pt x="83" y="599"/>
                    <a:pt x="89" y="599"/>
                    <a:pt x="93" y="600"/>
                  </a:cubicBezTo>
                  <a:cubicBezTo>
                    <a:pt x="98" y="601"/>
                    <a:pt x="95" y="609"/>
                    <a:pt x="102" y="609"/>
                  </a:cubicBezTo>
                  <a:cubicBezTo>
                    <a:pt x="105" y="609"/>
                    <a:pt x="107" y="609"/>
                    <a:pt x="110" y="609"/>
                  </a:cubicBezTo>
                  <a:cubicBezTo>
                    <a:pt x="111" y="609"/>
                    <a:pt x="112" y="608"/>
                    <a:pt x="113" y="608"/>
                  </a:cubicBezTo>
                  <a:cubicBezTo>
                    <a:pt x="114" y="608"/>
                    <a:pt x="114" y="608"/>
                    <a:pt x="116" y="608"/>
                  </a:cubicBezTo>
                  <a:cubicBezTo>
                    <a:pt x="118" y="608"/>
                    <a:pt x="126" y="603"/>
                    <a:pt x="130" y="603"/>
                  </a:cubicBezTo>
                  <a:cubicBezTo>
                    <a:pt x="131" y="603"/>
                    <a:pt x="132" y="603"/>
                    <a:pt x="132" y="603"/>
                  </a:cubicBezTo>
                  <a:cubicBezTo>
                    <a:pt x="133" y="603"/>
                    <a:pt x="134" y="603"/>
                    <a:pt x="134" y="602"/>
                  </a:cubicBezTo>
                  <a:cubicBezTo>
                    <a:pt x="127" y="598"/>
                    <a:pt x="119" y="595"/>
                    <a:pt x="113" y="589"/>
                  </a:cubicBezTo>
                  <a:cubicBezTo>
                    <a:pt x="109" y="585"/>
                    <a:pt x="109" y="572"/>
                    <a:pt x="104" y="570"/>
                  </a:cubicBezTo>
                  <a:cubicBezTo>
                    <a:pt x="103" y="569"/>
                    <a:pt x="100" y="566"/>
                    <a:pt x="100" y="563"/>
                  </a:cubicBezTo>
                  <a:cubicBezTo>
                    <a:pt x="100" y="558"/>
                    <a:pt x="101" y="554"/>
                    <a:pt x="105" y="550"/>
                  </a:cubicBezTo>
                  <a:cubicBezTo>
                    <a:pt x="107" y="548"/>
                    <a:pt x="112" y="549"/>
                    <a:pt x="114" y="545"/>
                  </a:cubicBezTo>
                  <a:cubicBezTo>
                    <a:pt x="116" y="542"/>
                    <a:pt x="115" y="538"/>
                    <a:pt x="117" y="536"/>
                  </a:cubicBezTo>
                  <a:cubicBezTo>
                    <a:pt x="121" y="532"/>
                    <a:pt x="128" y="531"/>
                    <a:pt x="128" y="523"/>
                  </a:cubicBezTo>
                  <a:cubicBezTo>
                    <a:pt x="128" y="514"/>
                    <a:pt x="115" y="518"/>
                    <a:pt x="115" y="507"/>
                  </a:cubicBezTo>
                  <a:cubicBezTo>
                    <a:pt x="115" y="502"/>
                    <a:pt x="119" y="498"/>
                    <a:pt x="124" y="497"/>
                  </a:cubicBezTo>
                  <a:cubicBezTo>
                    <a:pt x="126" y="497"/>
                    <a:pt x="131" y="496"/>
                    <a:pt x="132" y="493"/>
                  </a:cubicBezTo>
                  <a:cubicBezTo>
                    <a:pt x="133" y="486"/>
                    <a:pt x="133" y="481"/>
                    <a:pt x="138" y="476"/>
                  </a:cubicBezTo>
                  <a:cubicBezTo>
                    <a:pt x="137" y="475"/>
                    <a:pt x="135" y="475"/>
                    <a:pt x="135" y="472"/>
                  </a:cubicBezTo>
                  <a:cubicBezTo>
                    <a:pt x="138" y="472"/>
                    <a:pt x="139" y="474"/>
                    <a:pt x="143" y="474"/>
                  </a:cubicBezTo>
                  <a:cubicBezTo>
                    <a:pt x="143" y="474"/>
                    <a:pt x="145" y="472"/>
                    <a:pt x="145" y="471"/>
                  </a:cubicBezTo>
                  <a:cubicBezTo>
                    <a:pt x="145" y="469"/>
                    <a:pt x="144" y="469"/>
                    <a:pt x="143" y="468"/>
                  </a:cubicBezTo>
                  <a:cubicBezTo>
                    <a:pt x="142" y="468"/>
                    <a:pt x="140" y="470"/>
                    <a:pt x="139" y="470"/>
                  </a:cubicBezTo>
                  <a:cubicBezTo>
                    <a:pt x="136" y="470"/>
                    <a:pt x="133" y="462"/>
                    <a:pt x="133" y="458"/>
                  </a:cubicBezTo>
                  <a:cubicBezTo>
                    <a:pt x="133" y="457"/>
                    <a:pt x="134" y="455"/>
                    <a:pt x="136" y="455"/>
                  </a:cubicBezTo>
                  <a:cubicBezTo>
                    <a:pt x="141" y="455"/>
                    <a:pt x="143" y="459"/>
                    <a:pt x="149" y="459"/>
                  </a:cubicBezTo>
                  <a:cubicBezTo>
                    <a:pt x="151" y="459"/>
                    <a:pt x="155" y="457"/>
                    <a:pt x="155" y="455"/>
                  </a:cubicBezTo>
                  <a:cubicBezTo>
                    <a:pt x="155" y="455"/>
                    <a:pt x="155" y="454"/>
                    <a:pt x="155" y="453"/>
                  </a:cubicBezTo>
                  <a:cubicBezTo>
                    <a:pt x="157" y="449"/>
                    <a:pt x="154" y="440"/>
                    <a:pt x="158" y="436"/>
                  </a:cubicBezTo>
                  <a:cubicBezTo>
                    <a:pt x="159" y="436"/>
                    <a:pt x="160" y="435"/>
                    <a:pt x="162" y="435"/>
                  </a:cubicBezTo>
                  <a:cubicBezTo>
                    <a:pt x="163" y="435"/>
                    <a:pt x="165" y="436"/>
                    <a:pt x="167" y="436"/>
                  </a:cubicBezTo>
                  <a:cubicBezTo>
                    <a:pt x="168" y="436"/>
                    <a:pt x="170" y="436"/>
                    <a:pt x="171" y="436"/>
                  </a:cubicBezTo>
                  <a:cubicBezTo>
                    <a:pt x="172" y="436"/>
                    <a:pt x="174" y="436"/>
                    <a:pt x="174" y="436"/>
                  </a:cubicBezTo>
                  <a:cubicBezTo>
                    <a:pt x="181" y="433"/>
                    <a:pt x="187" y="435"/>
                    <a:pt x="192" y="430"/>
                  </a:cubicBezTo>
                  <a:cubicBezTo>
                    <a:pt x="195" y="427"/>
                    <a:pt x="197" y="425"/>
                    <a:pt x="200" y="421"/>
                  </a:cubicBezTo>
                  <a:cubicBezTo>
                    <a:pt x="201" y="419"/>
                    <a:pt x="201" y="417"/>
                    <a:pt x="201" y="414"/>
                  </a:cubicBezTo>
                  <a:cubicBezTo>
                    <a:pt x="201" y="411"/>
                    <a:pt x="196" y="411"/>
                    <a:pt x="196" y="407"/>
                  </a:cubicBezTo>
                  <a:cubicBezTo>
                    <a:pt x="194" y="404"/>
                    <a:pt x="194" y="401"/>
                    <a:pt x="192" y="399"/>
                  </a:cubicBezTo>
                  <a:cubicBezTo>
                    <a:pt x="191" y="398"/>
                    <a:pt x="187" y="396"/>
                    <a:pt x="187" y="394"/>
                  </a:cubicBezTo>
                  <a:cubicBezTo>
                    <a:pt x="187" y="393"/>
                    <a:pt x="188" y="392"/>
                    <a:pt x="189" y="392"/>
                  </a:cubicBezTo>
                  <a:cubicBezTo>
                    <a:pt x="194" y="392"/>
                    <a:pt x="197" y="396"/>
                    <a:pt x="201" y="396"/>
                  </a:cubicBezTo>
                  <a:cubicBezTo>
                    <a:pt x="203" y="396"/>
                    <a:pt x="210" y="399"/>
                    <a:pt x="214" y="399"/>
                  </a:cubicBezTo>
                  <a:cubicBezTo>
                    <a:pt x="227" y="399"/>
                    <a:pt x="229" y="385"/>
                    <a:pt x="235" y="376"/>
                  </a:cubicBezTo>
                  <a:cubicBezTo>
                    <a:pt x="240" y="369"/>
                    <a:pt x="246" y="368"/>
                    <a:pt x="251" y="360"/>
                  </a:cubicBezTo>
                  <a:cubicBezTo>
                    <a:pt x="253" y="356"/>
                    <a:pt x="253" y="354"/>
                    <a:pt x="255" y="351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58" y="345"/>
                    <a:pt x="260" y="340"/>
                    <a:pt x="266" y="337"/>
                  </a:cubicBezTo>
                  <a:cubicBezTo>
                    <a:pt x="266" y="324"/>
                    <a:pt x="266" y="324"/>
                    <a:pt x="266" y="324"/>
                  </a:cubicBezTo>
                  <a:cubicBezTo>
                    <a:pt x="266" y="319"/>
                    <a:pt x="266" y="315"/>
                    <a:pt x="269" y="311"/>
                  </a:cubicBezTo>
                  <a:cubicBezTo>
                    <a:pt x="271" y="309"/>
                    <a:pt x="275" y="309"/>
                    <a:pt x="277" y="305"/>
                  </a:cubicBezTo>
                  <a:cubicBezTo>
                    <a:pt x="283" y="297"/>
                    <a:pt x="290" y="301"/>
                    <a:pt x="297" y="294"/>
                  </a:cubicBezTo>
                  <a:cubicBezTo>
                    <a:pt x="297" y="293"/>
                    <a:pt x="298" y="292"/>
                    <a:pt x="299" y="291"/>
                  </a:cubicBezTo>
                  <a:cubicBezTo>
                    <a:pt x="303" y="290"/>
                    <a:pt x="306" y="289"/>
                    <a:pt x="310" y="289"/>
                  </a:cubicBezTo>
                  <a:cubicBezTo>
                    <a:pt x="311" y="289"/>
                    <a:pt x="312" y="289"/>
                    <a:pt x="313" y="289"/>
                  </a:cubicBezTo>
                  <a:cubicBezTo>
                    <a:pt x="318" y="289"/>
                    <a:pt x="324" y="285"/>
                    <a:pt x="326" y="282"/>
                  </a:cubicBezTo>
                  <a:cubicBezTo>
                    <a:pt x="326" y="281"/>
                    <a:pt x="326" y="277"/>
                    <a:pt x="327" y="276"/>
                  </a:cubicBezTo>
                  <a:cubicBezTo>
                    <a:pt x="332" y="270"/>
                    <a:pt x="333" y="267"/>
                    <a:pt x="337" y="261"/>
                  </a:cubicBezTo>
                  <a:cubicBezTo>
                    <a:pt x="338" y="260"/>
                    <a:pt x="339" y="254"/>
                    <a:pt x="339" y="251"/>
                  </a:cubicBezTo>
                  <a:cubicBezTo>
                    <a:pt x="339" y="249"/>
                    <a:pt x="341" y="246"/>
                    <a:pt x="342" y="244"/>
                  </a:cubicBezTo>
                  <a:cubicBezTo>
                    <a:pt x="343" y="244"/>
                    <a:pt x="344" y="242"/>
                    <a:pt x="344" y="241"/>
                  </a:cubicBezTo>
                  <a:cubicBezTo>
                    <a:pt x="344" y="237"/>
                    <a:pt x="346" y="233"/>
                    <a:pt x="346" y="227"/>
                  </a:cubicBezTo>
                  <a:cubicBezTo>
                    <a:pt x="346" y="221"/>
                    <a:pt x="341" y="211"/>
                    <a:pt x="346" y="207"/>
                  </a:cubicBezTo>
                  <a:cubicBezTo>
                    <a:pt x="349" y="204"/>
                    <a:pt x="352" y="204"/>
                    <a:pt x="355" y="199"/>
                  </a:cubicBezTo>
                  <a:cubicBezTo>
                    <a:pt x="356" y="197"/>
                    <a:pt x="357" y="196"/>
                    <a:pt x="359" y="194"/>
                  </a:cubicBezTo>
                  <a:cubicBezTo>
                    <a:pt x="367" y="182"/>
                    <a:pt x="378" y="176"/>
                    <a:pt x="378" y="155"/>
                  </a:cubicBezTo>
                  <a:cubicBezTo>
                    <a:pt x="378" y="149"/>
                    <a:pt x="377" y="143"/>
                    <a:pt x="371" y="142"/>
                  </a:cubicBezTo>
                  <a:cubicBezTo>
                    <a:pt x="370" y="141"/>
                    <a:pt x="369" y="141"/>
                    <a:pt x="368" y="141"/>
                  </a:cubicBezTo>
                  <a:cubicBezTo>
                    <a:pt x="368" y="141"/>
                    <a:pt x="367" y="141"/>
                    <a:pt x="366" y="141"/>
                  </a:cubicBezTo>
                  <a:cubicBezTo>
                    <a:pt x="365" y="142"/>
                    <a:pt x="365" y="142"/>
                    <a:pt x="364" y="142"/>
                  </a:cubicBezTo>
                  <a:cubicBezTo>
                    <a:pt x="363" y="142"/>
                    <a:pt x="362" y="141"/>
                    <a:pt x="361" y="141"/>
                  </a:cubicBezTo>
                  <a:cubicBezTo>
                    <a:pt x="356" y="140"/>
                    <a:pt x="347" y="132"/>
                    <a:pt x="345" y="128"/>
                  </a:cubicBezTo>
                  <a:cubicBezTo>
                    <a:pt x="342" y="126"/>
                    <a:pt x="337" y="124"/>
                    <a:pt x="332" y="123"/>
                  </a:cubicBezTo>
                  <a:cubicBezTo>
                    <a:pt x="321" y="124"/>
                    <a:pt x="321" y="124"/>
                    <a:pt x="321" y="124"/>
                  </a:cubicBezTo>
                  <a:cubicBezTo>
                    <a:pt x="315" y="124"/>
                    <a:pt x="314" y="120"/>
                    <a:pt x="308" y="120"/>
                  </a:cubicBezTo>
                  <a:cubicBezTo>
                    <a:pt x="305" y="120"/>
                    <a:pt x="304" y="122"/>
                    <a:pt x="302" y="123"/>
                  </a:cubicBezTo>
                  <a:cubicBezTo>
                    <a:pt x="300" y="123"/>
                    <a:pt x="300" y="123"/>
                    <a:pt x="300" y="123"/>
                  </a:cubicBezTo>
                  <a:cubicBezTo>
                    <a:pt x="300" y="120"/>
                    <a:pt x="300" y="118"/>
                    <a:pt x="299" y="116"/>
                  </a:cubicBezTo>
                  <a:cubicBezTo>
                    <a:pt x="299" y="114"/>
                    <a:pt x="296" y="114"/>
                    <a:pt x="294" y="113"/>
                  </a:cubicBezTo>
                  <a:cubicBezTo>
                    <a:pt x="290" y="110"/>
                    <a:pt x="280" y="105"/>
                    <a:pt x="275" y="105"/>
                  </a:cubicBezTo>
                  <a:cubicBezTo>
                    <a:pt x="270" y="105"/>
                    <a:pt x="267" y="111"/>
                    <a:pt x="264" y="116"/>
                  </a:cubicBezTo>
                  <a:cubicBezTo>
                    <a:pt x="263" y="117"/>
                    <a:pt x="262" y="119"/>
                    <a:pt x="261" y="119"/>
                  </a:cubicBezTo>
                  <a:cubicBezTo>
                    <a:pt x="260" y="119"/>
                    <a:pt x="259" y="117"/>
                    <a:pt x="259" y="116"/>
                  </a:cubicBezTo>
                  <a:cubicBezTo>
                    <a:pt x="252" y="116"/>
                    <a:pt x="252" y="116"/>
                    <a:pt x="252" y="116"/>
                  </a:cubicBezTo>
                  <a:cubicBezTo>
                    <a:pt x="252" y="113"/>
                    <a:pt x="250" y="111"/>
                    <a:pt x="248" y="109"/>
                  </a:cubicBezTo>
                  <a:cubicBezTo>
                    <a:pt x="246" y="109"/>
                    <a:pt x="244" y="109"/>
                    <a:pt x="244" y="106"/>
                  </a:cubicBezTo>
                  <a:cubicBezTo>
                    <a:pt x="244" y="98"/>
                    <a:pt x="252" y="95"/>
                    <a:pt x="256" y="89"/>
                  </a:cubicBezTo>
                  <a:cubicBezTo>
                    <a:pt x="256" y="86"/>
                    <a:pt x="253" y="86"/>
                    <a:pt x="251" y="83"/>
                  </a:cubicBezTo>
                  <a:cubicBezTo>
                    <a:pt x="250" y="80"/>
                    <a:pt x="246" y="71"/>
                    <a:pt x="246" y="68"/>
                  </a:cubicBezTo>
                  <a:cubicBezTo>
                    <a:pt x="241" y="67"/>
                    <a:pt x="235" y="57"/>
                    <a:pt x="231" y="57"/>
                  </a:cubicBezTo>
                  <a:cubicBezTo>
                    <a:pt x="230" y="57"/>
                    <a:pt x="230" y="57"/>
                    <a:pt x="229" y="57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26" y="57"/>
                    <a:pt x="222" y="54"/>
                    <a:pt x="220" y="54"/>
                  </a:cubicBezTo>
                  <a:cubicBezTo>
                    <a:pt x="212" y="54"/>
                    <a:pt x="212" y="54"/>
                    <a:pt x="212" y="54"/>
                  </a:cubicBezTo>
                  <a:cubicBezTo>
                    <a:pt x="205" y="52"/>
                    <a:pt x="193" y="53"/>
                    <a:pt x="191" y="45"/>
                  </a:cubicBezTo>
                  <a:cubicBezTo>
                    <a:pt x="189" y="45"/>
                    <a:pt x="187" y="44"/>
                    <a:pt x="186" y="43"/>
                  </a:cubicBezTo>
                  <a:cubicBezTo>
                    <a:pt x="183" y="36"/>
                    <a:pt x="180" y="37"/>
                    <a:pt x="175" y="32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6" y="28"/>
                    <a:pt x="167" y="24"/>
                    <a:pt x="163" y="23"/>
                  </a:cubicBezTo>
                  <a:cubicBezTo>
                    <a:pt x="159" y="21"/>
                    <a:pt x="153" y="20"/>
                    <a:pt x="151" y="16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1" y="14"/>
                    <a:pt x="152" y="14"/>
                    <a:pt x="152" y="14"/>
                  </a:cubicBezTo>
                  <a:cubicBezTo>
                    <a:pt x="153" y="14"/>
                    <a:pt x="154" y="14"/>
                    <a:pt x="155" y="13"/>
                  </a:cubicBezTo>
                  <a:cubicBezTo>
                    <a:pt x="155" y="13"/>
                    <a:pt x="150" y="13"/>
                    <a:pt x="147" y="13"/>
                  </a:cubicBezTo>
                  <a:cubicBezTo>
                    <a:pt x="146" y="13"/>
                    <a:pt x="140" y="13"/>
                    <a:pt x="140" y="14"/>
                  </a:cubicBezTo>
                  <a:cubicBezTo>
                    <a:pt x="138" y="17"/>
                    <a:pt x="136" y="17"/>
                    <a:pt x="131" y="18"/>
                  </a:cubicBezTo>
                  <a:cubicBezTo>
                    <a:pt x="129" y="18"/>
                    <a:pt x="126" y="17"/>
                    <a:pt x="126" y="15"/>
                  </a:cubicBezTo>
                  <a:cubicBezTo>
                    <a:pt x="123" y="15"/>
                    <a:pt x="115" y="15"/>
                    <a:pt x="110" y="15"/>
                  </a:cubicBezTo>
                  <a:cubicBezTo>
                    <a:pt x="109" y="15"/>
                    <a:pt x="107" y="13"/>
                    <a:pt x="107" y="10"/>
                  </a:cubicBezTo>
                  <a:cubicBezTo>
                    <a:pt x="103" y="9"/>
                    <a:pt x="96" y="7"/>
                    <a:pt x="95" y="3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0" y="6"/>
                    <a:pt x="94" y="5"/>
                    <a:pt x="95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6" y="10"/>
                    <a:pt x="81" y="9"/>
                    <a:pt x="81" y="13"/>
                  </a:cubicBezTo>
                  <a:cubicBezTo>
                    <a:pt x="81" y="17"/>
                    <a:pt x="85" y="19"/>
                    <a:pt x="85" y="22"/>
                  </a:cubicBezTo>
                  <a:cubicBezTo>
                    <a:pt x="85" y="23"/>
                    <a:pt x="83" y="27"/>
                    <a:pt x="82" y="27"/>
                  </a:cubicBezTo>
                  <a:cubicBezTo>
                    <a:pt x="79" y="27"/>
                    <a:pt x="78" y="21"/>
                    <a:pt x="78" y="18"/>
                  </a:cubicBezTo>
                  <a:cubicBezTo>
                    <a:pt x="78" y="16"/>
                    <a:pt x="79" y="11"/>
                    <a:pt x="80" y="7"/>
                  </a:cubicBezTo>
                  <a:cubicBezTo>
                    <a:pt x="81" y="7"/>
                    <a:pt x="83" y="6"/>
                    <a:pt x="83" y="3"/>
                  </a:cubicBezTo>
                  <a:cubicBezTo>
                    <a:pt x="83" y="3"/>
                    <a:pt x="82" y="0"/>
                    <a:pt x="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2" name="Freeform 104"/>
            <p:cNvSpPr/>
            <p:nvPr/>
          </p:nvSpPr>
          <p:spPr bwMode="auto">
            <a:xfrm>
              <a:off x="3721100" y="3440113"/>
              <a:ext cx="19050" cy="22225"/>
            </a:xfrm>
            <a:custGeom>
              <a:avLst/>
              <a:gdLst>
                <a:gd name="T0" fmla="*/ 2 w 5"/>
                <a:gd name="T1" fmla="*/ 0 h 6"/>
                <a:gd name="T2" fmla="*/ 0 w 5"/>
                <a:gd name="T3" fmla="*/ 0 h 6"/>
                <a:gd name="T4" fmla="*/ 3 w 5"/>
                <a:gd name="T5" fmla="*/ 6 h 6"/>
                <a:gd name="T6" fmla="*/ 5 w 5"/>
                <a:gd name="T7" fmla="*/ 4 h 6"/>
                <a:gd name="T8" fmla="*/ 2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4" y="6"/>
                    <a:pt x="5" y="5"/>
                    <a:pt x="5" y="4"/>
                  </a:cubicBezTo>
                  <a:cubicBezTo>
                    <a:pt x="5" y="2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3" name="Freeform 105"/>
            <p:cNvSpPr/>
            <p:nvPr/>
          </p:nvSpPr>
          <p:spPr bwMode="auto">
            <a:xfrm>
              <a:off x="3705225" y="3379788"/>
              <a:ext cx="30163" cy="7938"/>
            </a:xfrm>
            <a:custGeom>
              <a:avLst/>
              <a:gdLst>
                <a:gd name="T0" fmla="*/ 4 w 8"/>
                <a:gd name="T1" fmla="*/ 0 h 2"/>
                <a:gd name="T2" fmla="*/ 0 w 8"/>
                <a:gd name="T3" fmla="*/ 2 h 2"/>
                <a:gd name="T4" fmla="*/ 5 w 8"/>
                <a:gd name="T5" fmla="*/ 2 h 2"/>
                <a:gd name="T6" fmla="*/ 8 w 8"/>
                <a:gd name="T7" fmla="*/ 2 h 2"/>
                <a:gd name="T8" fmla="*/ 4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" y="2"/>
                    <a:pt x="3" y="2"/>
                    <a:pt x="5" y="2"/>
                  </a:cubicBezTo>
                  <a:cubicBezTo>
                    <a:pt x="6" y="2"/>
                    <a:pt x="7" y="2"/>
                    <a:pt x="8" y="2"/>
                  </a:cubicBezTo>
                  <a:cubicBezTo>
                    <a:pt x="7" y="1"/>
                    <a:pt x="6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4" name="Freeform 106"/>
            <p:cNvSpPr/>
            <p:nvPr/>
          </p:nvSpPr>
          <p:spPr bwMode="auto">
            <a:xfrm>
              <a:off x="3754438" y="3390900"/>
              <a:ext cx="3175" cy="11113"/>
            </a:xfrm>
            <a:custGeom>
              <a:avLst/>
              <a:gdLst>
                <a:gd name="T0" fmla="*/ 0 w 1"/>
                <a:gd name="T1" fmla="*/ 0 h 3"/>
                <a:gd name="T2" fmla="*/ 1 w 1"/>
                <a:gd name="T3" fmla="*/ 3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5" name="Freeform 107"/>
            <p:cNvSpPr/>
            <p:nvPr/>
          </p:nvSpPr>
          <p:spPr bwMode="auto">
            <a:xfrm>
              <a:off x="3863975" y="3552825"/>
              <a:ext cx="17463" cy="15875"/>
            </a:xfrm>
            <a:custGeom>
              <a:avLst/>
              <a:gdLst>
                <a:gd name="T0" fmla="*/ 5 w 5"/>
                <a:gd name="T1" fmla="*/ 0 h 4"/>
                <a:gd name="T2" fmla="*/ 1 w 5"/>
                <a:gd name="T3" fmla="*/ 3 h 4"/>
                <a:gd name="T4" fmla="*/ 0 w 5"/>
                <a:gd name="T5" fmla="*/ 3 h 4"/>
                <a:gd name="T6" fmla="*/ 0 w 5"/>
                <a:gd name="T7" fmla="*/ 4 h 4"/>
                <a:gd name="T8" fmla="*/ 1 w 5"/>
                <a:gd name="T9" fmla="*/ 4 h 4"/>
                <a:gd name="T10" fmla="*/ 5 w 5"/>
                <a:gd name="T11" fmla="*/ 3 h 4"/>
                <a:gd name="T12" fmla="*/ 5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3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4" y="4"/>
                    <a:pt x="5" y="3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6" name="Freeform 108"/>
            <p:cNvSpPr/>
            <p:nvPr/>
          </p:nvSpPr>
          <p:spPr bwMode="auto">
            <a:xfrm>
              <a:off x="2312988" y="2571750"/>
              <a:ext cx="1757363" cy="865188"/>
            </a:xfrm>
            <a:custGeom>
              <a:avLst/>
              <a:gdLst>
                <a:gd name="T0" fmla="*/ 13 w 468"/>
                <a:gd name="T1" fmla="*/ 4 h 230"/>
                <a:gd name="T2" fmla="*/ 17 w 468"/>
                <a:gd name="T3" fmla="*/ 10 h 230"/>
                <a:gd name="T4" fmla="*/ 0 w 468"/>
                <a:gd name="T5" fmla="*/ 15 h 230"/>
                <a:gd name="T6" fmla="*/ 5 w 468"/>
                <a:gd name="T7" fmla="*/ 86 h 230"/>
                <a:gd name="T8" fmla="*/ 30 w 468"/>
                <a:gd name="T9" fmla="*/ 138 h 230"/>
                <a:gd name="T10" fmla="*/ 79 w 468"/>
                <a:gd name="T11" fmla="*/ 163 h 230"/>
                <a:gd name="T12" fmla="*/ 133 w 468"/>
                <a:gd name="T13" fmla="*/ 169 h 230"/>
                <a:gd name="T14" fmla="*/ 172 w 468"/>
                <a:gd name="T15" fmla="*/ 195 h 230"/>
                <a:gd name="T16" fmla="*/ 221 w 468"/>
                <a:gd name="T17" fmla="*/ 221 h 230"/>
                <a:gd name="T18" fmla="*/ 230 w 468"/>
                <a:gd name="T19" fmla="*/ 200 h 230"/>
                <a:gd name="T20" fmla="*/ 235 w 468"/>
                <a:gd name="T21" fmla="*/ 200 h 230"/>
                <a:gd name="T22" fmla="*/ 261 w 468"/>
                <a:gd name="T23" fmla="*/ 191 h 230"/>
                <a:gd name="T24" fmla="*/ 286 w 468"/>
                <a:gd name="T25" fmla="*/ 194 h 230"/>
                <a:gd name="T26" fmla="*/ 281 w 468"/>
                <a:gd name="T27" fmla="*/ 185 h 230"/>
                <a:gd name="T28" fmla="*/ 306 w 468"/>
                <a:gd name="T29" fmla="*/ 183 h 230"/>
                <a:gd name="T30" fmla="*/ 341 w 468"/>
                <a:gd name="T31" fmla="*/ 212 h 230"/>
                <a:gd name="T32" fmla="*/ 361 w 468"/>
                <a:gd name="T33" fmla="*/ 218 h 230"/>
                <a:gd name="T34" fmla="*/ 358 w 468"/>
                <a:gd name="T35" fmla="*/ 206 h 230"/>
                <a:gd name="T36" fmla="*/ 379 w 468"/>
                <a:gd name="T37" fmla="*/ 150 h 230"/>
                <a:gd name="T38" fmla="*/ 395 w 468"/>
                <a:gd name="T39" fmla="*/ 140 h 230"/>
                <a:gd name="T40" fmla="*/ 392 w 468"/>
                <a:gd name="T41" fmla="*/ 136 h 230"/>
                <a:gd name="T42" fmla="*/ 396 w 468"/>
                <a:gd name="T43" fmla="*/ 127 h 230"/>
                <a:gd name="T44" fmla="*/ 394 w 468"/>
                <a:gd name="T45" fmla="*/ 120 h 230"/>
                <a:gd name="T46" fmla="*/ 396 w 468"/>
                <a:gd name="T47" fmla="*/ 115 h 230"/>
                <a:gd name="T48" fmla="*/ 403 w 468"/>
                <a:gd name="T49" fmla="*/ 109 h 230"/>
                <a:gd name="T50" fmla="*/ 404 w 468"/>
                <a:gd name="T51" fmla="*/ 104 h 230"/>
                <a:gd name="T52" fmla="*/ 411 w 468"/>
                <a:gd name="T53" fmla="*/ 86 h 230"/>
                <a:gd name="T54" fmla="*/ 423 w 468"/>
                <a:gd name="T55" fmla="*/ 85 h 230"/>
                <a:gd name="T56" fmla="*/ 436 w 468"/>
                <a:gd name="T57" fmla="*/ 79 h 230"/>
                <a:gd name="T58" fmla="*/ 445 w 468"/>
                <a:gd name="T59" fmla="*/ 76 h 230"/>
                <a:gd name="T60" fmla="*/ 438 w 468"/>
                <a:gd name="T61" fmla="*/ 70 h 230"/>
                <a:gd name="T62" fmla="*/ 459 w 468"/>
                <a:gd name="T63" fmla="*/ 52 h 230"/>
                <a:gd name="T64" fmla="*/ 467 w 468"/>
                <a:gd name="T65" fmla="*/ 45 h 230"/>
                <a:gd name="T66" fmla="*/ 462 w 468"/>
                <a:gd name="T67" fmla="*/ 21 h 230"/>
                <a:gd name="T68" fmla="*/ 462 w 468"/>
                <a:gd name="T69" fmla="*/ 21 h 230"/>
                <a:gd name="T70" fmla="*/ 459 w 468"/>
                <a:gd name="T71" fmla="*/ 19 h 230"/>
                <a:gd name="T72" fmla="*/ 451 w 468"/>
                <a:gd name="T73" fmla="*/ 19 h 230"/>
                <a:gd name="T74" fmla="*/ 428 w 468"/>
                <a:gd name="T75" fmla="*/ 42 h 230"/>
                <a:gd name="T76" fmla="*/ 406 w 468"/>
                <a:gd name="T77" fmla="*/ 43 h 230"/>
                <a:gd name="T78" fmla="*/ 367 w 468"/>
                <a:gd name="T79" fmla="*/ 63 h 230"/>
                <a:gd name="T80" fmla="*/ 365 w 468"/>
                <a:gd name="T81" fmla="*/ 65 h 230"/>
                <a:gd name="T82" fmla="*/ 366 w 468"/>
                <a:gd name="T83" fmla="*/ 70 h 230"/>
                <a:gd name="T84" fmla="*/ 366 w 468"/>
                <a:gd name="T85" fmla="*/ 70 h 230"/>
                <a:gd name="T86" fmla="*/ 362 w 468"/>
                <a:gd name="T87" fmla="*/ 72 h 230"/>
                <a:gd name="T88" fmla="*/ 336 w 468"/>
                <a:gd name="T89" fmla="*/ 73 h 230"/>
                <a:gd name="T90" fmla="*/ 342 w 468"/>
                <a:gd name="T91" fmla="*/ 63 h 230"/>
                <a:gd name="T92" fmla="*/ 336 w 468"/>
                <a:gd name="T93" fmla="*/ 46 h 230"/>
                <a:gd name="T94" fmla="*/ 309 w 468"/>
                <a:gd name="T95" fmla="*/ 57 h 230"/>
                <a:gd name="T96" fmla="*/ 297 w 468"/>
                <a:gd name="T97" fmla="*/ 73 h 230"/>
                <a:gd name="T98" fmla="*/ 316 w 468"/>
                <a:gd name="T99" fmla="*/ 35 h 230"/>
                <a:gd name="T100" fmla="*/ 329 w 468"/>
                <a:gd name="T101" fmla="*/ 32 h 230"/>
                <a:gd name="T102" fmla="*/ 300 w 468"/>
                <a:gd name="T103" fmla="*/ 27 h 230"/>
                <a:gd name="T104" fmla="*/ 284 w 468"/>
                <a:gd name="T105" fmla="*/ 26 h 230"/>
                <a:gd name="T106" fmla="*/ 267 w 468"/>
                <a:gd name="T107" fmla="*/ 29 h 230"/>
                <a:gd name="T108" fmla="*/ 262 w 468"/>
                <a:gd name="T109" fmla="*/ 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8" h="230">
                  <a:moveTo>
                    <a:pt x="240" y="0"/>
                  </a:moveTo>
                  <a:cubicBezTo>
                    <a:pt x="240" y="4"/>
                    <a:pt x="240" y="4"/>
                    <a:pt x="240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6"/>
                    <a:pt x="17" y="7"/>
                    <a:pt x="17" y="10"/>
                  </a:cubicBezTo>
                  <a:cubicBezTo>
                    <a:pt x="17" y="13"/>
                    <a:pt x="14" y="16"/>
                    <a:pt x="13" y="18"/>
                  </a:cubicBezTo>
                  <a:cubicBezTo>
                    <a:pt x="11" y="15"/>
                    <a:pt x="9" y="13"/>
                    <a:pt x="4" y="13"/>
                  </a:cubicBezTo>
                  <a:cubicBezTo>
                    <a:pt x="3" y="13"/>
                    <a:pt x="0" y="13"/>
                    <a:pt x="0" y="15"/>
                  </a:cubicBezTo>
                  <a:cubicBezTo>
                    <a:pt x="0" y="21"/>
                    <a:pt x="7" y="24"/>
                    <a:pt x="7" y="30"/>
                  </a:cubicBezTo>
                  <a:cubicBezTo>
                    <a:pt x="7" y="39"/>
                    <a:pt x="0" y="55"/>
                    <a:pt x="2" y="62"/>
                  </a:cubicBezTo>
                  <a:cubicBezTo>
                    <a:pt x="5" y="69"/>
                    <a:pt x="2" y="80"/>
                    <a:pt x="5" y="86"/>
                  </a:cubicBezTo>
                  <a:cubicBezTo>
                    <a:pt x="3" y="87"/>
                    <a:pt x="1" y="89"/>
                    <a:pt x="2" y="91"/>
                  </a:cubicBezTo>
                  <a:cubicBezTo>
                    <a:pt x="7" y="100"/>
                    <a:pt x="13" y="112"/>
                    <a:pt x="19" y="113"/>
                  </a:cubicBezTo>
                  <a:cubicBezTo>
                    <a:pt x="18" y="125"/>
                    <a:pt x="26" y="128"/>
                    <a:pt x="30" y="138"/>
                  </a:cubicBezTo>
                  <a:cubicBezTo>
                    <a:pt x="31" y="140"/>
                    <a:pt x="30" y="144"/>
                    <a:pt x="32" y="144"/>
                  </a:cubicBezTo>
                  <a:cubicBezTo>
                    <a:pt x="42" y="148"/>
                    <a:pt x="57" y="154"/>
                    <a:pt x="61" y="163"/>
                  </a:cubicBezTo>
                  <a:cubicBezTo>
                    <a:pt x="79" y="163"/>
                    <a:pt x="79" y="163"/>
                    <a:pt x="79" y="163"/>
                  </a:cubicBezTo>
                  <a:cubicBezTo>
                    <a:pt x="110" y="173"/>
                    <a:pt x="110" y="173"/>
                    <a:pt x="110" y="173"/>
                  </a:cubicBezTo>
                  <a:cubicBezTo>
                    <a:pt x="133" y="173"/>
                    <a:pt x="133" y="173"/>
                    <a:pt x="133" y="173"/>
                  </a:cubicBezTo>
                  <a:cubicBezTo>
                    <a:pt x="133" y="169"/>
                    <a:pt x="133" y="169"/>
                    <a:pt x="133" y="169"/>
                  </a:cubicBezTo>
                  <a:cubicBezTo>
                    <a:pt x="139" y="169"/>
                    <a:pt x="139" y="169"/>
                    <a:pt x="139" y="169"/>
                  </a:cubicBezTo>
                  <a:cubicBezTo>
                    <a:pt x="149" y="172"/>
                    <a:pt x="154" y="173"/>
                    <a:pt x="159" y="181"/>
                  </a:cubicBezTo>
                  <a:cubicBezTo>
                    <a:pt x="161" y="185"/>
                    <a:pt x="166" y="195"/>
                    <a:pt x="172" y="195"/>
                  </a:cubicBezTo>
                  <a:cubicBezTo>
                    <a:pt x="177" y="195"/>
                    <a:pt x="175" y="187"/>
                    <a:pt x="181" y="187"/>
                  </a:cubicBezTo>
                  <a:cubicBezTo>
                    <a:pt x="198" y="187"/>
                    <a:pt x="198" y="208"/>
                    <a:pt x="207" y="217"/>
                  </a:cubicBezTo>
                  <a:cubicBezTo>
                    <a:pt x="209" y="219"/>
                    <a:pt x="216" y="220"/>
                    <a:pt x="221" y="221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0" y="219"/>
                    <a:pt x="220" y="219"/>
                    <a:pt x="220" y="218"/>
                  </a:cubicBezTo>
                  <a:cubicBezTo>
                    <a:pt x="220" y="210"/>
                    <a:pt x="224" y="202"/>
                    <a:pt x="230" y="200"/>
                  </a:cubicBezTo>
                  <a:cubicBezTo>
                    <a:pt x="231" y="200"/>
                    <a:pt x="231" y="199"/>
                    <a:pt x="232" y="199"/>
                  </a:cubicBezTo>
                  <a:cubicBezTo>
                    <a:pt x="232" y="199"/>
                    <a:pt x="233" y="200"/>
                    <a:pt x="233" y="200"/>
                  </a:cubicBezTo>
                  <a:cubicBezTo>
                    <a:pt x="234" y="200"/>
                    <a:pt x="234" y="200"/>
                    <a:pt x="235" y="200"/>
                  </a:cubicBezTo>
                  <a:cubicBezTo>
                    <a:pt x="236" y="200"/>
                    <a:pt x="237" y="199"/>
                    <a:pt x="238" y="198"/>
                  </a:cubicBezTo>
                  <a:cubicBezTo>
                    <a:pt x="241" y="195"/>
                    <a:pt x="245" y="188"/>
                    <a:pt x="253" y="188"/>
                  </a:cubicBezTo>
                  <a:cubicBezTo>
                    <a:pt x="256" y="188"/>
                    <a:pt x="258" y="191"/>
                    <a:pt x="261" y="191"/>
                  </a:cubicBezTo>
                  <a:cubicBezTo>
                    <a:pt x="263" y="191"/>
                    <a:pt x="264" y="189"/>
                    <a:pt x="265" y="189"/>
                  </a:cubicBezTo>
                  <a:cubicBezTo>
                    <a:pt x="270" y="189"/>
                    <a:pt x="276" y="195"/>
                    <a:pt x="282" y="195"/>
                  </a:cubicBezTo>
                  <a:cubicBezTo>
                    <a:pt x="283" y="195"/>
                    <a:pt x="285" y="195"/>
                    <a:pt x="286" y="194"/>
                  </a:cubicBezTo>
                  <a:cubicBezTo>
                    <a:pt x="282" y="192"/>
                    <a:pt x="285" y="189"/>
                    <a:pt x="285" y="185"/>
                  </a:cubicBezTo>
                  <a:cubicBezTo>
                    <a:pt x="284" y="186"/>
                    <a:pt x="284" y="186"/>
                    <a:pt x="284" y="186"/>
                  </a:cubicBezTo>
                  <a:cubicBezTo>
                    <a:pt x="283" y="186"/>
                    <a:pt x="283" y="186"/>
                    <a:pt x="281" y="185"/>
                  </a:cubicBezTo>
                  <a:cubicBezTo>
                    <a:pt x="286" y="183"/>
                    <a:pt x="292" y="184"/>
                    <a:pt x="297" y="183"/>
                  </a:cubicBezTo>
                  <a:cubicBezTo>
                    <a:pt x="297" y="184"/>
                    <a:pt x="298" y="185"/>
                    <a:pt x="299" y="185"/>
                  </a:cubicBezTo>
                  <a:cubicBezTo>
                    <a:pt x="301" y="185"/>
                    <a:pt x="302" y="183"/>
                    <a:pt x="306" y="183"/>
                  </a:cubicBezTo>
                  <a:cubicBezTo>
                    <a:pt x="313" y="183"/>
                    <a:pt x="316" y="189"/>
                    <a:pt x="321" y="189"/>
                  </a:cubicBezTo>
                  <a:cubicBezTo>
                    <a:pt x="323" y="189"/>
                    <a:pt x="325" y="186"/>
                    <a:pt x="327" y="186"/>
                  </a:cubicBezTo>
                  <a:cubicBezTo>
                    <a:pt x="340" y="186"/>
                    <a:pt x="336" y="203"/>
                    <a:pt x="341" y="212"/>
                  </a:cubicBezTo>
                  <a:cubicBezTo>
                    <a:pt x="343" y="217"/>
                    <a:pt x="346" y="218"/>
                    <a:pt x="349" y="223"/>
                  </a:cubicBezTo>
                  <a:cubicBezTo>
                    <a:pt x="351" y="225"/>
                    <a:pt x="351" y="230"/>
                    <a:pt x="355" y="230"/>
                  </a:cubicBezTo>
                  <a:cubicBezTo>
                    <a:pt x="360" y="230"/>
                    <a:pt x="361" y="224"/>
                    <a:pt x="361" y="218"/>
                  </a:cubicBezTo>
                  <a:cubicBezTo>
                    <a:pt x="361" y="213"/>
                    <a:pt x="359" y="210"/>
                    <a:pt x="358" y="207"/>
                  </a:cubicBezTo>
                  <a:cubicBezTo>
                    <a:pt x="358" y="205"/>
                    <a:pt x="358" y="205"/>
                    <a:pt x="358" y="205"/>
                  </a:cubicBezTo>
                  <a:cubicBezTo>
                    <a:pt x="358" y="206"/>
                    <a:pt x="358" y="206"/>
                    <a:pt x="358" y="206"/>
                  </a:cubicBezTo>
                  <a:cubicBezTo>
                    <a:pt x="358" y="196"/>
                    <a:pt x="350" y="194"/>
                    <a:pt x="350" y="184"/>
                  </a:cubicBezTo>
                  <a:cubicBezTo>
                    <a:pt x="350" y="164"/>
                    <a:pt x="367" y="158"/>
                    <a:pt x="380" y="151"/>
                  </a:cubicBezTo>
                  <a:cubicBezTo>
                    <a:pt x="379" y="150"/>
                    <a:pt x="379" y="150"/>
                    <a:pt x="379" y="150"/>
                  </a:cubicBezTo>
                  <a:cubicBezTo>
                    <a:pt x="381" y="148"/>
                    <a:pt x="381" y="148"/>
                    <a:pt x="384" y="146"/>
                  </a:cubicBezTo>
                  <a:cubicBezTo>
                    <a:pt x="387" y="146"/>
                    <a:pt x="388" y="144"/>
                    <a:pt x="391" y="143"/>
                  </a:cubicBezTo>
                  <a:cubicBezTo>
                    <a:pt x="393" y="143"/>
                    <a:pt x="394" y="141"/>
                    <a:pt x="395" y="140"/>
                  </a:cubicBezTo>
                  <a:cubicBezTo>
                    <a:pt x="391" y="138"/>
                    <a:pt x="391" y="138"/>
                    <a:pt x="391" y="138"/>
                  </a:cubicBezTo>
                  <a:cubicBezTo>
                    <a:pt x="391" y="136"/>
                    <a:pt x="391" y="136"/>
                    <a:pt x="391" y="136"/>
                  </a:cubicBezTo>
                  <a:cubicBezTo>
                    <a:pt x="392" y="136"/>
                    <a:pt x="392" y="136"/>
                    <a:pt x="392" y="136"/>
                  </a:cubicBezTo>
                  <a:cubicBezTo>
                    <a:pt x="394" y="136"/>
                    <a:pt x="395" y="135"/>
                    <a:pt x="396" y="133"/>
                  </a:cubicBezTo>
                  <a:cubicBezTo>
                    <a:pt x="394" y="132"/>
                    <a:pt x="393" y="132"/>
                    <a:pt x="392" y="130"/>
                  </a:cubicBezTo>
                  <a:cubicBezTo>
                    <a:pt x="393" y="130"/>
                    <a:pt x="396" y="129"/>
                    <a:pt x="396" y="127"/>
                  </a:cubicBezTo>
                  <a:cubicBezTo>
                    <a:pt x="396" y="126"/>
                    <a:pt x="396" y="125"/>
                    <a:pt x="396" y="124"/>
                  </a:cubicBezTo>
                  <a:cubicBezTo>
                    <a:pt x="395" y="124"/>
                    <a:pt x="394" y="124"/>
                    <a:pt x="394" y="124"/>
                  </a:cubicBezTo>
                  <a:cubicBezTo>
                    <a:pt x="392" y="122"/>
                    <a:pt x="394" y="123"/>
                    <a:pt x="394" y="120"/>
                  </a:cubicBezTo>
                  <a:cubicBezTo>
                    <a:pt x="394" y="117"/>
                    <a:pt x="392" y="112"/>
                    <a:pt x="392" y="110"/>
                  </a:cubicBezTo>
                  <a:cubicBezTo>
                    <a:pt x="392" y="110"/>
                    <a:pt x="392" y="107"/>
                    <a:pt x="393" y="106"/>
                  </a:cubicBezTo>
                  <a:cubicBezTo>
                    <a:pt x="393" y="109"/>
                    <a:pt x="396" y="113"/>
                    <a:pt x="396" y="115"/>
                  </a:cubicBezTo>
                  <a:cubicBezTo>
                    <a:pt x="396" y="117"/>
                    <a:pt x="396" y="117"/>
                    <a:pt x="396" y="119"/>
                  </a:cubicBezTo>
                  <a:cubicBezTo>
                    <a:pt x="396" y="119"/>
                    <a:pt x="396" y="120"/>
                    <a:pt x="397" y="120"/>
                  </a:cubicBezTo>
                  <a:cubicBezTo>
                    <a:pt x="398" y="120"/>
                    <a:pt x="403" y="110"/>
                    <a:pt x="403" y="109"/>
                  </a:cubicBezTo>
                  <a:cubicBezTo>
                    <a:pt x="403" y="106"/>
                    <a:pt x="401" y="105"/>
                    <a:pt x="401" y="103"/>
                  </a:cubicBezTo>
                  <a:cubicBezTo>
                    <a:pt x="402" y="102"/>
                    <a:pt x="402" y="102"/>
                    <a:pt x="402" y="102"/>
                  </a:cubicBezTo>
                  <a:cubicBezTo>
                    <a:pt x="403" y="102"/>
                    <a:pt x="403" y="104"/>
                    <a:pt x="404" y="104"/>
                  </a:cubicBezTo>
                  <a:cubicBezTo>
                    <a:pt x="406" y="104"/>
                    <a:pt x="412" y="94"/>
                    <a:pt x="412" y="92"/>
                  </a:cubicBezTo>
                  <a:cubicBezTo>
                    <a:pt x="412" y="92"/>
                    <a:pt x="410" y="90"/>
                    <a:pt x="410" y="88"/>
                  </a:cubicBezTo>
                  <a:cubicBezTo>
                    <a:pt x="410" y="88"/>
                    <a:pt x="410" y="87"/>
                    <a:pt x="411" y="86"/>
                  </a:cubicBezTo>
                  <a:cubicBezTo>
                    <a:pt x="412" y="86"/>
                    <a:pt x="413" y="87"/>
                    <a:pt x="414" y="87"/>
                  </a:cubicBezTo>
                  <a:cubicBezTo>
                    <a:pt x="418" y="87"/>
                    <a:pt x="421" y="87"/>
                    <a:pt x="425" y="85"/>
                  </a:cubicBezTo>
                  <a:cubicBezTo>
                    <a:pt x="424" y="85"/>
                    <a:pt x="423" y="85"/>
                    <a:pt x="423" y="85"/>
                  </a:cubicBezTo>
                  <a:cubicBezTo>
                    <a:pt x="421" y="85"/>
                    <a:pt x="419" y="85"/>
                    <a:pt x="418" y="85"/>
                  </a:cubicBezTo>
                  <a:cubicBezTo>
                    <a:pt x="415" y="85"/>
                    <a:pt x="415" y="85"/>
                    <a:pt x="415" y="85"/>
                  </a:cubicBezTo>
                  <a:cubicBezTo>
                    <a:pt x="420" y="82"/>
                    <a:pt x="430" y="83"/>
                    <a:pt x="436" y="79"/>
                  </a:cubicBezTo>
                  <a:cubicBezTo>
                    <a:pt x="436" y="79"/>
                    <a:pt x="437" y="79"/>
                    <a:pt x="438" y="79"/>
                  </a:cubicBezTo>
                  <a:cubicBezTo>
                    <a:pt x="440" y="79"/>
                    <a:pt x="443" y="79"/>
                    <a:pt x="445" y="78"/>
                  </a:cubicBezTo>
                  <a:cubicBezTo>
                    <a:pt x="445" y="76"/>
                    <a:pt x="445" y="76"/>
                    <a:pt x="445" y="76"/>
                  </a:cubicBezTo>
                  <a:cubicBezTo>
                    <a:pt x="445" y="76"/>
                    <a:pt x="443" y="78"/>
                    <a:pt x="442" y="78"/>
                  </a:cubicBezTo>
                  <a:cubicBezTo>
                    <a:pt x="440" y="78"/>
                    <a:pt x="439" y="74"/>
                    <a:pt x="439" y="73"/>
                  </a:cubicBezTo>
                  <a:cubicBezTo>
                    <a:pt x="438" y="73"/>
                    <a:pt x="438" y="71"/>
                    <a:pt x="438" y="70"/>
                  </a:cubicBezTo>
                  <a:cubicBezTo>
                    <a:pt x="438" y="60"/>
                    <a:pt x="448" y="57"/>
                    <a:pt x="452" y="52"/>
                  </a:cubicBezTo>
                  <a:cubicBezTo>
                    <a:pt x="453" y="52"/>
                    <a:pt x="454" y="51"/>
                    <a:pt x="454" y="51"/>
                  </a:cubicBezTo>
                  <a:cubicBezTo>
                    <a:pt x="456" y="51"/>
                    <a:pt x="457" y="52"/>
                    <a:pt x="459" y="52"/>
                  </a:cubicBezTo>
                  <a:cubicBezTo>
                    <a:pt x="463" y="52"/>
                    <a:pt x="466" y="50"/>
                    <a:pt x="468" y="47"/>
                  </a:cubicBezTo>
                  <a:cubicBezTo>
                    <a:pt x="467" y="47"/>
                    <a:pt x="467" y="46"/>
                    <a:pt x="467" y="45"/>
                  </a:cubicBezTo>
                  <a:cubicBezTo>
                    <a:pt x="467" y="45"/>
                    <a:pt x="467" y="45"/>
                    <a:pt x="467" y="45"/>
                  </a:cubicBezTo>
                  <a:cubicBezTo>
                    <a:pt x="466" y="44"/>
                    <a:pt x="466" y="42"/>
                    <a:pt x="465" y="41"/>
                  </a:cubicBezTo>
                  <a:cubicBezTo>
                    <a:pt x="464" y="34"/>
                    <a:pt x="465" y="27"/>
                    <a:pt x="462" y="21"/>
                  </a:cubicBezTo>
                  <a:cubicBezTo>
                    <a:pt x="462" y="21"/>
                    <a:pt x="462" y="21"/>
                    <a:pt x="462" y="21"/>
                  </a:cubicBezTo>
                  <a:cubicBezTo>
                    <a:pt x="462" y="21"/>
                    <a:pt x="462" y="21"/>
                    <a:pt x="462" y="21"/>
                  </a:cubicBezTo>
                  <a:cubicBezTo>
                    <a:pt x="462" y="21"/>
                    <a:pt x="462" y="21"/>
                    <a:pt x="462" y="21"/>
                  </a:cubicBezTo>
                  <a:cubicBezTo>
                    <a:pt x="462" y="21"/>
                    <a:pt x="462" y="21"/>
                    <a:pt x="462" y="21"/>
                  </a:cubicBezTo>
                  <a:cubicBezTo>
                    <a:pt x="462" y="21"/>
                    <a:pt x="462" y="21"/>
                    <a:pt x="462" y="21"/>
                  </a:cubicBezTo>
                  <a:cubicBezTo>
                    <a:pt x="462" y="21"/>
                    <a:pt x="462" y="21"/>
                    <a:pt x="462" y="21"/>
                  </a:cubicBezTo>
                  <a:cubicBezTo>
                    <a:pt x="461" y="20"/>
                    <a:pt x="460" y="19"/>
                    <a:pt x="459" y="19"/>
                  </a:cubicBezTo>
                  <a:cubicBezTo>
                    <a:pt x="458" y="19"/>
                    <a:pt x="458" y="20"/>
                    <a:pt x="457" y="20"/>
                  </a:cubicBezTo>
                  <a:cubicBezTo>
                    <a:pt x="456" y="20"/>
                    <a:pt x="455" y="20"/>
                    <a:pt x="454" y="20"/>
                  </a:cubicBezTo>
                  <a:cubicBezTo>
                    <a:pt x="453" y="20"/>
                    <a:pt x="452" y="20"/>
                    <a:pt x="451" y="19"/>
                  </a:cubicBezTo>
                  <a:cubicBezTo>
                    <a:pt x="443" y="23"/>
                    <a:pt x="443" y="33"/>
                    <a:pt x="438" y="38"/>
                  </a:cubicBezTo>
                  <a:cubicBezTo>
                    <a:pt x="437" y="39"/>
                    <a:pt x="438" y="41"/>
                    <a:pt x="435" y="41"/>
                  </a:cubicBezTo>
                  <a:cubicBezTo>
                    <a:pt x="433" y="41"/>
                    <a:pt x="431" y="42"/>
                    <a:pt x="428" y="42"/>
                  </a:cubicBezTo>
                  <a:cubicBezTo>
                    <a:pt x="426" y="42"/>
                    <a:pt x="424" y="42"/>
                    <a:pt x="421" y="42"/>
                  </a:cubicBezTo>
                  <a:cubicBezTo>
                    <a:pt x="418" y="42"/>
                    <a:pt x="416" y="42"/>
                    <a:pt x="413" y="42"/>
                  </a:cubicBezTo>
                  <a:cubicBezTo>
                    <a:pt x="410" y="42"/>
                    <a:pt x="407" y="42"/>
                    <a:pt x="406" y="43"/>
                  </a:cubicBezTo>
                  <a:cubicBezTo>
                    <a:pt x="404" y="44"/>
                    <a:pt x="394" y="55"/>
                    <a:pt x="393" y="55"/>
                  </a:cubicBezTo>
                  <a:cubicBezTo>
                    <a:pt x="393" y="62"/>
                    <a:pt x="385" y="63"/>
                    <a:pt x="378" y="63"/>
                  </a:cubicBezTo>
                  <a:cubicBezTo>
                    <a:pt x="374" y="63"/>
                    <a:pt x="370" y="63"/>
                    <a:pt x="367" y="63"/>
                  </a:cubicBezTo>
                  <a:cubicBezTo>
                    <a:pt x="366" y="63"/>
                    <a:pt x="366" y="63"/>
                    <a:pt x="364" y="63"/>
                  </a:cubicBezTo>
                  <a:cubicBezTo>
                    <a:pt x="364" y="63"/>
                    <a:pt x="364" y="64"/>
                    <a:pt x="364" y="65"/>
                  </a:cubicBezTo>
                  <a:cubicBezTo>
                    <a:pt x="364" y="65"/>
                    <a:pt x="365" y="65"/>
                    <a:pt x="365" y="65"/>
                  </a:cubicBezTo>
                  <a:cubicBezTo>
                    <a:pt x="365" y="67"/>
                    <a:pt x="366" y="68"/>
                    <a:pt x="366" y="70"/>
                  </a:cubicBezTo>
                  <a:cubicBezTo>
                    <a:pt x="366" y="70"/>
                    <a:pt x="366" y="70"/>
                    <a:pt x="366" y="70"/>
                  </a:cubicBezTo>
                  <a:cubicBezTo>
                    <a:pt x="366" y="70"/>
                    <a:pt x="366" y="70"/>
                    <a:pt x="366" y="70"/>
                  </a:cubicBezTo>
                  <a:cubicBezTo>
                    <a:pt x="366" y="70"/>
                    <a:pt x="366" y="70"/>
                    <a:pt x="366" y="70"/>
                  </a:cubicBezTo>
                  <a:cubicBezTo>
                    <a:pt x="366" y="70"/>
                    <a:pt x="366" y="70"/>
                    <a:pt x="366" y="70"/>
                  </a:cubicBezTo>
                  <a:cubicBezTo>
                    <a:pt x="366" y="70"/>
                    <a:pt x="366" y="70"/>
                    <a:pt x="366" y="70"/>
                  </a:cubicBezTo>
                  <a:cubicBezTo>
                    <a:pt x="366" y="70"/>
                    <a:pt x="366" y="70"/>
                    <a:pt x="366" y="70"/>
                  </a:cubicBezTo>
                  <a:cubicBezTo>
                    <a:pt x="366" y="70"/>
                    <a:pt x="365" y="71"/>
                    <a:pt x="364" y="71"/>
                  </a:cubicBezTo>
                  <a:cubicBezTo>
                    <a:pt x="363" y="72"/>
                    <a:pt x="362" y="72"/>
                    <a:pt x="362" y="72"/>
                  </a:cubicBezTo>
                  <a:cubicBezTo>
                    <a:pt x="362" y="72"/>
                    <a:pt x="362" y="72"/>
                    <a:pt x="362" y="72"/>
                  </a:cubicBezTo>
                  <a:cubicBezTo>
                    <a:pt x="355" y="76"/>
                    <a:pt x="346" y="80"/>
                    <a:pt x="340" y="80"/>
                  </a:cubicBezTo>
                  <a:cubicBezTo>
                    <a:pt x="337" y="80"/>
                    <a:pt x="336" y="76"/>
                    <a:pt x="336" y="73"/>
                  </a:cubicBezTo>
                  <a:cubicBezTo>
                    <a:pt x="336" y="73"/>
                    <a:pt x="336" y="73"/>
                    <a:pt x="336" y="73"/>
                  </a:cubicBezTo>
                  <a:cubicBezTo>
                    <a:pt x="336" y="73"/>
                    <a:pt x="336" y="73"/>
                    <a:pt x="336" y="73"/>
                  </a:cubicBezTo>
                  <a:cubicBezTo>
                    <a:pt x="336" y="68"/>
                    <a:pt x="339" y="66"/>
                    <a:pt x="342" y="63"/>
                  </a:cubicBezTo>
                  <a:cubicBezTo>
                    <a:pt x="339" y="61"/>
                    <a:pt x="339" y="59"/>
                    <a:pt x="338" y="54"/>
                  </a:cubicBezTo>
                  <a:cubicBezTo>
                    <a:pt x="335" y="55"/>
                    <a:pt x="336" y="56"/>
                    <a:pt x="333" y="56"/>
                  </a:cubicBezTo>
                  <a:cubicBezTo>
                    <a:pt x="333" y="52"/>
                    <a:pt x="336" y="50"/>
                    <a:pt x="336" y="46"/>
                  </a:cubicBezTo>
                  <a:cubicBezTo>
                    <a:pt x="336" y="42"/>
                    <a:pt x="325" y="37"/>
                    <a:pt x="323" y="37"/>
                  </a:cubicBezTo>
                  <a:cubicBezTo>
                    <a:pt x="318" y="37"/>
                    <a:pt x="323" y="44"/>
                    <a:pt x="313" y="45"/>
                  </a:cubicBezTo>
                  <a:cubicBezTo>
                    <a:pt x="309" y="45"/>
                    <a:pt x="309" y="54"/>
                    <a:pt x="309" y="57"/>
                  </a:cubicBezTo>
                  <a:cubicBezTo>
                    <a:pt x="309" y="57"/>
                    <a:pt x="309" y="63"/>
                    <a:pt x="309" y="66"/>
                  </a:cubicBezTo>
                  <a:cubicBezTo>
                    <a:pt x="309" y="70"/>
                    <a:pt x="308" y="78"/>
                    <a:pt x="304" y="78"/>
                  </a:cubicBezTo>
                  <a:cubicBezTo>
                    <a:pt x="301" y="78"/>
                    <a:pt x="297" y="76"/>
                    <a:pt x="297" y="73"/>
                  </a:cubicBezTo>
                  <a:cubicBezTo>
                    <a:pt x="297" y="65"/>
                    <a:pt x="300" y="51"/>
                    <a:pt x="304" y="45"/>
                  </a:cubicBezTo>
                  <a:cubicBezTo>
                    <a:pt x="302" y="45"/>
                    <a:pt x="300" y="47"/>
                    <a:pt x="298" y="49"/>
                  </a:cubicBezTo>
                  <a:cubicBezTo>
                    <a:pt x="298" y="43"/>
                    <a:pt x="309" y="35"/>
                    <a:pt x="316" y="35"/>
                  </a:cubicBezTo>
                  <a:cubicBezTo>
                    <a:pt x="317" y="35"/>
                    <a:pt x="321" y="36"/>
                    <a:pt x="324" y="36"/>
                  </a:cubicBezTo>
                  <a:cubicBezTo>
                    <a:pt x="325" y="36"/>
                    <a:pt x="327" y="35"/>
                    <a:pt x="329" y="35"/>
                  </a:cubicBezTo>
                  <a:cubicBezTo>
                    <a:pt x="329" y="32"/>
                    <a:pt x="329" y="32"/>
                    <a:pt x="329" y="32"/>
                  </a:cubicBezTo>
                  <a:cubicBezTo>
                    <a:pt x="323" y="32"/>
                    <a:pt x="319" y="28"/>
                    <a:pt x="312" y="28"/>
                  </a:cubicBezTo>
                  <a:cubicBezTo>
                    <a:pt x="309" y="28"/>
                    <a:pt x="308" y="31"/>
                    <a:pt x="304" y="31"/>
                  </a:cubicBezTo>
                  <a:cubicBezTo>
                    <a:pt x="302" y="31"/>
                    <a:pt x="300" y="29"/>
                    <a:pt x="300" y="27"/>
                  </a:cubicBezTo>
                  <a:cubicBezTo>
                    <a:pt x="294" y="27"/>
                    <a:pt x="294" y="27"/>
                    <a:pt x="294" y="27"/>
                  </a:cubicBezTo>
                  <a:cubicBezTo>
                    <a:pt x="295" y="25"/>
                    <a:pt x="297" y="24"/>
                    <a:pt x="297" y="20"/>
                  </a:cubicBezTo>
                  <a:cubicBezTo>
                    <a:pt x="293" y="21"/>
                    <a:pt x="288" y="26"/>
                    <a:pt x="284" y="26"/>
                  </a:cubicBezTo>
                  <a:cubicBezTo>
                    <a:pt x="282" y="26"/>
                    <a:pt x="282" y="30"/>
                    <a:pt x="277" y="30"/>
                  </a:cubicBezTo>
                  <a:cubicBezTo>
                    <a:pt x="274" y="30"/>
                    <a:pt x="274" y="30"/>
                    <a:pt x="273" y="27"/>
                  </a:cubicBezTo>
                  <a:cubicBezTo>
                    <a:pt x="271" y="28"/>
                    <a:pt x="269" y="28"/>
                    <a:pt x="267" y="29"/>
                  </a:cubicBezTo>
                  <a:cubicBezTo>
                    <a:pt x="263" y="29"/>
                    <a:pt x="263" y="29"/>
                    <a:pt x="263" y="29"/>
                  </a:cubicBezTo>
                  <a:cubicBezTo>
                    <a:pt x="270" y="21"/>
                    <a:pt x="278" y="18"/>
                    <a:pt x="285" y="13"/>
                  </a:cubicBezTo>
                  <a:cubicBezTo>
                    <a:pt x="275" y="13"/>
                    <a:pt x="267" y="13"/>
                    <a:pt x="262" y="7"/>
                  </a:cubicBezTo>
                  <a:cubicBezTo>
                    <a:pt x="247" y="7"/>
                    <a:pt x="247" y="7"/>
                    <a:pt x="247" y="7"/>
                  </a:cubicBezTo>
                  <a:cubicBezTo>
                    <a:pt x="244" y="5"/>
                    <a:pt x="244" y="3"/>
                    <a:pt x="24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7" name="Freeform 109"/>
            <p:cNvSpPr>
              <a:spLocks noEditPoints="1"/>
            </p:cNvSpPr>
            <p:nvPr/>
          </p:nvSpPr>
          <p:spPr bwMode="auto">
            <a:xfrm>
              <a:off x="1820863" y="1520825"/>
              <a:ext cx="2590800" cy="1336675"/>
            </a:xfrm>
            <a:custGeom>
              <a:avLst/>
              <a:gdLst>
                <a:gd name="T0" fmla="*/ 144 w 690"/>
                <a:gd name="T1" fmla="*/ 284 h 356"/>
                <a:gd name="T2" fmla="*/ 0 w 690"/>
                <a:gd name="T3" fmla="*/ 32 h 356"/>
                <a:gd name="T4" fmla="*/ 357 w 690"/>
                <a:gd name="T5" fmla="*/ 24 h 356"/>
                <a:gd name="T6" fmla="*/ 362 w 690"/>
                <a:gd name="T7" fmla="*/ 64 h 356"/>
                <a:gd name="T8" fmla="*/ 317 w 690"/>
                <a:gd name="T9" fmla="*/ 59 h 356"/>
                <a:gd name="T10" fmla="*/ 263 w 690"/>
                <a:gd name="T11" fmla="*/ 60 h 356"/>
                <a:gd name="T12" fmla="*/ 215 w 690"/>
                <a:gd name="T13" fmla="*/ 59 h 356"/>
                <a:gd name="T14" fmla="*/ 192 w 690"/>
                <a:gd name="T15" fmla="*/ 44 h 356"/>
                <a:gd name="T16" fmla="*/ 118 w 690"/>
                <a:gd name="T17" fmla="*/ 34 h 356"/>
                <a:gd name="T18" fmla="*/ 57 w 690"/>
                <a:gd name="T19" fmla="*/ 36 h 356"/>
                <a:gd name="T20" fmla="*/ 7 w 690"/>
                <a:gd name="T21" fmla="*/ 36 h 356"/>
                <a:gd name="T22" fmla="*/ 0 w 690"/>
                <a:gd name="T23" fmla="*/ 33 h 356"/>
                <a:gd name="T24" fmla="*/ 15 w 690"/>
                <a:gd name="T25" fmla="*/ 160 h 356"/>
                <a:gd name="T26" fmla="*/ 67 w 690"/>
                <a:gd name="T27" fmla="*/ 190 h 356"/>
                <a:gd name="T28" fmla="*/ 87 w 690"/>
                <a:gd name="T29" fmla="*/ 214 h 356"/>
                <a:gd name="T30" fmla="*/ 96 w 690"/>
                <a:gd name="T31" fmla="*/ 247 h 356"/>
                <a:gd name="T32" fmla="*/ 144 w 690"/>
                <a:gd name="T33" fmla="*/ 284 h 356"/>
                <a:gd name="T34" fmla="*/ 416 w 690"/>
                <a:gd name="T35" fmla="*/ 293 h 356"/>
                <a:gd name="T36" fmla="*/ 438 w 690"/>
                <a:gd name="T37" fmla="*/ 288 h 356"/>
                <a:gd name="T38" fmla="*/ 492 w 690"/>
                <a:gd name="T39" fmla="*/ 326 h 356"/>
                <a:gd name="T40" fmla="*/ 467 w 690"/>
                <a:gd name="T41" fmla="*/ 353 h 356"/>
                <a:gd name="T42" fmla="*/ 486 w 690"/>
                <a:gd name="T43" fmla="*/ 351 h 356"/>
                <a:gd name="T44" fmla="*/ 497 w 690"/>
                <a:gd name="T45" fmla="*/ 350 h 356"/>
                <a:gd name="T46" fmla="*/ 497 w 690"/>
                <a:gd name="T47" fmla="*/ 350 h 356"/>
                <a:gd name="T48" fmla="*/ 524 w 690"/>
                <a:gd name="T49" fmla="*/ 335 h 356"/>
                <a:gd name="T50" fmla="*/ 566 w 690"/>
                <a:gd name="T51" fmla="*/ 321 h 356"/>
                <a:gd name="T52" fmla="*/ 590 w 690"/>
                <a:gd name="T53" fmla="*/ 299 h 356"/>
                <a:gd name="T54" fmla="*/ 593 w 690"/>
                <a:gd name="T55" fmla="*/ 301 h 356"/>
                <a:gd name="T56" fmla="*/ 598 w 690"/>
                <a:gd name="T57" fmla="*/ 325 h 356"/>
                <a:gd name="T58" fmla="*/ 607 w 690"/>
                <a:gd name="T59" fmla="*/ 324 h 356"/>
                <a:gd name="T60" fmla="*/ 612 w 690"/>
                <a:gd name="T61" fmla="*/ 340 h 356"/>
                <a:gd name="T62" fmla="*/ 618 w 690"/>
                <a:gd name="T63" fmla="*/ 295 h 356"/>
                <a:gd name="T64" fmla="*/ 582 w 690"/>
                <a:gd name="T65" fmla="*/ 291 h 356"/>
                <a:gd name="T66" fmla="*/ 649 w 690"/>
                <a:gd name="T67" fmla="*/ 270 h 356"/>
                <a:gd name="T68" fmla="*/ 683 w 690"/>
                <a:gd name="T69" fmla="*/ 226 h 356"/>
                <a:gd name="T70" fmla="*/ 671 w 690"/>
                <a:gd name="T71" fmla="*/ 220 h 356"/>
                <a:gd name="T72" fmla="*/ 641 w 690"/>
                <a:gd name="T73" fmla="*/ 187 h 356"/>
                <a:gd name="T74" fmla="*/ 594 w 690"/>
                <a:gd name="T75" fmla="*/ 178 h 356"/>
                <a:gd name="T76" fmla="*/ 535 w 690"/>
                <a:gd name="T77" fmla="*/ 131 h 356"/>
                <a:gd name="T78" fmla="*/ 501 w 690"/>
                <a:gd name="T79" fmla="*/ 171 h 356"/>
                <a:gd name="T80" fmla="*/ 492 w 690"/>
                <a:gd name="T81" fmla="*/ 260 h 356"/>
                <a:gd name="T82" fmla="*/ 414 w 690"/>
                <a:gd name="T83" fmla="*/ 198 h 356"/>
                <a:gd name="T84" fmla="*/ 373 w 690"/>
                <a:gd name="T85" fmla="*/ 164 h 356"/>
                <a:gd name="T86" fmla="*/ 391 w 690"/>
                <a:gd name="T87" fmla="*/ 113 h 356"/>
                <a:gd name="T88" fmla="*/ 413 w 690"/>
                <a:gd name="T89" fmla="*/ 109 h 356"/>
                <a:gd name="T90" fmla="*/ 416 w 690"/>
                <a:gd name="T91" fmla="*/ 85 h 356"/>
                <a:gd name="T92" fmla="*/ 462 w 690"/>
                <a:gd name="T93" fmla="*/ 79 h 356"/>
                <a:gd name="T94" fmla="*/ 475 w 690"/>
                <a:gd name="T95" fmla="*/ 57 h 356"/>
                <a:gd name="T96" fmla="*/ 448 w 690"/>
                <a:gd name="T97" fmla="*/ 36 h 356"/>
                <a:gd name="T98" fmla="*/ 423 w 690"/>
                <a:gd name="T99" fmla="*/ 55 h 356"/>
                <a:gd name="T100" fmla="*/ 403 w 690"/>
                <a:gd name="T101" fmla="*/ 35 h 356"/>
                <a:gd name="T102" fmla="*/ 369 w 690"/>
                <a:gd name="T103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90" h="356">
                  <a:moveTo>
                    <a:pt x="144" y="284"/>
                  </a:moveTo>
                  <a:cubicBezTo>
                    <a:pt x="144" y="284"/>
                    <a:pt x="144" y="284"/>
                    <a:pt x="144" y="284"/>
                  </a:cubicBezTo>
                  <a:cubicBezTo>
                    <a:pt x="144" y="284"/>
                    <a:pt x="144" y="284"/>
                    <a:pt x="144" y="284"/>
                  </a:cubicBezTo>
                  <a:cubicBezTo>
                    <a:pt x="144" y="284"/>
                    <a:pt x="144" y="284"/>
                    <a:pt x="144" y="284"/>
                  </a:cubicBezTo>
                  <a:cubicBezTo>
                    <a:pt x="144" y="284"/>
                    <a:pt x="144" y="284"/>
                    <a:pt x="144" y="284"/>
                  </a:cubicBezTo>
                  <a:moveTo>
                    <a:pt x="0" y="32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369" y="0"/>
                  </a:moveTo>
                  <a:cubicBezTo>
                    <a:pt x="364" y="0"/>
                    <a:pt x="366" y="4"/>
                    <a:pt x="367" y="6"/>
                  </a:cubicBezTo>
                  <a:cubicBezTo>
                    <a:pt x="363" y="7"/>
                    <a:pt x="359" y="6"/>
                    <a:pt x="359" y="11"/>
                  </a:cubicBezTo>
                  <a:cubicBezTo>
                    <a:pt x="359" y="13"/>
                    <a:pt x="361" y="15"/>
                    <a:pt x="361" y="18"/>
                  </a:cubicBezTo>
                  <a:cubicBezTo>
                    <a:pt x="361" y="21"/>
                    <a:pt x="357" y="20"/>
                    <a:pt x="357" y="24"/>
                  </a:cubicBezTo>
                  <a:cubicBezTo>
                    <a:pt x="357" y="34"/>
                    <a:pt x="376" y="28"/>
                    <a:pt x="376" y="38"/>
                  </a:cubicBezTo>
                  <a:cubicBezTo>
                    <a:pt x="376" y="39"/>
                    <a:pt x="374" y="46"/>
                    <a:pt x="374" y="46"/>
                  </a:cubicBezTo>
                  <a:cubicBezTo>
                    <a:pt x="376" y="45"/>
                    <a:pt x="378" y="44"/>
                    <a:pt x="380" y="43"/>
                  </a:cubicBezTo>
                  <a:cubicBezTo>
                    <a:pt x="384" y="55"/>
                    <a:pt x="365" y="49"/>
                    <a:pt x="365" y="63"/>
                  </a:cubicBezTo>
                  <a:cubicBezTo>
                    <a:pt x="364" y="63"/>
                    <a:pt x="363" y="64"/>
                    <a:pt x="362" y="64"/>
                  </a:cubicBezTo>
                  <a:cubicBezTo>
                    <a:pt x="357" y="64"/>
                    <a:pt x="363" y="56"/>
                    <a:pt x="361" y="53"/>
                  </a:cubicBezTo>
                  <a:cubicBezTo>
                    <a:pt x="360" y="52"/>
                    <a:pt x="352" y="50"/>
                    <a:pt x="348" y="50"/>
                  </a:cubicBezTo>
                  <a:cubicBezTo>
                    <a:pt x="343" y="50"/>
                    <a:pt x="341" y="53"/>
                    <a:pt x="341" y="59"/>
                  </a:cubicBezTo>
                  <a:cubicBezTo>
                    <a:pt x="339" y="59"/>
                    <a:pt x="338" y="59"/>
                    <a:pt x="336" y="59"/>
                  </a:cubicBezTo>
                  <a:cubicBezTo>
                    <a:pt x="333" y="59"/>
                    <a:pt x="328" y="59"/>
                    <a:pt x="317" y="59"/>
                  </a:cubicBezTo>
                  <a:cubicBezTo>
                    <a:pt x="301" y="59"/>
                    <a:pt x="283" y="54"/>
                    <a:pt x="280" y="42"/>
                  </a:cubicBezTo>
                  <a:cubicBezTo>
                    <a:pt x="275" y="43"/>
                    <a:pt x="258" y="44"/>
                    <a:pt x="258" y="50"/>
                  </a:cubicBezTo>
                  <a:cubicBezTo>
                    <a:pt x="258" y="52"/>
                    <a:pt x="259" y="53"/>
                    <a:pt x="261" y="53"/>
                  </a:cubicBezTo>
                  <a:cubicBezTo>
                    <a:pt x="266" y="53"/>
                    <a:pt x="273" y="51"/>
                    <a:pt x="277" y="48"/>
                  </a:cubicBezTo>
                  <a:cubicBezTo>
                    <a:pt x="278" y="58"/>
                    <a:pt x="263" y="50"/>
                    <a:pt x="263" y="60"/>
                  </a:cubicBezTo>
                  <a:cubicBezTo>
                    <a:pt x="263" y="62"/>
                    <a:pt x="266" y="68"/>
                    <a:pt x="265" y="68"/>
                  </a:cubicBezTo>
                  <a:cubicBezTo>
                    <a:pt x="259" y="68"/>
                    <a:pt x="258" y="61"/>
                    <a:pt x="253" y="59"/>
                  </a:cubicBezTo>
                  <a:cubicBezTo>
                    <a:pt x="249" y="57"/>
                    <a:pt x="249" y="57"/>
                    <a:pt x="249" y="57"/>
                  </a:cubicBezTo>
                  <a:cubicBezTo>
                    <a:pt x="242" y="57"/>
                    <a:pt x="238" y="57"/>
                    <a:pt x="231" y="57"/>
                  </a:cubicBezTo>
                  <a:cubicBezTo>
                    <a:pt x="225" y="57"/>
                    <a:pt x="221" y="59"/>
                    <a:pt x="215" y="59"/>
                  </a:cubicBezTo>
                  <a:cubicBezTo>
                    <a:pt x="215" y="60"/>
                    <a:pt x="214" y="60"/>
                    <a:pt x="213" y="60"/>
                  </a:cubicBezTo>
                  <a:cubicBezTo>
                    <a:pt x="204" y="60"/>
                    <a:pt x="204" y="56"/>
                    <a:pt x="204" y="55"/>
                  </a:cubicBezTo>
                  <a:cubicBezTo>
                    <a:pt x="204" y="52"/>
                    <a:pt x="213" y="54"/>
                    <a:pt x="214" y="52"/>
                  </a:cubicBezTo>
                  <a:cubicBezTo>
                    <a:pt x="209" y="45"/>
                    <a:pt x="208" y="43"/>
                    <a:pt x="203" y="43"/>
                  </a:cubicBezTo>
                  <a:cubicBezTo>
                    <a:pt x="201" y="43"/>
                    <a:pt x="197" y="43"/>
                    <a:pt x="192" y="44"/>
                  </a:cubicBezTo>
                  <a:cubicBezTo>
                    <a:pt x="191" y="44"/>
                    <a:pt x="190" y="44"/>
                    <a:pt x="189" y="44"/>
                  </a:cubicBezTo>
                  <a:cubicBezTo>
                    <a:pt x="174" y="44"/>
                    <a:pt x="165" y="31"/>
                    <a:pt x="148" y="31"/>
                  </a:cubicBezTo>
                  <a:cubicBezTo>
                    <a:pt x="143" y="31"/>
                    <a:pt x="141" y="35"/>
                    <a:pt x="136" y="35"/>
                  </a:cubicBezTo>
                  <a:cubicBezTo>
                    <a:pt x="133" y="35"/>
                    <a:pt x="130" y="29"/>
                    <a:pt x="129" y="27"/>
                  </a:cubicBezTo>
                  <a:cubicBezTo>
                    <a:pt x="124" y="28"/>
                    <a:pt x="124" y="34"/>
                    <a:pt x="118" y="34"/>
                  </a:cubicBezTo>
                  <a:cubicBezTo>
                    <a:pt x="113" y="34"/>
                    <a:pt x="105" y="22"/>
                    <a:pt x="103" y="22"/>
                  </a:cubicBezTo>
                  <a:cubicBezTo>
                    <a:pt x="98" y="22"/>
                    <a:pt x="100" y="30"/>
                    <a:pt x="94" y="30"/>
                  </a:cubicBezTo>
                  <a:cubicBezTo>
                    <a:pt x="91" y="30"/>
                    <a:pt x="90" y="28"/>
                    <a:pt x="89" y="26"/>
                  </a:cubicBezTo>
                  <a:cubicBezTo>
                    <a:pt x="80" y="28"/>
                    <a:pt x="77" y="29"/>
                    <a:pt x="69" y="32"/>
                  </a:cubicBezTo>
                  <a:cubicBezTo>
                    <a:pt x="66" y="32"/>
                    <a:pt x="61" y="36"/>
                    <a:pt x="57" y="36"/>
                  </a:cubicBezTo>
                  <a:cubicBezTo>
                    <a:pt x="57" y="36"/>
                    <a:pt x="56" y="36"/>
                    <a:pt x="56" y="35"/>
                  </a:cubicBezTo>
                  <a:cubicBezTo>
                    <a:pt x="54" y="33"/>
                    <a:pt x="52" y="33"/>
                    <a:pt x="51" y="33"/>
                  </a:cubicBezTo>
                  <a:cubicBezTo>
                    <a:pt x="49" y="33"/>
                    <a:pt x="49" y="37"/>
                    <a:pt x="47" y="37"/>
                  </a:cubicBezTo>
                  <a:cubicBezTo>
                    <a:pt x="28" y="38"/>
                    <a:pt x="41" y="45"/>
                    <a:pt x="39" y="45"/>
                  </a:cubicBezTo>
                  <a:cubicBezTo>
                    <a:pt x="31" y="45"/>
                    <a:pt x="19" y="43"/>
                    <a:pt x="7" y="36"/>
                  </a:cubicBezTo>
                  <a:cubicBezTo>
                    <a:pt x="7" y="36"/>
                    <a:pt x="3" y="33"/>
                    <a:pt x="3" y="32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" y="33"/>
                    <a:pt x="1" y="33"/>
                    <a:pt x="0" y="3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1" y="157"/>
                    <a:pt x="3" y="157"/>
                    <a:pt x="5" y="157"/>
                  </a:cubicBezTo>
                  <a:cubicBezTo>
                    <a:pt x="6" y="157"/>
                    <a:pt x="6" y="157"/>
                    <a:pt x="7" y="157"/>
                  </a:cubicBezTo>
                  <a:cubicBezTo>
                    <a:pt x="7" y="157"/>
                    <a:pt x="8" y="157"/>
                    <a:pt x="8" y="157"/>
                  </a:cubicBezTo>
                  <a:cubicBezTo>
                    <a:pt x="11" y="157"/>
                    <a:pt x="14" y="157"/>
                    <a:pt x="15" y="160"/>
                  </a:cubicBezTo>
                  <a:cubicBezTo>
                    <a:pt x="18" y="164"/>
                    <a:pt x="24" y="171"/>
                    <a:pt x="29" y="171"/>
                  </a:cubicBezTo>
                  <a:cubicBezTo>
                    <a:pt x="33" y="171"/>
                    <a:pt x="33" y="165"/>
                    <a:pt x="37" y="164"/>
                  </a:cubicBezTo>
                  <a:cubicBezTo>
                    <a:pt x="39" y="164"/>
                    <a:pt x="41" y="164"/>
                    <a:pt x="43" y="163"/>
                  </a:cubicBezTo>
                  <a:cubicBezTo>
                    <a:pt x="51" y="171"/>
                    <a:pt x="56" y="174"/>
                    <a:pt x="63" y="185"/>
                  </a:cubicBezTo>
                  <a:cubicBezTo>
                    <a:pt x="64" y="187"/>
                    <a:pt x="66" y="187"/>
                    <a:pt x="67" y="190"/>
                  </a:cubicBezTo>
                  <a:cubicBezTo>
                    <a:pt x="68" y="193"/>
                    <a:pt x="69" y="197"/>
                    <a:pt x="72" y="201"/>
                  </a:cubicBezTo>
                  <a:cubicBezTo>
                    <a:pt x="74" y="202"/>
                    <a:pt x="78" y="201"/>
                    <a:pt x="79" y="204"/>
                  </a:cubicBezTo>
                  <a:cubicBezTo>
                    <a:pt x="82" y="206"/>
                    <a:pt x="87" y="208"/>
                    <a:pt x="87" y="214"/>
                  </a:cubicBezTo>
                  <a:cubicBezTo>
                    <a:pt x="87" y="214"/>
                    <a:pt x="87" y="214"/>
                    <a:pt x="87" y="214"/>
                  </a:cubicBezTo>
                  <a:cubicBezTo>
                    <a:pt x="87" y="214"/>
                    <a:pt x="87" y="214"/>
                    <a:pt x="87" y="214"/>
                  </a:cubicBezTo>
                  <a:cubicBezTo>
                    <a:pt x="87" y="217"/>
                    <a:pt x="83" y="217"/>
                    <a:pt x="83" y="219"/>
                  </a:cubicBezTo>
                  <a:cubicBezTo>
                    <a:pt x="83" y="221"/>
                    <a:pt x="84" y="222"/>
                    <a:pt x="84" y="223"/>
                  </a:cubicBezTo>
                  <a:cubicBezTo>
                    <a:pt x="84" y="227"/>
                    <a:pt x="83" y="235"/>
                    <a:pt x="87" y="236"/>
                  </a:cubicBezTo>
                  <a:cubicBezTo>
                    <a:pt x="90" y="236"/>
                    <a:pt x="92" y="236"/>
                    <a:pt x="93" y="238"/>
                  </a:cubicBezTo>
                  <a:cubicBezTo>
                    <a:pt x="96" y="241"/>
                    <a:pt x="93" y="244"/>
                    <a:pt x="96" y="247"/>
                  </a:cubicBezTo>
                  <a:cubicBezTo>
                    <a:pt x="96" y="247"/>
                    <a:pt x="104" y="251"/>
                    <a:pt x="104" y="252"/>
                  </a:cubicBezTo>
                  <a:cubicBezTo>
                    <a:pt x="106" y="259"/>
                    <a:pt x="107" y="266"/>
                    <a:pt x="116" y="266"/>
                  </a:cubicBezTo>
                  <a:cubicBezTo>
                    <a:pt x="118" y="272"/>
                    <a:pt x="128" y="268"/>
                    <a:pt x="130" y="276"/>
                  </a:cubicBezTo>
                  <a:cubicBezTo>
                    <a:pt x="131" y="278"/>
                    <a:pt x="138" y="279"/>
                    <a:pt x="141" y="282"/>
                  </a:cubicBezTo>
                  <a:cubicBezTo>
                    <a:pt x="141" y="282"/>
                    <a:pt x="143" y="283"/>
                    <a:pt x="144" y="284"/>
                  </a:cubicBezTo>
                  <a:cubicBezTo>
                    <a:pt x="371" y="284"/>
                    <a:pt x="371" y="284"/>
                    <a:pt x="371" y="284"/>
                  </a:cubicBezTo>
                  <a:cubicBezTo>
                    <a:pt x="371" y="280"/>
                    <a:pt x="371" y="280"/>
                    <a:pt x="371" y="280"/>
                  </a:cubicBezTo>
                  <a:cubicBezTo>
                    <a:pt x="375" y="283"/>
                    <a:pt x="375" y="285"/>
                    <a:pt x="378" y="287"/>
                  </a:cubicBezTo>
                  <a:cubicBezTo>
                    <a:pt x="393" y="287"/>
                    <a:pt x="393" y="287"/>
                    <a:pt x="393" y="287"/>
                  </a:cubicBezTo>
                  <a:cubicBezTo>
                    <a:pt x="398" y="293"/>
                    <a:pt x="406" y="293"/>
                    <a:pt x="416" y="293"/>
                  </a:cubicBezTo>
                  <a:cubicBezTo>
                    <a:pt x="420" y="292"/>
                    <a:pt x="421" y="293"/>
                    <a:pt x="424" y="292"/>
                  </a:cubicBezTo>
                  <a:cubicBezTo>
                    <a:pt x="427" y="290"/>
                    <a:pt x="425" y="286"/>
                    <a:pt x="428" y="286"/>
                  </a:cubicBezTo>
                  <a:cubicBezTo>
                    <a:pt x="432" y="286"/>
                    <a:pt x="434" y="291"/>
                    <a:pt x="435" y="292"/>
                  </a:cubicBezTo>
                  <a:cubicBezTo>
                    <a:pt x="436" y="291"/>
                    <a:pt x="435" y="288"/>
                    <a:pt x="435" y="288"/>
                  </a:cubicBezTo>
                  <a:cubicBezTo>
                    <a:pt x="436" y="288"/>
                    <a:pt x="437" y="288"/>
                    <a:pt x="438" y="288"/>
                  </a:cubicBezTo>
                  <a:cubicBezTo>
                    <a:pt x="439" y="288"/>
                    <a:pt x="451" y="298"/>
                    <a:pt x="452" y="299"/>
                  </a:cubicBezTo>
                  <a:cubicBezTo>
                    <a:pt x="454" y="302"/>
                    <a:pt x="452" y="305"/>
                    <a:pt x="454" y="307"/>
                  </a:cubicBezTo>
                  <a:cubicBezTo>
                    <a:pt x="461" y="314"/>
                    <a:pt x="469" y="312"/>
                    <a:pt x="477" y="317"/>
                  </a:cubicBezTo>
                  <a:cubicBezTo>
                    <a:pt x="484" y="317"/>
                    <a:pt x="484" y="317"/>
                    <a:pt x="484" y="317"/>
                  </a:cubicBezTo>
                  <a:cubicBezTo>
                    <a:pt x="487" y="319"/>
                    <a:pt x="492" y="322"/>
                    <a:pt x="492" y="326"/>
                  </a:cubicBezTo>
                  <a:cubicBezTo>
                    <a:pt x="492" y="328"/>
                    <a:pt x="491" y="330"/>
                    <a:pt x="489" y="330"/>
                  </a:cubicBezTo>
                  <a:cubicBezTo>
                    <a:pt x="485" y="330"/>
                    <a:pt x="482" y="326"/>
                    <a:pt x="481" y="325"/>
                  </a:cubicBezTo>
                  <a:cubicBezTo>
                    <a:pt x="480" y="329"/>
                    <a:pt x="477" y="343"/>
                    <a:pt x="473" y="343"/>
                  </a:cubicBezTo>
                  <a:cubicBezTo>
                    <a:pt x="473" y="343"/>
                    <a:pt x="473" y="343"/>
                    <a:pt x="473" y="343"/>
                  </a:cubicBezTo>
                  <a:cubicBezTo>
                    <a:pt x="470" y="346"/>
                    <a:pt x="467" y="348"/>
                    <a:pt x="467" y="353"/>
                  </a:cubicBezTo>
                  <a:cubicBezTo>
                    <a:pt x="467" y="353"/>
                    <a:pt x="467" y="353"/>
                    <a:pt x="467" y="353"/>
                  </a:cubicBezTo>
                  <a:cubicBezTo>
                    <a:pt x="468" y="354"/>
                    <a:pt x="469" y="356"/>
                    <a:pt x="471" y="356"/>
                  </a:cubicBezTo>
                  <a:cubicBezTo>
                    <a:pt x="474" y="356"/>
                    <a:pt x="474" y="354"/>
                    <a:pt x="475" y="353"/>
                  </a:cubicBezTo>
                  <a:cubicBezTo>
                    <a:pt x="477" y="351"/>
                    <a:pt x="480" y="351"/>
                    <a:pt x="484" y="351"/>
                  </a:cubicBezTo>
                  <a:cubicBezTo>
                    <a:pt x="484" y="351"/>
                    <a:pt x="485" y="351"/>
                    <a:pt x="486" y="351"/>
                  </a:cubicBezTo>
                  <a:cubicBezTo>
                    <a:pt x="489" y="351"/>
                    <a:pt x="491" y="352"/>
                    <a:pt x="492" y="352"/>
                  </a:cubicBezTo>
                  <a:cubicBezTo>
                    <a:pt x="492" y="352"/>
                    <a:pt x="492" y="352"/>
                    <a:pt x="493" y="352"/>
                  </a:cubicBezTo>
                  <a:cubicBezTo>
                    <a:pt x="493" y="352"/>
                    <a:pt x="493" y="352"/>
                    <a:pt x="493" y="352"/>
                  </a:cubicBezTo>
                  <a:cubicBezTo>
                    <a:pt x="493" y="352"/>
                    <a:pt x="494" y="352"/>
                    <a:pt x="495" y="351"/>
                  </a:cubicBezTo>
                  <a:cubicBezTo>
                    <a:pt x="496" y="351"/>
                    <a:pt x="497" y="350"/>
                    <a:pt x="497" y="350"/>
                  </a:cubicBezTo>
                  <a:cubicBezTo>
                    <a:pt x="497" y="350"/>
                    <a:pt x="497" y="350"/>
                    <a:pt x="497" y="350"/>
                  </a:cubicBezTo>
                  <a:cubicBezTo>
                    <a:pt x="497" y="350"/>
                    <a:pt x="497" y="350"/>
                    <a:pt x="497" y="350"/>
                  </a:cubicBezTo>
                  <a:cubicBezTo>
                    <a:pt x="497" y="350"/>
                    <a:pt x="497" y="350"/>
                    <a:pt x="497" y="350"/>
                  </a:cubicBezTo>
                  <a:cubicBezTo>
                    <a:pt x="497" y="350"/>
                    <a:pt x="497" y="350"/>
                    <a:pt x="497" y="350"/>
                  </a:cubicBezTo>
                  <a:cubicBezTo>
                    <a:pt x="497" y="350"/>
                    <a:pt x="497" y="350"/>
                    <a:pt x="497" y="350"/>
                  </a:cubicBezTo>
                  <a:cubicBezTo>
                    <a:pt x="497" y="348"/>
                    <a:pt x="496" y="347"/>
                    <a:pt x="496" y="345"/>
                  </a:cubicBezTo>
                  <a:cubicBezTo>
                    <a:pt x="496" y="345"/>
                    <a:pt x="495" y="345"/>
                    <a:pt x="495" y="345"/>
                  </a:cubicBezTo>
                  <a:cubicBezTo>
                    <a:pt x="495" y="344"/>
                    <a:pt x="494" y="343"/>
                    <a:pt x="494" y="342"/>
                  </a:cubicBezTo>
                  <a:cubicBezTo>
                    <a:pt x="494" y="341"/>
                    <a:pt x="497" y="341"/>
                    <a:pt x="498" y="340"/>
                  </a:cubicBezTo>
                  <a:cubicBezTo>
                    <a:pt x="504" y="338"/>
                    <a:pt x="517" y="335"/>
                    <a:pt x="524" y="335"/>
                  </a:cubicBezTo>
                  <a:cubicBezTo>
                    <a:pt x="525" y="335"/>
                    <a:pt x="535" y="324"/>
                    <a:pt x="537" y="323"/>
                  </a:cubicBezTo>
                  <a:cubicBezTo>
                    <a:pt x="538" y="322"/>
                    <a:pt x="541" y="322"/>
                    <a:pt x="544" y="322"/>
                  </a:cubicBezTo>
                  <a:cubicBezTo>
                    <a:pt x="547" y="322"/>
                    <a:pt x="549" y="322"/>
                    <a:pt x="552" y="322"/>
                  </a:cubicBezTo>
                  <a:cubicBezTo>
                    <a:pt x="555" y="322"/>
                    <a:pt x="557" y="322"/>
                    <a:pt x="559" y="322"/>
                  </a:cubicBezTo>
                  <a:cubicBezTo>
                    <a:pt x="562" y="322"/>
                    <a:pt x="564" y="321"/>
                    <a:pt x="566" y="321"/>
                  </a:cubicBezTo>
                  <a:cubicBezTo>
                    <a:pt x="569" y="321"/>
                    <a:pt x="568" y="319"/>
                    <a:pt x="569" y="318"/>
                  </a:cubicBezTo>
                  <a:cubicBezTo>
                    <a:pt x="574" y="313"/>
                    <a:pt x="574" y="303"/>
                    <a:pt x="582" y="299"/>
                  </a:cubicBezTo>
                  <a:cubicBezTo>
                    <a:pt x="583" y="300"/>
                    <a:pt x="584" y="300"/>
                    <a:pt x="585" y="300"/>
                  </a:cubicBezTo>
                  <a:cubicBezTo>
                    <a:pt x="586" y="300"/>
                    <a:pt x="587" y="300"/>
                    <a:pt x="588" y="300"/>
                  </a:cubicBezTo>
                  <a:cubicBezTo>
                    <a:pt x="589" y="300"/>
                    <a:pt x="589" y="299"/>
                    <a:pt x="590" y="299"/>
                  </a:cubicBezTo>
                  <a:cubicBezTo>
                    <a:pt x="591" y="299"/>
                    <a:pt x="592" y="300"/>
                    <a:pt x="593" y="301"/>
                  </a:cubicBezTo>
                  <a:cubicBezTo>
                    <a:pt x="593" y="301"/>
                    <a:pt x="593" y="301"/>
                    <a:pt x="593" y="301"/>
                  </a:cubicBezTo>
                  <a:cubicBezTo>
                    <a:pt x="593" y="301"/>
                    <a:pt x="593" y="301"/>
                    <a:pt x="593" y="301"/>
                  </a:cubicBezTo>
                  <a:cubicBezTo>
                    <a:pt x="593" y="301"/>
                    <a:pt x="593" y="301"/>
                    <a:pt x="593" y="301"/>
                  </a:cubicBezTo>
                  <a:cubicBezTo>
                    <a:pt x="593" y="301"/>
                    <a:pt x="593" y="301"/>
                    <a:pt x="593" y="301"/>
                  </a:cubicBezTo>
                  <a:cubicBezTo>
                    <a:pt x="593" y="301"/>
                    <a:pt x="593" y="301"/>
                    <a:pt x="593" y="301"/>
                  </a:cubicBezTo>
                  <a:cubicBezTo>
                    <a:pt x="593" y="301"/>
                    <a:pt x="593" y="301"/>
                    <a:pt x="593" y="301"/>
                  </a:cubicBezTo>
                  <a:cubicBezTo>
                    <a:pt x="596" y="307"/>
                    <a:pt x="595" y="314"/>
                    <a:pt x="596" y="321"/>
                  </a:cubicBezTo>
                  <a:cubicBezTo>
                    <a:pt x="597" y="322"/>
                    <a:pt x="597" y="324"/>
                    <a:pt x="598" y="325"/>
                  </a:cubicBezTo>
                  <a:cubicBezTo>
                    <a:pt x="598" y="325"/>
                    <a:pt x="598" y="325"/>
                    <a:pt x="598" y="325"/>
                  </a:cubicBezTo>
                  <a:cubicBezTo>
                    <a:pt x="597" y="324"/>
                    <a:pt x="597" y="324"/>
                    <a:pt x="597" y="324"/>
                  </a:cubicBezTo>
                  <a:cubicBezTo>
                    <a:pt x="597" y="323"/>
                    <a:pt x="597" y="323"/>
                    <a:pt x="597" y="323"/>
                  </a:cubicBezTo>
                  <a:cubicBezTo>
                    <a:pt x="598" y="324"/>
                    <a:pt x="598" y="324"/>
                    <a:pt x="598" y="324"/>
                  </a:cubicBezTo>
                  <a:cubicBezTo>
                    <a:pt x="599" y="324"/>
                    <a:pt x="600" y="323"/>
                    <a:pt x="600" y="323"/>
                  </a:cubicBezTo>
                  <a:cubicBezTo>
                    <a:pt x="601" y="323"/>
                    <a:pt x="604" y="324"/>
                    <a:pt x="607" y="324"/>
                  </a:cubicBezTo>
                  <a:cubicBezTo>
                    <a:pt x="609" y="324"/>
                    <a:pt x="611" y="324"/>
                    <a:pt x="612" y="323"/>
                  </a:cubicBezTo>
                  <a:cubicBezTo>
                    <a:pt x="614" y="321"/>
                    <a:pt x="614" y="317"/>
                    <a:pt x="619" y="317"/>
                  </a:cubicBezTo>
                  <a:cubicBezTo>
                    <a:pt x="619" y="321"/>
                    <a:pt x="618" y="321"/>
                    <a:pt x="623" y="321"/>
                  </a:cubicBezTo>
                  <a:cubicBezTo>
                    <a:pt x="616" y="322"/>
                    <a:pt x="606" y="327"/>
                    <a:pt x="606" y="333"/>
                  </a:cubicBezTo>
                  <a:cubicBezTo>
                    <a:pt x="606" y="335"/>
                    <a:pt x="610" y="340"/>
                    <a:pt x="612" y="340"/>
                  </a:cubicBezTo>
                  <a:cubicBezTo>
                    <a:pt x="614" y="340"/>
                    <a:pt x="619" y="332"/>
                    <a:pt x="625" y="331"/>
                  </a:cubicBezTo>
                  <a:cubicBezTo>
                    <a:pt x="626" y="330"/>
                    <a:pt x="646" y="323"/>
                    <a:pt x="646" y="321"/>
                  </a:cubicBezTo>
                  <a:cubicBezTo>
                    <a:pt x="646" y="317"/>
                    <a:pt x="638" y="317"/>
                    <a:pt x="637" y="317"/>
                  </a:cubicBezTo>
                  <a:cubicBezTo>
                    <a:pt x="628" y="317"/>
                    <a:pt x="615" y="309"/>
                    <a:pt x="615" y="302"/>
                  </a:cubicBezTo>
                  <a:cubicBezTo>
                    <a:pt x="615" y="300"/>
                    <a:pt x="618" y="298"/>
                    <a:pt x="618" y="295"/>
                  </a:cubicBezTo>
                  <a:cubicBezTo>
                    <a:pt x="617" y="295"/>
                    <a:pt x="614" y="294"/>
                    <a:pt x="611" y="294"/>
                  </a:cubicBezTo>
                  <a:cubicBezTo>
                    <a:pt x="613" y="292"/>
                    <a:pt x="623" y="291"/>
                    <a:pt x="623" y="285"/>
                  </a:cubicBezTo>
                  <a:cubicBezTo>
                    <a:pt x="623" y="281"/>
                    <a:pt x="619" y="281"/>
                    <a:pt x="614" y="281"/>
                  </a:cubicBezTo>
                  <a:cubicBezTo>
                    <a:pt x="612" y="281"/>
                    <a:pt x="610" y="281"/>
                    <a:pt x="608" y="281"/>
                  </a:cubicBezTo>
                  <a:cubicBezTo>
                    <a:pt x="596" y="281"/>
                    <a:pt x="590" y="290"/>
                    <a:pt x="582" y="291"/>
                  </a:cubicBezTo>
                  <a:cubicBezTo>
                    <a:pt x="585" y="283"/>
                    <a:pt x="591" y="286"/>
                    <a:pt x="597" y="279"/>
                  </a:cubicBezTo>
                  <a:cubicBezTo>
                    <a:pt x="601" y="275"/>
                    <a:pt x="599" y="273"/>
                    <a:pt x="605" y="271"/>
                  </a:cubicBezTo>
                  <a:cubicBezTo>
                    <a:pt x="610" y="269"/>
                    <a:pt x="614" y="269"/>
                    <a:pt x="617" y="269"/>
                  </a:cubicBezTo>
                  <a:cubicBezTo>
                    <a:pt x="622" y="269"/>
                    <a:pt x="627" y="269"/>
                    <a:pt x="632" y="269"/>
                  </a:cubicBezTo>
                  <a:cubicBezTo>
                    <a:pt x="639" y="269"/>
                    <a:pt x="644" y="270"/>
                    <a:pt x="649" y="270"/>
                  </a:cubicBezTo>
                  <a:cubicBezTo>
                    <a:pt x="654" y="270"/>
                    <a:pt x="658" y="269"/>
                    <a:pt x="663" y="263"/>
                  </a:cubicBezTo>
                  <a:cubicBezTo>
                    <a:pt x="667" y="258"/>
                    <a:pt x="690" y="257"/>
                    <a:pt x="690" y="248"/>
                  </a:cubicBezTo>
                  <a:cubicBezTo>
                    <a:pt x="690" y="241"/>
                    <a:pt x="688" y="238"/>
                    <a:pt x="685" y="234"/>
                  </a:cubicBezTo>
                  <a:cubicBezTo>
                    <a:pt x="683" y="234"/>
                    <a:pt x="686" y="231"/>
                    <a:pt x="683" y="230"/>
                  </a:cubicBezTo>
                  <a:cubicBezTo>
                    <a:pt x="683" y="226"/>
                    <a:pt x="683" y="226"/>
                    <a:pt x="683" y="226"/>
                  </a:cubicBezTo>
                  <a:cubicBezTo>
                    <a:pt x="676" y="230"/>
                    <a:pt x="663" y="235"/>
                    <a:pt x="656" y="235"/>
                  </a:cubicBezTo>
                  <a:cubicBezTo>
                    <a:pt x="655" y="235"/>
                    <a:pt x="653" y="234"/>
                    <a:pt x="653" y="234"/>
                  </a:cubicBezTo>
                  <a:cubicBezTo>
                    <a:pt x="659" y="230"/>
                    <a:pt x="674" y="228"/>
                    <a:pt x="676" y="223"/>
                  </a:cubicBezTo>
                  <a:cubicBezTo>
                    <a:pt x="676" y="221"/>
                    <a:pt x="674" y="221"/>
                    <a:pt x="674" y="220"/>
                  </a:cubicBezTo>
                  <a:cubicBezTo>
                    <a:pt x="673" y="220"/>
                    <a:pt x="672" y="220"/>
                    <a:pt x="671" y="220"/>
                  </a:cubicBezTo>
                  <a:cubicBezTo>
                    <a:pt x="664" y="220"/>
                    <a:pt x="652" y="216"/>
                    <a:pt x="652" y="208"/>
                  </a:cubicBezTo>
                  <a:cubicBezTo>
                    <a:pt x="652" y="207"/>
                    <a:pt x="652" y="207"/>
                    <a:pt x="652" y="207"/>
                  </a:cubicBezTo>
                  <a:cubicBezTo>
                    <a:pt x="646" y="207"/>
                    <a:pt x="642" y="203"/>
                    <a:pt x="639" y="200"/>
                  </a:cubicBezTo>
                  <a:cubicBezTo>
                    <a:pt x="640" y="199"/>
                    <a:pt x="643" y="198"/>
                    <a:pt x="643" y="195"/>
                  </a:cubicBezTo>
                  <a:cubicBezTo>
                    <a:pt x="643" y="192"/>
                    <a:pt x="640" y="190"/>
                    <a:pt x="641" y="187"/>
                  </a:cubicBezTo>
                  <a:cubicBezTo>
                    <a:pt x="638" y="186"/>
                    <a:pt x="629" y="180"/>
                    <a:pt x="632" y="175"/>
                  </a:cubicBezTo>
                  <a:cubicBezTo>
                    <a:pt x="635" y="169"/>
                    <a:pt x="623" y="167"/>
                    <a:pt x="622" y="159"/>
                  </a:cubicBezTo>
                  <a:cubicBezTo>
                    <a:pt x="621" y="159"/>
                    <a:pt x="618" y="157"/>
                    <a:pt x="617" y="156"/>
                  </a:cubicBezTo>
                  <a:cubicBezTo>
                    <a:pt x="615" y="157"/>
                    <a:pt x="610" y="160"/>
                    <a:pt x="610" y="164"/>
                  </a:cubicBezTo>
                  <a:cubicBezTo>
                    <a:pt x="610" y="168"/>
                    <a:pt x="601" y="178"/>
                    <a:pt x="594" y="178"/>
                  </a:cubicBezTo>
                  <a:cubicBezTo>
                    <a:pt x="589" y="178"/>
                    <a:pt x="588" y="172"/>
                    <a:pt x="585" y="172"/>
                  </a:cubicBezTo>
                  <a:cubicBezTo>
                    <a:pt x="580" y="172"/>
                    <a:pt x="578" y="158"/>
                    <a:pt x="577" y="152"/>
                  </a:cubicBezTo>
                  <a:cubicBezTo>
                    <a:pt x="576" y="144"/>
                    <a:pt x="561" y="150"/>
                    <a:pt x="561" y="139"/>
                  </a:cubicBezTo>
                  <a:cubicBezTo>
                    <a:pt x="553" y="138"/>
                    <a:pt x="551" y="129"/>
                    <a:pt x="543" y="129"/>
                  </a:cubicBezTo>
                  <a:cubicBezTo>
                    <a:pt x="539" y="129"/>
                    <a:pt x="539" y="131"/>
                    <a:pt x="535" y="131"/>
                  </a:cubicBezTo>
                  <a:cubicBezTo>
                    <a:pt x="527" y="131"/>
                    <a:pt x="522" y="127"/>
                    <a:pt x="514" y="127"/>
                  </a:cubicBezTo>
                  <a:cubicBezTo>
                    <a:pt x="509" y="127"/>
                    <a:pt x="505" y="129"/>
                    <a:pt x="505" y="134"/>
                  </a:cubicBezTo>
                  <a:cubicBezTo>
                    <a:pt x="505" y="137"/>
                    <a:pt x="515" y="141"/>
                    <a:pt x="506" y="147"/>
                  </a:cubicBezTo>
                  <a:cubicBezTo>
                    <a:pt x="502" y="149"/>
                    <a:pt x="511" y="155"/>
                    <a:pt x="512" y="159"/>
                  </a:cubicBezTo>
                  <a:cubicBezTo>
                    <a:pt x="513" y="168"/>
                    <a:pt x="505" y="170"/>
                    <a:pt x="501" y="171"/>
                  </a:cubicBezTo>
                  <a:cubicBezTo>
                    <a:pt x="507" y="182"/>
                    <a:pt x="517" y="186"/>
                    <a:pt x="517" y="205"/>
                  </a:cubicBezTo>
                  <a:cubicBezTo>
                    <a:pt x="517" y="210"/>
                    <a:pt x="500" y="223"/>
                    <a:pt x="495" y="224"/>
                  </a:cubicBezTo>
                  <a:cubicBezTo>
                    <a:pt x="504" y="229"/>
                    <a:pt x="500" y="244"/>
                    <a:pt x="504" y="249"/>
                  </a:cubicBezTo>
                  <a:cubicBezTo>
                    <a:pt x="503" y="251"/>
                    <a:pt x="500" y="253"/>
                    <a:pt x="499" y="256"/>
                  </a:cubicBezTo>
                  <a:cubicBezTo>
                    <a:pt x="496" y="256"/>
                    <a:pt x="494" y="260"/>
                    <a:pt x="492" y="260"/>
                  </a:cubicBezTo>
                  <a:cubicBezTo>
                    <a:pt x="492" y="260"/>
                    <a:pt x="491" y="260"/>
                    <a:pt x="491" y="259"/>
                  </a:cubicBezTo>
                  <a:cubicBezTo>
                    <a:pt x="484" y="254"/>
                    <a:pt x="474" y="245"/>
                    <a:pt x="474" y="237"/>
                  </a:cubicBezTo>
                  <a:cubicBezTo>
                    <a:pt x="474" y="228"/>
                    <a:pt x="475" y="220"/>
                    <a:pt x="468" y="215"/>
                  </a:cubicBezTo>
                  <a:cubicBezTo>
                    <a:pt x="449" y="215"/>
                    <a:pt x="449" y="215"/>
                    <a:pt x="449" y="215"/>
                  </a:cubicBezTo>
                  <a:cubicBezTo>
                    <a:pt x="438" y="208"/>
                    <a:pt x="427" y="203"/>
                    <a:pt x="414" y="198"/>
                  </a:cubicBezTo>
                  <a:cubicBezTo>
                    <a:pt x="412" y="197"/>
                    <a:pt x="405" y="193"/>
                    <a:pt x="401" y="193"/>
                  </a:cubicBezTo>
                  <a:cubicBezTo>
                    <a:pt x="397" y="193"/>
                    <a:pt x="395" y="197"/>
                    <a:pt x="391" y="197"/>
                  </a:cubicBezTo>
                  <a:cubicBezTo>
                    <a:pt x="391" y="190"/>
                    <a:pt x="386" y="174"/>
                    <a:pt x="380" y="174"/>
                  </a:cubicBezTo>
                  <a:cubicBezTo>
                    <a:pt x="377" y="174"/>
                    <a:pt x="376" y="176"/>
                    <a:pt x="373" y="177"/>
                  </a:cubicBezTo>
                  <a:cubicBezTo>
                    <a:pt x="374" y="174"/>
                    <a:pt x="373" y="172"/>
                    <a:pt x="373" y="164"/>
                  </a:cubicBezTo>
                  <a:cubicBezTo>
                    <a:pt x="373" y="153"/>
                    <a:pt x="376" y="146"/>
                    <a:pt x="383" y="139"/>
                  </a:cubicBezTo>
                  <a:cubicBezTo>
                    <a:pt x="385" y="137"/>
                    <a:pt x="390" y="126"/>
                    <a:pt x="392" y="125"/>
                  </a:cubicBezTo>
                  <a:cubicBezTo>
                    <a:pt x="397" y="124"/>
                    <a:pt x="405" y="126"/>
                    <a:pt x="405" y="120"/>
                  </a:cubicBezTo>
                  <a:cubicBezTo>
                    <a:pt x="405" y="115"/>
                    <a:pt x="395" y="115"/>
                    <a:pt x="391" y="113"/>
                  </a:cubicBezTo>
                  <a:cubicBezTo>
                    <a:pt x="391" y="113"/>
                    <a:pt x="391" y="113"/>
                    <a:pt x="391" y="113"/>
                  </a:cubicBezTo>
                  <a:cubicBezTo>
                    <a:pt x="391" y="113"/>
                    <a:pt x="391" y="112"/>
                    <a:pt x="391" y="112"/>
                  </a:cubicBezTo>
                  <a:cubicBezTo>
                    <a:pt x="391" y="112"/>
                    <a:pt x="391" y="111"/>
                    <a:pt x="393" y="111"/>
                  </a:cubicBezTo>
                  <a:cubicBezTo>
                    <a:pt x="394" y="111"/>
                    <a:pt x="399" y="112"/>
                    <a:pt x="408" y="115"/>
                  </a:cubicBezTo>
                  <a:cubicBezTo>
                    <a:pt x="408" y="115"/>
                    <a:pt x="409" y="115"/>
                    <a:pt x="409" y="115"/>
                  </a:cubicBezTo>
                  <a:cubicBezTo>
                    <a:pt x="413" y="115"/>
                    <a:pt x="410" y="109"/>
                    <a:pt x="413" y="109"/>
                  </a:cubicBezTo>
                  <a:cubicBezTo>
                    <a:pt x="414" y="109"/>
                    <a:pt x="416" y="109"/>
                    <a:pt x="420" y="109"/>
                  </a:cubicBezTo>
                  <a:cubicBezTo>
                    <a:pt x="427" y="109"/>
                    <a:pt x="430" y="102"/>
                    <a:pt x="435" y="98"/>
                  </a:cubicBezTo>
                  <a:cubicBezTo>
                    <a:pt x="435" y="94"/>
                    <a:pt x="435" y="94"/>
                    <a:pt x="435" y="94"/>
                  </a:cubicBezTo>
                  <a:cubicBezTo>
                    <a:pt x="425" y="92"/>
                    <a:pt x="415" y="93"/>
                    <a:pt x="411" y="85"/>
                  </a:cubicBezTo>
                  <a:cubicBezTo>
                    <a:pt x="411" y="85"/>
                    <a:pt x="414" y="85"/>
                    <a:pt x="416" y="85"/>
                  </a:cubicBezTo>
                  <a:cubicBezTo>
                    <a:pt x="420" y="87"/>
                    <a:pt x="424" y="91"/>
                    <a:pt x="429" y="91"/>
                  </a:cubicBezTo>
                  <a:cubicBezTo>
                    <a:pt x="434" y="91"/>
                    <a:pt x="442" y="85"/>
                    <a:pt x="442" y="82"/>
                  </a:cubicBezTo>
                  <a:cubicBezTo>
                    <a:pt x="442" y="81"/>
                    <a:pt x="438" y="75"/>
                    <a:pt x="440" y="75"/>
                  </a:cubicBezTo>
                  <a:cubicBezTo>
                    <a:pt x="446" y="75"/>
                    <a:pt x="448" y="81"/>
                    <a:pt x="452" y="81"/>
                  </a:cubicBezTo>
                  <a:cubicBezTo>
                    <a:pt x="455" y="81"/>
                    <a:pt x="457" y="79"/>
                    <a:pt x="462" y="79"/>
                  </a:cubicBezTo>
                  <a:cubicBezTo>
                    <a:pt x="461" y="78"/>
                    <a:pt x="461" y="75"/>
                    <a:pt x="463" y="75"/>
                  </a:cubicBezTo>
                  <a:cubicBezTo>
                    <a:pt x="463" y="75"/>
                    <a:pt x="464" y="76"/>
                    <a:pt x="465" y="77"/>
                  </a:cubicBezTo>
                  <a:cubicBezTo>
                    <a:pt x="465" y="78"/>
                    <a:pt x="466" y="78"/>
                    <a:pt x="466" y="78"/>
                  </a:cubicBezTo>
                  <a:cubicBezTo>
                    <a:pt x="470" y="78"/>
                    <a:pt x="482" y="67"/>
                    <a:pt x="482" y="64"/>
                  </a:cubicBezTo>
                  <a:cubicBezTo>
                    <a:pt x="482" y="61"/>
                    <a:pt x="475" y="59"/>
                    <a:pt x="475" y="57"/>
                  </a:cubicBezTo>
                  <a:cubicBezTo>
                    <a:pt x="475" y="55"/>
                    <a:pt x="471" y="50"/>
                    <a:pt x="480" y="46"/>
                  </a:cubicBezTo>
                  <a:cubicBezTo>
                    <a:pt x="481" y="44"/>
                    <a:pt x="480" y="44"/>
                    <a:pt x="480" y="39"/>
                  </a:cubicBezTo>
                  <a:cubicBezTo>
                    <a:pt x="471" y="39"/>
                    <a:pt x="473" y="32"/>
                    <a:pt x="462" y="32"/>
                  </a:cubicBezTo>
                  <a:cubicBezTo>
                    <a:pt x="459" y="32"/>
                    <a:pt x="457" y="30"/>
                    <a:pt x="455" y="30"/>
                  </a:cubicBezTo>
                  <a:cubicBezTo>
                    <a:pt x="451" y="30"/>
                    <a:pt x="448" y="32"/>
                    <a:pt x="448" y="36"/>
                  </a:cubicBezTo>
                  <a:cubicBezTo>
                    <a:pt x="448" y="39"/>
                    <a:pt x="452" y="41"/>
                    <a:pt x="452" y="43"/>
                  </a:cubicBezTo>
                  <a:cubicBezTo>
                    <a:pt x="452" y="46"/>
                    <a:pt x="445" y="46"/>
                    <a:pt x="444" y="49"/>
                  </a:cubicBezTo>
                  <a:cubicBezTo>
                    <a:pt x="442" y="54"/>
                    <a:pt x="442" y="58"/>
                    <a:pt x="438" y="63"/>
                  </a:cubicBezTo>
                  <a:cubicBezTo>
                    <a:pt x="437" y="65"/>
                    <a:pt x="435" y="65"/>
                    <a:pt x="434" y="65"/>
                  </a:cubicBezTo>
                  <a:cubicBezTo>
                    <a:pt x="428" y="65"/>
                    <a:pt x="423" y="57"/>
                    <a:pt x="423" y="55"/>
                  </a:cubicBezTo>
                  <a:cubicBezTo>
                    <a:pt x="423" y="51"/>
                    <a:pt x="428" y="52"/>
                    <a:pt x="428" y="48"/>
                  </a:cubicBezTo>
                  <a:cubicBezTo>
                    <a:pt x="428" y="46"/>
                    <a:pt x="420" y="38"/>
                    <a:pt x="418" y="38"/>
                  </a:cubicBezTo>
                  <a:cubicBezTo>
                    <a:pt x="409" y="38"/>
                    <a:pt x="415" y="50"/>
                    <a:pt x="406" y="50"/>
                  </a:cubicBezTo>
                  <a:cubicBezTo>
                    <a:pt x="406" y="45"/>
                    <a:pt x="406" y="42"/>
                    <a:pt x="400" y="39"/>
                  </a:cubicBezTo>
                  <a:cubicBezTo>
                    <a:pt x="401" y="37"/>
                    <a:pt x="401" y="36"/>
                    <a:pt x="403" y="35"/>
                  </a:cubicBezTo>
                  <a:cubicBezTo>
                    <a:pt x="398" y="32"/>
                    <a:pt x="392" y="35"/>
                    <a:pt x="388" y="31"/>
                  </a:cubicBezTo>
                  <a:cubicBezTo>
                    <a:pt x="390" y="30"/>
                    <a:pt x="396" y="28"/>
                    <a:pt x="396" y="24"/>
                  </a:cubicBezTo>
                  <a:cubicBezTo>
                    <a:pt x="396" y="19"/>
                    <a:pt x="387" y="19"/>
                    <a:pt x="387" y="15"/>
                  </a:cubicBezTo>
                  <a:cubicBezTo>
                    <a:pt x="387" y="6"/>
                    <a:pt x="380" y="0"/>
                    <a:pt x="369" y="0"/>
                  </a:cubicBezTo>
                  <a:cubicBezTo>
                    <a:pt x="369" y="0"/>
                    <a:pt x="369" y="0"/>
                    <a:pt x="36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8" name="Freeform 110"/>
            <p:cNvSpPr>
              <a:spLocks noEditPoints="1"/>
            </p:cNvSpPr>
            <p:nvPr/>
          </p:nvSpPr>
          <p:spPr bwMode="auto">
            <a:xfrm>
              <a:off x="1009650" y="1554163"/>
              <a:ext cx="1138238" cy="819150"/>
            </a:xfrm>
            <a:custGeom>
              <a:avLst/>
              <a:gdLst>
                <a:gd name="T0" fmla="*/ 216 w 303"/>
                <a:gd name="T1" fmla="*/ 23 h 218"/>
                <a:gd name="T2" fmla="*/ 216 w 303"/>
                <a:gd name="T3" fmla="*/ 24 h 218"/>
                <a:gd name="T4" fmla="*/ 216 w 303"/>
                <a:gd name="T5" fmla="*/ 23 h 218"/>
                <a:gd name="T6" fmla="*/ 75 w 303"/>
                <a:gd name="T7" fmla="*/ 8 h 218"/>
                <a:gd name="T8" fmla="*/ 70 w 303"/>
                <a:gd name="T9" fmla="*/ 8 h 218"/>
                <a:gd name="T10" fmla="*/ 65 w 303"/>
                <a:gd name="T11" fmla="*/ 9 h 218"/>
                <a:gd name="T12" fmla="*/ 13 w 303"/>
                <a:gd name="T13" fmla="*/ 36 h 218"/>
                <a:gd name="T14" fmla="*/ 24 w 303"/>
                <a:gd name="T15" fmla="*/ 50 h 218"/>
                <a:gd name="T16" fmla="*/ 49 w 303"/>
                <a:gd name="T17" fmla="*/ 75 h 218"/>
                <a:gd name="T18" fmla="*/ 41 w 303"/>
                <a:gd name="T19" fmla="*/ 75 h 218"/>
                <a:gd name="T20" fmla="*/ 31 w 303"/>
                <a:gd name="T21" fmla="*/ 68 h 218"/>
                <a:gd name="T22" fmla="*/ 0 w 303"/>
                <a:gd name="T23" fmla="*/ 81 h 218"/>
                <a:gd name="T24" fmla="*/ 8 w 303"/>
                <a:gd name="T25" fmla="*/ 88 h 218"/>
                <a:gd name="T26" fmla="*/ 26 w 303"/>
                <a:gd name="T27" fmla="*/ 96 h 218"/>
                <a:gd name="T28" fmla="*/ 38 w 303"/>
                <a:gd name="T29" fmla="*/ 98 h 218"/>
                <a:gd name="T30" fmla="*/ 53 w 303"/>
                <a:gd name="T31" fmla="*/ 93 h 218"/>
                <a:gd name="T32" fmla="*/ 55 w 303"/>
                <a:gd name="T33" fmla="*/ 98 h 218"/>
                <a:gd name="T34" fmla="*/ 51 w 303"/>
                <a:gd name="T35" fmla="*/ 98 h 218"/>
                <a:gd name="T36" fmla="*/ 34 w 303"/>
                <a:gd name="T37" fmla="*/ 116 h 218"/>
                <a:gd name="T38" fmla="*/ 24 w 303"/>
                <a:gd name="T39" fmla="*/ 144 h 218"/>
                <a:gd name="T40" fmla="*/ 38 w 303"/>
                <a:gd name="T41" fmla="*/ 158 h 218"/>
                <a:gd name="T42" fmla="*/ 46 w 303"/>
                <a:gd name="T43" fmla="*/ 157 h 218"/>
                <a:gd name="T44" fmla="*/ 49 w 303"/>
                <a:gd name="T45" fmla="*/ 170 h 218"/>
                <a:gd name="T46" fmla="*/ 57 w 303"/>
                <a:gd name="T47" fmla="*/ 168 h 218"/>
                <a:gd name="T48" fmla="*/ 71 w 303"/>
                <a:gd name="T49" fmla="*/ 172 h 218"/>
                <a:gd name="T50" fmla="*/ 81 w 303"/>
                <a:gd name="T51" fmla="*/ 169 h 218"/>
                <a:gd name="T52" fmla="*/ 95 w 303"/>
                <a:gd name="T53" fmla="*/ 165 h 218"/>
                <a:gd name="T54" fmla="*/ 59 w 303"/>
                <a:gd name="T55" fmla="*/ 198 h 218"/>
                <a:gd name="T56" fmla="*/ 36 w 303"/>
                <a:gd name="T57" fmla="*/ 211 h 218"/>
                <a:gd name="T58" fmla="*/ 27 w 303"/>
                <a:gd name="T59" fmla="*/ 218 h 218"/>
                <a:gd name="T60" fmla="*/ 73 w 303"/>
                <a:gd name="T61" fmla="*/ 199 h 218"/>
                <a:gd name="T62" fmla="*/ 99 w 303"/>
                <a:gd name="T63" fmla="*/ 179 h 218"/>
                <a:gd name="T64" fmla="*/ 112 w 303"/>
                <a:gd name="T65" fmla="*/ 163 h 218"/>
                <a:gd name="T66" fmla="*/ 141 w 303"/>
                <a:gd name="T67" fmla="*/ 138 h 218"/>
                <a:gd name="T68" fmla="*/ 128 w 303"/>
                <a:gd name="T69" fmla="*/ 155 h 218"/>
                <a:gd name="T70" fmla="*/ 126 w 303"/>
                <a:gd name="T71" fmla="*/ 160 h 218"/>
                <a:gd name="T72" fmla="*/ 157 w 303"/>
                <a:gd name="T73" fmla="*/ 146 h 218"/>
                <a:gd name="T74" fmla="*/ 166 w 303"/>
                <a:gd name="T75" fmla="*/ 138 h 218"/>
                <a:gd name="T76" fmla="*/ 209 w 303"/>
                <a:gd name="T77" fmla="*/ 152 h 218"/>
                <a:gd name="T78" fmla="*/ 247 w 303"/>
                <a:gd name="T79" fmla="*/ 173 h 218"/>
                <a:gd name="T80" fmla="*/ 260 w 303"/>
                <a:gd name="T81" fmla="*/ 172 h 218"/>
                <a:gd name="T82" fmla="*/ 265 w 303"/>
                <a:gd name="T83" fmla="*/ 174 h 218"/>
                <a:gd name="T84" fmla="*/ 267 w 303"/>
                <a:gd name="T85" fmla="*/ 184 h 218"/>
                <a:gd name="T86" fmla="*/ 275 w 303"/>
                <a:gd name="T87" fmla="*/ 184 h 218"/>
                <a:gd name="T88" fmla="*/ 275 w 303"/>
                <a:gd name="T89" fmla="*/ 194 h 218"/>
                <a:gd name="T90" fmla="*/ 284 w 303"/>
                <a:gd name="T91" fmla="*/ 202 h 218"/>
                <a:gd name="T92" fmla="*/ 299 w 303"/>
                <a:gd name="T93" fmla="*/ 210 h 218"/>
                <a:gd name="T94" fmla="*/ 303 w 303"/>
                <a:gd name="T95" fmla="*/ 205 h 218"/>
                <a:gd name="T96" fmla="*/ 288 w 303"/>
                <a:gd name="T97" fmla="*/ 192 h 218"/>
                <a:gd name="T98" fmla="*/ 279 w 303"/>
                <a:gd name="T99" fmla="*/ 176 h 218"/>
                <a:gd name="T100" fmla="*/ 253 w 303"/>
                <a:gd name="T101" fmla="*/ 155 h 218"/>
                <a:gd name="T102" fmla="*/ 231 w 303"/>
                <a:gd name="T103" fmla="*/ 151 h 218"/>
                <a:gd name="T104" fmla="*/ 223 w 303"/>
                <a:gd name="T105" fmla="*/ 148 h 218"/>
                <a:gd name="T106" fmla="*/ 216 w 303"/>
                <a:gd name="T107" fmla="*/ 147 h 218"/>
                <a:gd name="T108" fmla="*/ 216 w 303"/>
                <a:gd name="T109" fmla="*/ 24 h 218"/>
                <a:gd name="T110" fmla="*/ 184 w 303"/>
                <a:gd name="T111" fmla="*/ 20 h 218"/>
                <a:gd name="T112" fmla="*/ 130 w 303"/>
                <a:gd name="T113" fmla="*/ 13 h 218"/>
                <a:gd name="T114" fmla="*/ 108 w 303"/>
                <a:gd name="T115" fmla="*/ 7 h 218"/>
                <a:gd name="T116" fmla="*/ 95 w 303"/>
                <a:gd name="T117" fmla="*/ 8 h 218"/>
                <a:gd name="T118" fmla="*/ 96 w 303"/>
                <a:gd name="T119" fmla="*/ 4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3" h="218">
                  <a:moveTo>
                    <a:pt x="216" y="23"/>
                  </a:moveTo>
                  <a:cubicBezTo>
                    <a:pt x="216" y="23"/>
                    <a:pt x="216" y="23"/>
                    <a:pt x="216" y="23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3"/>
                    <a:pt x="216" y="23"/>
                    <a:pt x="216" y="23"/>
                  </a:cubicBezTo>
                  <a:cubicBezTo>
                    <a:pt x="216" y="23"/>
                    <a:pt x="216" y="23"/>
                    <a:pt x="216" y="23"/>
                  </a:cubicBezTo>
                  <a:moveTo>
                    <a:pt x="88" y="0"/>
                  </a:moveTo>
                  <a:cubicBezTo>
                    <a:pt x="83" y="0"/>
                    <a:pt x="80" y="6"/>
                    <a:pt x="75" y="8"/>
                  </a:cubicBezTo>
                  <a:cubicBezTo>
                    <a:pt x="74" y="9"/>
                    <a:pt x="73" y="9"/>
                    <a:pt x="72" y="9"/>
                  </a:cubicBezTo>
                  <a:cubicBezTo>
                    <a:pt x="71" y="9"/>
                    <a:pt x="71" y="9"/>
                    <a:pt x="70" y="8"/>
                  </a:cubicBezTo>
                  <a:cubicBezTo>
                    <a:pt x="69" y="8"/>
                    <a:pt x="68" y="8"/>
                    <a:pt x="68" y="8"/>
                  </a:cubicBezTo>
                  <a:cubicBezTo>
                    <a:pt x="67" y="8"/>
                    <a:pt x="66" y="8"/>
                    <a:pt x="65" y="9"/>
                  </a:cubicBezTo>
                  <a:cubicBezTo>
                    <a:pt x="50" y="14"/>
                    <a:pt x="37" y="24"/>
                    <a:pt x="28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7"/>
                    <a:pt x="9" y="44"/>
                    <a:pt x="9" y="44"/>
                  </a:cubicBezTo>
                  <a:cubicBezTo>
                    <a:pt x="9" y="46"/>
                    <a:pt x="20" y="48"/>
                    <a:pt x="24" y="50"/>
                  </a:cubicBezTo>
                  <a:cubicBezTo>
                    <a:pt x="26" y="52"/>
                    <a:pt x="30" y="60"/>
                    <a:pt x="32" y="61"/>
                  </a:cubicBezTo>
                  <a:cubicBezTo>
                    <a:pt x="40" y="65"/>
                    <a:pt x="46" y="66"/>
                    <a:pt x="49" y="75"/>
                  </a:cubicBezTo>
                  <a:cubicBezTo>
                    <a:pt x="48" y="75"/>
                    <a:pt x="47" y="75"/>
                    <a:pt x="47" y="75"/>
                  </a:cubicBezTo>
                  <a:cubicBezTo>
                    <a:pt x="45" y="75"/>
                    <a:pt x="44" y="75"/>
                    <a:pt x="41" y="75"/>
                  </a:cubicBezTo>
                  <a:cubicBezTo>
                    <a:pt x="39" y="75"/>
                    <a:pt x="37" y="75"/>
                    <a:pt x="36" y="75"/>
                  </a:cubicBezTo>
                  <a:cubicBezTo>
                    <a:pt x="33" y="75"/>
                    <a:pt x="31" y="74"/>
                    <a:pt x="31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19" y="73"/>
                    <a:pt x="7" y="77"/>
                    <a:pt x="0" y="81"/>
                  </a:cubicBezTo>
                  <a:cubicBezTo>
                    <a:pt x="1" y="84"/>
                    <a:pt x="4" y="85"/>
                    <a:pt x="9" y="85"/>
                  </a:cubicBezTo>
                  <a:cubicBezTo>
                    <a:pt x="8" y="86"/>
                    <a:pt x="8" y="87"/>
                    <a:pt x="8" y="88"/>
                  </a:cubicBezTo>
                  <a:cubicBezTo>
                    <a:pt x="8" y="91"/>
                    <a:pt x="11" y="92"/>
                    <a:pt x="11" y="96"/>
                  </a:cubicBezTo>
                  <a:cubicBezTo>
                    <a:pt x="14" y="96"/>
                    <a:pt x="21" y="96"/>
                    <a:pt x="26" y="96"/>
                  </a:cubicBezTo>
                  <a:cubicBezTo>
                    <a:pt x="27" y="96"/>
                    <a:pt x="28" y="96"/>
                    <a:pt x="28" y="96"/>
                  </a:cubicBezTo>
                  <a:cubicBezTo>
                    <a:pt x="31" y="96"/>
                    <a:pt x="33" y="98"/>
                    <a:pt x="38" y="98"/>
                  </a:cubicBezTo>
                  <a:cubicBezTo>
                    <a:pt x="44" y="98"/>
                    <a:pt x="46" y="93"/>
                    <a:pt x="51" y="93"/>
                  </a:cubicBezTo>
                  <a:cubicBezTo>
                    <a:pt x="52" y="93"/>
                    <a:pt x="52" y="93"/>
                    <a:pt x="53" y="93"/>
                  </a:cubicBezTo>
                  <a:cubicBezTo>
                    <a:pt x="54" y="93"/>
                    <a:pt x="54" y="93"/>
                    <a:pt x="55" y="93"/>
                  </a:cubicBezTo>
                  <a:cubicBezTo>
                    <a:pt x="55" y="98"/>
                    <a:pt x="55" y="98"/>
                    <a:pt x="55" y="98"/>
                  </a:cubicBezTo>
                  <a:cubicBezTo>
                    <a:pt x="54" y="97"/>
                    <a:pt x="54" y="97"/>
                    <a:pt x="53" y="97"/>
                  </a:cubicBezTo>
                  <a:cubicBezTo>
                    <a:pt x="53" y="97"/>
                    <a:pt x="52" y="97"/>
                    <a:pt x="51" y="98"/>
                  </a:cubicBezTo>
                  <a:cubicBezTo>
                    <a:pt x="51" y="99"/>
                    <a:pt x="56" y="103"/>
                    <a:pt x="56" y="105"/>
                  </a:cubicBezTo>
                  <a:cubicBezTo>
                    <a:pt x="56" y="109"/>
                    <a:pt x="36" y="116"/>
                    <a:pt x="34" y="116"/>
                  </a:cubicBezTo>
                  <a:cubicBezTo>
                    <a:pt x="28" y="116"/>
                    <a:pt x="12" y="123"/>
                    <a:pt x="12" y="132"/>
                  </a:cubicBezTo>
                  <a:cubicBezTo>
                    <a:pt x="12" y="136"/>
                    <a:pt x="21" y="138"/>
                    <a:pt x="24" y="144"/>
                  </a:cubicBezTo>
                  <a:cubicBezTo>
                    <a:pt x="22" y="144"/>
                    <a:pt x="21" y="145"/>
                    <a:pt x="19" y="145"/>
                  </a:cubicBezTo>
                  <a:cubicBezTo>
                    <a:pt x="21" y="147"/>
                    <a:pt x="35" y="158"/>
                    <a:pt x="38" y="158"/>
                  </a:cubicBezTo>
                  <a:cubicBezTo>
                    <a:pt x="40" y="158"/>
                    <a:pt x="42" y="153"/>
                    <a:pt x="44" y="153"/>
                  </a:cubicBezTo>
                  <a:cubicBezTo>
                    <a:pt x="47" y="153"/>
                    <a:pt x="46" y="157"/>
                    <a:pt x="46" y="157"/>
                  </a:cubicBezTo>
                  <a:cubicBezTo>
                    <a:pt x="46" y="160"/>
                    <a:pt x="46" y="160"/>
                    <a:pt x="46" y="163"/>
                  </a:cubicBezTo>
                  <a:cubicBezTo>
                    <a:pt x="46" y="165"/>
                    <a:pt x="48" y="170"/>
                    <a:pt x="49" y="170"/>
                  </a:cubicBezTo>
                  <a:cubicBezTo>
                    <a:pt x="50" y="170"/>
                    <a:pt x="52" y="168"/>
                    <a:pt x="54" y="168"/>
                  </a:cubicBezTo>
                  <a:cubicBezTo>
                    <a:pt x="55" y="168"/>
                    <a:pt x="54" y="168"/>
                    <a:pt x="57" y="168"/>
                  </a:cubicBezTo>
                  <a:cubicBezTo>
                    <a:pt x="57" y="167"/>
                    <a:pt x="57" y="165"/>
                    <a:pt x="57" y="164"/>
                  </a:cubicBezTo>
                  <a:cubicBezTo>
                    <a:pt x="62" y="167"/>
                    <a:pt x="64" y="169"/>
                    <a:pt x="71" y="172"/>
                  </a:cubicBezTo>
                  <a:cubicBezTo>
                    <a:pt x="71" y="170"/>
                    <a:pt x="72" y="169"/>
                    <a:pt x="73" y="167"/>
                  </a:cubicBezTo>
                  <a:cubicBezTo>
                    <a:pt x="76" y="167"/>
                    <a:pt x="77" y="169"/>
                    <a:pt x="81" y="169"/>
                  </a:cubicBezTo>
                  <a:cubicBezTo>
                    <a:pt x="85" y="169"/>
                    <a:pt x="87" y="167"/>
                    <a:pt x="91" y="165"/>
                  </a:cubicBezTo>
                  <a:cubicBezTo>
                    <a:pt x="95" y="165"/>
                    <a:pt x="95" y="165"/>
                    <a:pt x="95" y="165"/>
                  </a:cubicBezTo>
                  <a:cubicBezTo>
                    <a:pt x="88" y="169"/>
                    <a:pt x="88" y="178"/>
                    <a:pt x="82" y="182"/>
                  </a:cubicBezTo>
                  <a:cubicBezTo>
                    <a:pt x="75" y="187"/>
                    <a:pt x="64" y="192"/>
                    <a:pt x="59" y="198"/>
                  </a:cubicBezTo>
                  <a:cubicBezTo>
                    <a:pt x="56" y="202"/>
                    <a:pt x="50" y="199"/>
                    <a:pt x="46" y="202"/>
                  </a:cubicBezTo>
                  <a:cubicBezTo>
                    <a:pt x="42" y="204"/>
                    <a:pt x="40" y="209"/>
                    <a:pt x="36" y="211"/>
                  </a:cubicBezTo>
                  <a:cubicBezTo>
                    <a:pt x="32" y="214"/>
                    <a:pt x="26" y="212"/>
                    <a:pt x="23" y="217"/>
                  </a:cubicBezTo>
                  <a:cubicBezTo>
                    <a:pt x="24" y="218"/>
                    <a:pt x="26" y="218"/>
                    <a:pt x="27" y="218"/>
                  </a:cubicBezTo>
                  <a:cubicBezTo>
                    <a:pt x="36" y="218"/>
                    <a:pt x="42" y="209"/>
                    <a:pt x="51" y="207"/>
                  </a:cubicBezTo>
                  <a:cubicBezTo>
                    <a:pt x="59" y="206"/>
                    <a:pt x="69" y="203"/>
                    <a:pt x="73" y="199"/>
                  </a:cubicBezTo>
                  <a:cubicBezTo>
                    <a:pt x="78" y="194"/>
                    <a:pt x="88" y="191"/>
                    <a:pt x="92" y="186"/>
                  </a:cubicBezTo>
                  <a:cubicBezTo>
                    <a:pt x="94" y="183"/>
                    <a:pt x="95" y="180"/>
                    <a:pt x="99" y="179"/>
                  </a:cubicBezTo>
                  <a:cubicBezTo>
                    <a:pt x="106" y="176"/>
                    <a:pt x="112" y="174"/>
                    <a:pt x="112" y="167"/>
                  </a:cubicBezTo>
                  <a:cubicBezTo>
                    <a:pt x="112" y="166"/>
                    <a:pt x="112" y="165"/>
                    <a:pt x="112" y="163"/>
                  </a:cubicBezTo>
                  <a:cubicBezTo>
                    <a:pt x="112" y="154"/>
                    <a:pt x="131" y="138"/>
                    <a:pt x="137" y="138"/>
                  </a:cubicBezTo>
                  <a:cubicBezTo>
                    <a:pt x="139" y="138"/>
                    <a:pt x="138" y="138"/>
                    <a:pt x="141" y="138"/>
                  </a:cubicBezTo>
                  <a:cubicBezTo>
                    <a:pt x="141" y="139"/>
                    <a:pt x="141" y="140"/>
                    <a:pt x="141" y="141"/>
                  </a:cubicBezTo>
                  <a:cubicBezTo>
                    <a:pt x="132" y="143"/>
                    <a:pt x="128" y="148"/>
                    <a:pt x="128" y="155"/>
                  </a:cubicBezTo>
                  <a:cubicBezTo>
                    <a:pt x="128" y="156"/>
                    <a:pt x="127" y="156"/>
                    <a:pt x="128" y="158"/>
                  </a:cubicBezTo>
                  <a:cubicBezTo>
                    <a:pt x="128" y="158"/>
                    <a:pt x="126" y="159"/>
                    <a:pt x="126" y="160"/>
                  </a:cubicBezTo>
                  <a:cubicBezTo>
                    <a:pt x="126" y="161"/>
                    <a:pt x="128" y="162"/>
                    <a:pt x="129" y="162"/>
                  </a:cubicBezTo>
                  <a:cubicBezTo>
                    <a:pt x="135" y="162"/>
                    <a:pt x="154" y="152"/>
                    <a:pt x="157" y="146"/>
                  </a:cubicBezTo>
                  <a:cubicBezTo>
                    <a:pt x="156" y="145"/>
                    <a:pt x="155" y="144"/>
                    <a:pt x="154" y="142"/>
                  </a:cubicBezTo>
                  <a:cubicBezTo>
                    <a:pt x="157" y="141"/>
                    <a:pt x="163" y="140"/>
                    <a:pt x="166" y="138"/>
                  </a:cubicBezTo>
                  <a:cubicBezTo>
                    <a:pt x="171" y="148"/>
                    <a:pt x="183" y="149"/>
                    <a:pt x="193" y="152"/>
                  </a:cubicBezTo>
                  <a:cubicBezTo>
                    <a:pt x="209" y="152"/>
                    <a:pt x="209" y="152"/>
                    <a:pt x="209" y="152"/>
                  </a:cubicBezTo>
                  <a:cubicBezTo>
                    <a:pt x="217" y="157"/>
                    <a:pt x="227" y="157"/>
                    <a:pt x="234" y="162"/>
                  </a:cubicBezTo>
                  <a:cubicBezTo>
                    <a:pt x="238" y="165"/>
                    <a:pt x="242" y="173"/>
                    <a:pt x="247" y="173"/>
                  </a:cubicBezTo>
                  <a:cubicBezTo>
                    <a:pt x="250" y="173"/>
                    <a:pt x="251" y="170"/>
                    <a:pt x="252" y="168"/>
                  </a:cubicBezTo>
                  <a:cubicBezTo>
                    <a:pt x="254" y="170"/>
                    <a:pt x="256" y="172"/>
                    <a:pt x="260" y="172"/>
                  </a:cubicBezTo>
                  <a:cubicBezTo>
                    <a:pt x="261" y="172"/>
                    <a:pt x="261" y="171"/>
                    <a:pt x="261" y="171"/>
                  </a:cubicBezTo>
                  <a:cubicBezTo>
                    <a:pt x="263" y="171"/>
                    <a:pt x="264" y="173"/>
                    <a:pt x="265" y="174"/>
                  </a:cubicBezTo>
                  <a:cubicBezTo>
                    <a:pt x="265" y="176"/>
                    <a:pt x="263" y="177"/>
                    <a:pt x="263" y="180"/>
                  </a:cubicBezTo>
                  <a:cubicBezTo>
                    <a:pt x="263" y="182"/>
                    <a:pt x="266" y="184"/>
                    <a:pt x="267" y="184"/>
                  </a:cubicBezTo>
                  <a:cubicBezTo>
                    <a:pt x="271" y="184"/>
                    <a:pt x="269" y="181"/>
                    <a:pt x="275" y="181"/>
                  </a:cubicBezTo>
                  <a:cubicBezTo>
                    <a:pt x="275" y="181"/>
                    <a:pt x="275" y="182"/>
                    <a:pt x="275" y="184"/>
                  </a:cubicBezTo>
                  <a:cubicBezTo>
                    <a:pt x="275" y="187"/>
                    <a:pt x="270" y="187"/>
                    <a:pt x="270" y="189"/>
                  </a:cubicBezTo>
                  <a:cubicBezTo>
                    <a:pt x="270" y="191"/>
                    <a:pt x="271" y="194"/>
                    <a:pt x="275" y="194"/>
                  </a:cubicBezTo>
                  <a:cubicBezTo>
                    <a:pt x="280" y="194"/>
                    <a:pt x="284" y="194"/>
                    <a:pt x="284" y="198"/>
                  </a:cubicBezTo>
                  <a:cubicBezTo>
                    <a:pt x="284" y="200"/>
                    <a:pt x="284" y="200"/>
                    <a:pt x="284" y="202"/>
                  </a:cubicBezTo>
                  <a:cubicBezTo>
                    <a:pt x="284" y="205"/>
                    <a:pt x="291" y="211"/>
                    <a:pt x="296" y="211"/>
                  </a:cubicBezTo>
                  <a:cubicBezTo>
                    <a:pt x="297" y="211"/>
                    <a:pt x="297" y="210"/>
                    <a:pt x="299" y="210"/>
                  </a:cubicBezTo>
                  <a:cubicBezTo>
                    <a:pt x="299" y="208"/>
                    <a:pt x="303" y="208"/>
                    <a:pt x="303" y="205"/>
                  </a:cubicBezTo>
                  <a:cubicBezTo>
                    <a:pt x="303" y="205"/>
                    <a:pt x="303" y="205"/>
                    <a:pt x="303" y="205"/>
                  </a:cubicBezTo>
                  <a:cubicBezTo>
                    <a:pt x="303" y="199"/>
                    <a:pt x="298" y="197"/>
                    <a:pt x="295" y="195"/>
                  </a:cubicBezTo>
                  <a:cubicBezTo>
                    <a:pt x="294" y="192"/>
                    <a:pt x="290" y="193"/>
                    <a:pt x="288" y="192"/>
                  </a:cubicBezTo>
                  <a:cubicBezTo>
                    <a:pt x="285" y="188"/>
                    <a:pt x="284" y="184"/>
                    <a:pt x="283" y="181"/>
                  </a:cubicBezTo>
                  <a:cubicBezTo>
                    <a:pt x="282" y="178"/>
                    <a:pt x="280" y="178"/>
                    <a:pt x="279" y="176"/>
                  </a:cubicBezTo>
                  <a:cubicBezTo>
                    <a:pt x="272" y="165"/>
                    <a:pt x="267" y="162"/>
                    <a:pt x="259" y="154"/>
                  </a:cubicBezTo>
                  <a:cubicBezTo>
                    <a:pt x="257" y="155"/>
                    <a:pt x="255" y="155"/>
                    <a:pt x="253" y="155"/>
                  </a:cubicBezTo>
                  <a:cubicBezTo>
                    <a:pt x="249" y="156"/>
                    <a:pt x="249" y="162"/>
                    <a:pt x="245" y="162"/>
                  </a:cubicBezTo>
                  <a:cubicBezTo>
                    <a:pt x="240" y="162"/>
                    <a:pt x="234" y="155"/>
                    <a:pt x="231" y="151"/>
                  </a:cubicBezTo>
                  <a:cubicBezTo>
                    <a:pt x="230" y="148"/>
                    <a:pt x="227" y="148"/>
                    <a:pt x="224" y="148"/>
                  </a:cubicBezTo>
                  <a:cubicBezTo>
                    <a:pt x="224" y="148"/>
                    <a:pt x="223" y="148"/>
                    <a:pt x="223" y="148"/>
                  </a:cubicBezTo>
                  <a:cubicBezTo>
                    <a:pt x="222" y="148"/>
                    <a:pt x="222" y="148"/>
                    <a:pt x="221" y="148"/>
                  </a:cubicBezTo>
                  <a:cubicBezTo>
                    <a:pt x="219" y="148"/>
                    <a:pt x="217" y="148"/>
                    <a:pt x="216" y="147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09" y="21"/>
                    <a:pt x="206" y="18"/>
                    <a:pt x="198" y="18"/>
                  </a:cubicBezTo>
                  <a:cubicBezTo>
                    <a:pt x="193" y="18"/>
                    <a:pt x="189" y="20"/>
                    <a:pt x="184" y="20"/>
                  </a:cubicBezTo>
                  <a:cubicBezTo>
                    <a:pt x="176" y="20"/>
                    <a:pt x="158" y="19"/>
                    <a:pt x="152" y="13"/>
                  </a:cubicBezTo>
                  <a:cubicBezTo>
                    <a:pt x="130" y="13"/>
                    <a:pt x="130" y="13"/>
                    <a:pt x="130" y="13"/>
                  </a:cubicBezTo>
                  <a:cubicBezTo>
                    <a:pt x="126" y="11"/>
                    <a:pt x="125" y="10"/>
                    <a:pt x="122" y="7"/>
                  </a:cubicBezTo>
                  <a:cubicBezTo>
                    <a:pt x="108" y="7"/>
                    <a:pt x="108" y="7"/>
                    <a:pt x="108" y="7"/>
                  </a:cubicBezTo>
                  <a:cubicBezTo>
                    <a:pt x="105" y="6"/>
                    <a:pt x="104" y="6"/>
                    <a:pt x="101" y="4"/>
                  </a:cubicBezTo>
                  <a:cubicBezTo>
                    <a:pt x="100" y="6"/>
                    <a:pt x="97" y="8"/>
                    <a:pt x="95" y="8"/>
                  </a:cubicBezTo>
                  <a:cubicBezTo>
                    <a:pt x="95" y="8"/>
                    <a:pt x="94" y="8"/>
                    <a:pt x="94" y="8"/>
                  </a:cubicBezTo>
                  <a:cubicBezTo>
                    <a:pt x="95" y="7"/>
                    <a:pt x="95" y="6"/>
                    <a:pt x="96" y="4"/>
                  </a:cubicBezTo>
                  <a:cubicBezTo>
                    <a:pt x="93" y="3"/>
                    <a:pt x="91" y="0"/>
                    <a:pt x="8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9" name="Freeform 111"/>
            <p:cNvSpPr/>
            <p:nvPr/>
          </p:nvSpPr>
          <p:spPr bwMode="auto">
            <a:xfrm>
              <a:off x="2035175" y="2286000"/>
              <a:ext cx="52388" cy="68263"/>
            </a:xfrm>
            <a:custGeom>
              <a:avLst/>
              <a:gdLst>
                <a:gd name="T0" fmla="*/ 3 w 14"/>
                <a:gd name="T1" fmla="*/ 0 h 18"/>
                <a:gd name="T2" fmla="*/ 0 w 14"/>
                <a:gd name="T3" fmla="*/ 7 h 18"/>
                <a:gd name="T4" fmla="*/ 2 w 14"/>
                <a:gd name="T5" fmla="*/ 5 h 18"/>
                <a:gd name="T6" fmla="*/ 6 w 14"/>
                <a:gd name="T7" fmla="*/ 7 h 18"/>
                <a:gd name="T8" fmla="*/ 6 w 14"/>
                <a:gd name="T9" fmla="*/ 12 h 18"/>
                <a:gd name="T10" fmla="*/ 11 w 14"/>
                <a:gd name="T11" fmla="*/ 18 h 18"/>
                <a:gd name="T12" fmla="*/ 14 w 14"/>
                <a:gd name="T13" fmla="*/ 16 h 18"/>
                <a:gd name="T14" fmla="*/ 7 w 14"/>
                <a:gd name="T15" fmla="*/ 1 h 18"/>
                <a:gd name="T16" fmla="*/ 3 w 14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8">
                  <a:moveTo>
                    <a:pt x="3" y="0"/>
                  </a:moveTo>
                  <a:cubicBezTo>
                    <a:pt x="0" y="0"/>
                    <a:pt x="0" y="2"/>
                    <a:pt x="0" y="7"/>
                  </a:cubicBezTo>
                  <a:cubicBezTo>
                    <a:pt x="1" y="6"/>
                    <a:pt x="1" y="5"/>
                    <a:pt x="2" y="5"/>
                  </a:cubicBezTo>
                  <a:cubicBezTo>
                    <a:pt x="3" y="5"/>
                    <a:pt x="3" y="6"/>
                    <a:pt x="6" y="7"/>
                  </a:cubicBezTo>
                  <a:cubicBezTo>
                    <a:pt x="5" y="8"/>
                    <a:pt x="6" y="10"/>
                    <a:pt x="6" y="12"/>
                  </a:cubicBezTo>
                  <a:cubicBezTo>
                    <a:pt x="6" y="12"/>
                    <a:pt x="9" y="18"/>
                    <a:pt x="11" y="18"/>
                  </a:cubicBezTo>
                  <a:cubicBezTo>
                    <a:pt x="13" y="18"/>
                    <a:pt x="14" y="18"/>
                    <a:pt x="14" y="16"/>
                  </a:cubicBezTo>
                  <a:cubicBezTo>
                    <a:pt x="14" y="9"/>
                    <a:pt x="6" y="9"/>
                    <a:pt x="7" y="1"/>
                  </a:cubicBezTo>
                  <a:cubicBezTo>
                    <a:pt x="5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0" name="Freeform 112"/>
            <p:cNvSpPr/>
            <p:nvPr/>
          </p:nvSpPr>
          <p:spPr bwMode="auto">
            <a:xfrm>
              <a:off x="1952625" y="2203450"/>
              <a:ext cx="55563" cy="87313"/>
            </a:xfrm>
            <a:custGeom>
              <a:avLst/>
              <a:gdLst>
                <a:gd name="T0" fmla="*/ 10 w 15"/>
                <a:gd name="T1" fmla="*/ 0 h 23"/>
                <a:gd name="T2" fmla="*/ 8 w 15"/>
                <a:gd name="T3" fmla="*/ 1 h 23"/>
                <a:gd name="T4" fmla="*/ 4 w 15"/>
                <a:gd name="T5" fmla="*/ 0 h 23"/>
                <a:gd name="T6" fmla="*/ 0 w 15"/>
                <a:gd name="T7" fmla="*/ 3 h 23"/>
                <a:gd name="T8" fmla="*/ 8 w 15"/>
                <a:gd name="T9" fmla="*/ 11 h 23"/>
                <a:gd name="T10" fmla="*/ 12 w 15"/>
                <a:gd name="T11" fmla="*/ 23 h 23"/>
                <a:gd name="T12" fmla="*/ 13 w 15"/>
                <a:gd name="T13" fmla="*/ 12 h 23"/>
                <a:gd name="T14" fmla="*/ 11 w 15"/>
                <a:gd name="T15" fmla="*/ 12 h 23"/>
                <a:gd name="T16" fmla="*/ 10 w 15"/>
                <a:gd name="T17" fmla="*/ 12 h 23"/>
                <a:gd name="T18" fmla="*/ 10 w 15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3">
                  <a:moveTo>
                    <a:pt x="10" y="0"/>
                  </a:moveTo>
                  <a:cubicBezTo>
                    <a:pt x="9" y="1"/>
                    <a:pt x="8" y="1"/>
                    <a:pt x="8" y="1"/>
                  </a:cubicBezTo>
                  <a:cubicBezTo>
                    <a:pt x="7" y="1"/>
                    <a:pt x="7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7"/>
                    <a:pt x="4" y="11"/>
                    <a:pt x="8" y="11"/>
                  </a:cubicBezTo>
                  <a:cubicBezTo>
                    <a:pt x="8" y="16"/>
                    <a:pt x="9" y="19"/>
                    <a:pt x="12" y="23"/>
                  </a:cubicBezTo>
                  <a:cubicBezTo>
                    <a:pt x="15" y="20"/>
                    <a:pt x="12" y="16"/>
                    <a:pt x="13" y="12"/>
                  </a:cubicBezTo>
                  <a:cubicBezTo>
                    <a:pt x="13" y="12"/>
                    <a:pt x="12" y="12"/>
                    <a:pt x="11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7"/>
                    <a:pt x="10" y="7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1" name="Freeform 113"/>
            <p:cNvSpPr/>
            <p:nvPr/>
          </p:nvSpPr>
          <p:spPr bwMode="auto">
            <a:xfrm>
              <a:off x="2470150" y="1403350"/>
              <a:ext cx="560388" cy="293688"/>
            </a:xfrm>
            <a:custGeom>
              <a:avLst/>
              <a:gdLst>
                <a:gd name="T0" fmla="*/ 109 w 149"/>
                <a:gd name="T1" fmla="*/ 0 h 78"/>
                <a:gd name="T2" fmla="*/ 100 w 149"/>
                <a:gd name="T3" fmla="*/ 5 h 78"/>
                <a:gd name="T4" fmla="*/ 101 w 149"/>
                <a:gd name="T5" fmla="*/ 7 h 78"/>
                <a:gd name="T6" fmla="*/ 98 w 149"/>
                <a:gd name="T7" fmla="*/ 8 h 78"/>
                <a:gd name="T8" fmla="*/ 93 w 149"/>
                <a:gd name="T9" fmla="*/ 7 h 78"/>
                <a:gd name="T10" fmla="*/ 87 w 149"/>
                <a:gd name="T11" fmla="*/ 11 h 78"/>
                <a:gd name="T12" fmla="*/ 94 w 149"/>
                <a:gd name="T13" fmla="*/ 31 h 78"/>
                <a:gd name="T14" fmla="*/ 90 w 149"/>
                <a:gd name="T15" fmla="*/ 33 h 78"/>
                <a:gd name="T16" fmla="*/ 85 w 149"/>
                <a:gd name="T17" fmla="*/ 23 h 78"/>
                <a:gd name="T18" fmla="*/ 76 w 149"/>
                <a:gd name="T19" fmla="*/ 15 h 78"/>
                <a:gd name="T20" fmla="*/ 70 w 149"/>
                <a:gd name="T21" fmla="*/ 15 h 78"/>
                <a:gd name="T22" fmla="*/ 71 w 149"/>
                <a:gd name="T23" fmla="*/ 20 h 78"/>
                <a:gd name="T24" fmla="*/ 63 w 149"/>
                <a:gd name="T25" fmla="*/ 22 h 78"/>
                <a:gd name="T26" fmla="*/ 50 w 149"/>
                <a:gd name="T27" fmla="*/ 13 h 78"/>
                <a:gd name="T28" fmla="*/ 41 w 149"/>
                <a:gd name="T29" fmla="*/ 18 h 78"/>
                <a:gd name="T30" fmla="*/ 36 w 149"/>
                <a:gd name="T31" fmla="*/ 8 h 78"/>
                <a:gd name="T32" fmla="*/ 0 w 149"/>
                <a:gd name="T33" fmla="*/ 32 h 78"/>
                <a:gd name="T34" fmla="*/ 9 w 149"/>
                <a:gd name="T35" fmla="*/ 38 h 78"/>
                <a:gd name="T36" fmla="*/ 14 w 149"/>
                <a:gd name="T37" fmla="*/ 38 h 78"/>
                <a:gd name="T38" fmla="*/ 19 w 149"/>
                <a:gd name="T39" fmla="*/ 38 h 78"/>
                <a:gd name="T40" fmla="*/ 7 w 149"/>
                <a:gd name="T41" fmla="*/ 44 h 78"/>
                <a:gd name="T42" fmla="*/ 18 w 149"/>
                <a:gd name="T43" fmla="*/ 50 h 78"/>
                <a:gd name="T44" fmla="*/ 29 w 149"/>
                <a:gd name="T45" fmla="*/ 50 h 78"/>
                <a:gd name="T46" fmla="*/ 44 w 149"/>
                <a:gd name="T47" fmla="*/ 50 h 78"/>
                <a:gd name="T48" fmla="*/ 51 w 149"/>
                <a:gd name="T49" fmla="*/ 52 h 78"/>
                <a:gd name="T50" fmla="*/ 42 w 149"/>
                <a:gd name="T51" fmla="*/ 53 h 78"/>
                <a:gd name="T52" fmla="*/ 14 w 149"/>
                <a:gd name="T53" fmla="*/ 60 h 78"/>
                <a:gd name="T54" fmla="*/ 28 w 149"/>
                <a:gd name="T55" fmla="*/ 69 h 78"/>
                <a:gd name="T56" fmla="*/ 35 w 149"/>
                <a:gd name="T57" fmla="*/ 69 h 78"/>
                <a:gd name="T58" fmla="*/ 43 w 149"/>
                <a:gd name="T59" fmla="*/ 71 h 78"/>
                <a:gd name="T60" fmla="*/ 48 w 149"/>
                <a:gd name="T61" fmla="*/ 78 h 78"/>
                <a:gd name="T62" fmla="*/ 74 w 149"/>
                <a:gd name="T63" fmla="*/ 78 h 78"/>
                <a:gd name="T64" fmla="*/ 95 w 149"/>
                <a:gd name="T65" fmla="*/ 72 h 78"/>
                <a:gd name="T66" fmla="*/ 102 w 149"/>
                <a:gd name="T67" fmla="*/ 67 h 78"/>
                <a:gd name="T68" fmla="*/ 125 w 149"/>
                <a:gd name="T69" fmla="*/ 76 h 78"/>
                <a:gd name="T70" fmla="*/ 127 w 149"/>
                <a:gd name="T71" fmla="*/ 76 h 78"/>
                <a:gd name="T72" fmla="*/ 141 w 149"/>
                <a:gd name="T73" fmla="*/ 71 h 78"/>
                <a:gd name="T74" fmla="*/ 139 w 149"/>
                <a:gd name="T75" fmla="*/ 67 h 78"/>
                <a:gd name="T76" fmla="*/ 134 w 149"/>
                <a:gd name="T77" fmla="*/ 64 h 78"/>
                <a:gd name="T78" fmla="*/ 138 w 149"/>
                <a:gd name="T79" fmla="*/ 61 h 78"/>
                <a:gd name="T80" fmla="*/ 143 w 149"/>
                <a:gd name="T81" fmla="*/ 62 h 78"/>
                <a:gd name="T82" fmla="*/ 149 w 149"/>
                <a:gd name="T83" fmla="*/ 59 h 78"/>
                <a:gd name="T84" fmla="*/ 120 w 149"/>
                <a:gd name="T85" fmla="*/ 40 h 78"/>
                <a:gd name="T86" fmla="*/ 112 w 149"/>
                <a:gd name="T87" fmla="*/ 15 h 78"/>
                <a:gd name="T88" fmla="*/ 119 w 149"/>
                <a:gd name="T89" fmla="*/ 6 h 78"/>
                <a:gd name="T90" fmla="*/ 109 w 149"/>
                <a:gd name="T9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9" h="78">
                  <a:moveTo>
                    <a:pt x="109" y="0"/>
                  </a:moveTo>
                  <a:cubicBezTo>
                    <a:pt x="104" y="0"/>
                    <a:pt x="100" y="2"/>
                    <a:pt x="100" y="5"/>
                  </a:cubicBezTo>
                  <a:cubicBezTo>
                    <a:pt x="100" y="5"/>
                    <a:pt x="100" y="7"/>
                    <a:pt x="101" y="7"/>
                  </a:cubicBezTo>
                  <a:cubicBezTo>
                    <a:pt x="99" y="8"/>
                    <a:pt x="98" y="8"/>
                    <a:pt x="98" y="8"/>
                  </a:cubicBezTo>
                  <a:cubicBezTo>
                    <a:pt x="96" y="8"/>
                    <a:pt x="96" y="7"/>
                    <a:pt x="93" y="7"/>
                  </a:cubicBezTo>
                  <a:cubicBezTo>
                    <a:pt x="90" y="7"/>
                    <a:pt x="87" y="9"/>
                    <a:pt x="87" y="11"/>
                  </a:cubicBezTo>
                  <a:cubicBezTo>
                    <a:pt x="87" y="14"/>
                    <a:pt x="92" y="27"/>
                    <a:pt x="94" y="31"/>
                  </a:cubicBezTo>
                  <a:cubicBezTo>
                    <a:pt x="93" y="32"/>
                    <a:pt x="93" y="33"/>
                    <a:pt x="90" y="33"/>
                  </a:cubicBezTo>
                  <a:cubicBezTo>
                    <a:pt x="85" y="33"/>
                    <a:pt x="87" y="26"/>
                    <a:pt x="85" y="23"/>
                  </a:cubicBezTo>
                  <a:cubicBezTo>
                    <a:pt x="84" y="19"/>
                    <a:pt x="80" y="16"/>
                    <a:pt x="76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6"/>
                    <a:pt x="71" y="17"/>
                    <a:pt x="71" y="20"/>
                  </a:cubicBezTo>
                  <a:cubicBezTo>
                    <a:pt x="68" y="21"/>
                    <a:pt x="66" y="21"/>
                    <a:pt x="63" y="22"/>
                  </a:cubicBezTo>
                  <a:cubicBezTo>
                    <a:pt x="61" y="17"/>
                    <a:pt x="58" y="13"/>
                    <a:pt x="50" y="13"/>
                  </a:cubicBezTo>
                  <a:cubicBezTo>
                    <a:pt x="45" y="13"/>
                    <a:pt x="43" y="17"/>
                    <a:pt x="41" y="18"/>
                  </a:cubicBezTo>
                  <a:cubicBezTo>
                    <a:pt x="40" y="17"/>
                    <a:pt x="40" y="8"/>
                    <a:pt x="36" y="8"/>
                  </a:cubicBezTo>
                  <a:cubicBezTo>
                    <a:pt x="26" y="8"/>
                    <a:pt x="0" y="19"/>
                    <a:pt x="0" y="32"/>
                  </a:cubicBezTo>
                  <a:cubicBezTo>
                    <a:pt x="0" y="34"/>
                    <a:pt x="6" y="38"/>
                    <a:pt x="9" y="38"/>
                  </a:cubicBezTo>
                  <a:cubicBezTo>
                    <a:pt x="11" y="38"/>
                    <a:pt x="12" y="38"/>
                    <a:pt x="14" y="38"/>
                  </a:cubicBezTo>
                  <a:cubicBezTo>
                    <a:pt x="15" y="38"/>
                    <a:pt x="17" y="38"/>
                    <a:pt x="19" y="38"/>
                  </a:cubicBezTo>
                  <a:cubicBezTo>
                    <a:pt x="15" y="40"/>
                    <a:pt x="7" y="38"/>
                    <a:pt x="7" y="44"/>
                  </a:cubicBezTo>
                  <a:cubicBezTo>
                    <a:pt x="7" y="49"/>
                    <a:pt x="13" y="50"/>
                    <a:pt x="18" y="50"/>
                  </a:cubicBezTo>
                  <a:cubicBezTo>
                    <a:pt x="22" y="50"/>
                    <a:pt x="27" y="50"/>
                    <a:pt x="29" y="50"/>
                  </a:cubicBezTo>
                  <a:cubicBezTo>
                    <a:pt x="32" y="50"/>
                    <a:pt x="39" y="50"/>
                    <a:pt x="44" y="50"/>
                  </a:cubicBezTo>
                  <a:cubicBezTo>
                    <a:pt x="47" y="50"/>
                    <a:pt x="49" y="51"/>
                    <a:pt x="51" y="52"/>
                  </a:cubicBezTo>
                  <a:cubicBezTo>
                    <a:pt x="48" y="53"/>
                    <a:pt x="46" y="53"/>
                    <a:pt x="42" y="53"/>
                  </a:cubicBezTo>
                  <a:cubicBezTo>
                    <a:pt x="30" y="53"/>
                    <a:pt x="21" y="54"/>
                    <a:pt x="14" y="60"/>
                  </a:cubicBezTo>
                  <a:cubicBezTo>
                    <a:pt x="16" y="63"/>
                    <a:pt x="21" y="69"/>
                    <a:pt x="28" y="69"/>
                  </a:cubicBezTo>
                  <a:cubicBezTo>
                    <a:pt x="29" y="69"/>
                    <a:pt x="32" y="69"/>
                    <a:pt x="35" y="69"/>
                  </a:cubicBezTo>
                  <a:cubicBezTo>
                    <a:pt x="38" y="69"/>
                    <a:pt x="42" y="70"/>
                    <a:pt x="43" y="71"/>
                  </a:cubicBezTo>
                  <a:cubicBezTo>
                    <a:pt x="47" y="73"/>
                    <a:pt x="44" y="78"/>
                    <a:pt x="48" y="78"/>
                  </a:cubicBezTo>
                  <a:cubicBezTo>
                    <a:pt x="56" y="78"/>
                    <a:pt x="61" y="78"/>
                    <a:pt x="74" y="78"/>
                  </a:cubicBezTo>
                  <a:cubicBezTo>
                    <a:pt x="80" y="74"/>
                    <a:pt x="87" y="76"/>
                    <a:pt x="95" y="72"/>
                  </a:cubicBezTo>
                  <a:cubicBezTo>
                    <a:pt x="99" y="70"/>
                    <a:pt x="97" y="67"/>
                    <a:pt x="102" y="67"/>
                  </a:cubicBezTo>
                  <a:cubicBezTo>
                    <a:pt x="110" y="67"/>
                    <a:pt x="114" y="76"/>
                    <a:pt x="125" y="76"/>
                  </a:cubicBezTo>
                  <a:cubicBezTo>
                    <a:pt x="126" y="76"/>
                    <a:pt x="127" y="76"/>
                    <a:pt x="127" y="76"/>
                  </a:cubicBezTo>
                  <a:cubicBezTo>
                    <a:pt x="134" y="76"/>
                    <a:pt x="139" y="75"/>
                    <a:pt x="141" y="71"/>
                  </a:cubicBezTo>
                  <a:cubicBezTo>
                    <a:pt x="140" y="70"/>
                    <a:pt x="139" y="69"/>
                    <a:pt x="139" y="67"/>
                  </a:cubicBezTo>
                  <a:cubicBezTo>
                    <a:pt x="138" y="67"/>
                    <a:pt x="134" y="67"/>
                    <a:pt x="134" y="64"/>
                  </a:cubicBezTo>
                  <a:cubicBezTo>
                    <a:pt x="134" y="62"/>
                    <a:pt x="136" y="61"/>
                    <a:pt x="138" y="61"/>
                  </a:cubicBezTo>
                  <a:cubicBezTo>
                    <a:pt x="140" y="61"/>
                    <a:pt x="141" y="62"/>
                    <a:pt x="143" y="62"/>
                  </a:cubicBezTo>
                  <a:cubicBezTo>
                    <a:pt x="145" y="62"/>
                    <a:pt x="146" y="61"/>
                    <a:pt x="149" y="59"/>
                  </a:cubicBezTo>
                  <a:cubicBezTo>
                    <a:pt x="144" y="55"/>
                    <a:pt x="120" y="49"/>
                    <a:pt x="120" y="40"/>
                  </a:cubicBezTo>
                  <a:cubicBezTo>
                    <a:pt x="120" y="32"/>
                    <a:pt x="112" y="26"/>
                    <a:pt x="112" y="15"/>
                  </a:cubicBezTo>
                  <a:cubicBezTo>
                    <a:pt x="112" y="13"/>
                    <a:pt x="119" y="10"/>
                    <a:pt x="119" y="6"/>
                  </a:cubicBezTo>
                  <a:cubicBezTo>
                    <a:pt x="119" y="2"/>
                    <a:pt x="114" y="0"/>
                    <a:pt x="10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2" name="Freeform 114"/>
            <p:cNvSpPr/>
            <p:nvPr/>
          </p:nvSpPr>
          <p:spPr bwMode="auto">
            <a:xfrm>
              <a:off x="2263775" y="1358900"/>
              <a:ext cx="315913" cy="203200"/>
            </a:xfrm>
            <a:custGeom>
              <a:avLst/>
              <a:gdLst>
                <a:gd name="T0" fmla="*/ 36 w 84"/>
                <a:gd name="T1" fmla="*/ 0 h 54"/>
                <a:gd name="T2" fmla="*/ 27 w 84"/>
                <a:gd name="T3" fmla="*/ 2 h 54"/>
                <a:gd name="T4" fmla="*/ 16 w 84"/>
                <a:gd name="T5" fmla="*/ 1 h 54"/>
                <a:gd name="T6" fmla="*/ 10 w 84"/>
                <a:gd name="T7" fmla="*/ 2 h 54"/>
                <a:gd name="T8" fmla="*/ 14 w 84"/>
                <a:gd name="T9" fmla="*/ 12 h 54"/>
                <a:gd name="T10" fmla="*/ 0 w 84"/>
                <a:gd name="T11" fmla="*/ 40 h 54"/>
                <a:gd name="T12" fmla="*/ 14 w 84"/>
                <a:gd name="T13" fmla="*/ 46 h 54"/>
                <a:gd name="T14" fmla="*/ 18 w 84"/>
                <a:gd name="T15" fmla="*/ 52 h 54"/>
                <a:gd name="T16" fmla="*/ 22 w 84"/>
                <a:gd name="T17" fmla="*/ 54 h 54"/>
                <a:gd name="T18" fmla="*/ 44 w 84"/>
                <a:gd name="T19" fmla="*/ 45 h 54"/>
                <a:gd name="T20" fmla="*/ 66 w 84"/>
                <a:gd name="T21" fmla="*/ 24 h 54"/>
                <a:gd name="T22" fmla="*/ 84 w 84"/>
                <a:gd name="T23" fmla="*/ 17 h 54"/>
                <a:gd name="T24" fmla="*/ 64 w 84"/>
                <a:gd name="T25" fmla="*/ 5 h 54"/>
                <a:gd name="T26" fmla="*/ 56 w 84"/>
                <a:gd name="T27" fmla="*/ 7 h 54"/>
                <a:gd name="T28" fmla="*/ 54 w 84"/>
                <a:gd name="T29" fmla="*/ 6 h 54"/>
                <a:gd name="T30" fmla="*/ 39 w 84"/>
                <a:gd name="T31" fmla="*/ 0 h 54"/>
                <a:gd name="T32" fmla="*/ 36 w 84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" h="54">
                  <a:moveTo>
                    <a:pt x="36" y="0"/>
                  </a:moveTo>
                  <a:cubicBezTo>
                    <a:pt x="33" y="0"/>
                    <a:pt x="30" y="2"/>
                    <a:pt x="27" y="2"/>
                  </a:cubicBezTo>
                  <a:cubicBezTo>
                    <a:pt x="23" y="2"/>
                    <a:pt x="20" y="1"/>
                    <a:pt x="16" y="1"/>
                  </a:cubicBezTo>
                  <a:cubicBezTo>
                    <a:pt x="14" y="1"/>
                    <a:pt x="13" y="1"/>
                    <a:pt x="10" y="2"/>
                  </a:cubicBezTo>
                  <a:cubicBezTo>
                    <a:pt x="10" y="6"/>
                    <a:pt x="14" y="10"/>
                    <a:pt x="14" y="12"/>
                  </a:cubicBezTo>
                  <a:cubicBezTo>
                    <a:pt x="14" y="23"/>
                    <a:pt x="0" y="31"/>
                    <a:pt x="0" y="40"/>
                  </a:cubicBezTo>
                  <a:cubicBezTo>
                    <a:pt x="0" y="44"/>
                    <a:pt x="12" y="43"/>
                    <a:pt x="14" y="46"/>
                  </a:cubicBezTo>
                  <a:cubicBezTo>
                    <a:pt x="15" y="47"/>
                    <a:pt x="17" y="52"/>
                    <a:pt x="18" y="52"/>
                  </a:cubicBezTo>
                  <a:cubicBezTo>
                    <a:pt x="20" y="52"/>
                    <a:pt x="20" y="54"/>
                    <a:pt x="22" y="54"/>
                  </a:cubicBezTo>
                  <a:cubicBezTo>
                    <a:pt x="25" y="54"/>
                    <a:pt x="44" y="47"/>
                    <a:pt x="44" y="45"/>
                  </a:cubicBezTo>
                  <a:cubicBezTo>
                    <a:pt x="44" y="38"/>
                    <a:pt x="57" y="27"/>
                    <a:pt x="66" y="24"/>
                  </a:cubicBezTo>
                  <a:cubicBezTo>
                    <a:pt x="68" y="23"/>
                    <a:pt x="84" y="21"/>
                    <a:pt x="84" y="17"/>
                  </a:cubicBezTo>
                  <a:cubicBezTo>
                    <a:pt x="84" y="11"/>
                    <a:pt x="70" y="5"/>
                    <a:pt x="64" y="5"/>
                  </a:cubicBezTo>
                  <a:cubicBezTo>
                    <a:pt x="61" y="5"/>
                    <a:pt x="58" y="7"/>
                    <a:pt x="56" y="7"/>
                  </a:cubicBezTo>
                  <a:cubicBezTo>
                    <a:pt x="55" y="7"/>
                    <a:pt x="55" y="7"/>
                    <a:pt x="54" y="6"/>
                  </a:cubicBezTo>
                  <a:cubicBezTo>
                    <a:pt x="48" y="6"/>
                    <a:pt x="45" y="2"/>
                    <a:pt x="39" y="0"/>
                  </a:cubicBezTo>
                  <a:cubicBezTo>
                    <a:pt x="38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3" name="Freeform 115"/>
            <p:cNvSpPr>
              <a:spLocks noEditPoints="1"/>
            </p:cNvSpPr>
            <p:nvPr/>
          </p:nvSpPr>
          <p:spPr bwMode="auto">
            <a:xfrm>
              <a:off x="2516188" y="1212850"/>
              <a:ext cx="371475" cy="153988"/>
            </a:xfrm>
            <a:custGeom>
              <a:avLst/>
              <a:gdLst>
                <a:gd name="T0" fmla="*/ 19 w 99"/>
                <a:gd name="T1" fmla="*/ 22 h 41"/>
                <a:gd name="T2" fmla="*/ 17 w 99"/>
                <a:gd name="T3" fmla="*/ 22 h 41"/>
                <a:gd name="T4" fmla="*/ 19 w 99"/>
                <a:gd name="T5" fmla="*/ 22 h 41"/>
                <a:gd name="T6" fmla="*/ 24 w 99"/>
                <a:gd name="T7" fmla="*/ 16 h 41"/>
                <a:gd name="T8" fmla="*/ 20 w 99"/>
                <a:gd name="T9" fmla="*/ 16 h 41"/>
                <a:gd name="T10" fmla="*/ 24 w 99"/>
                <a:gd name="T11" fmla="*/ 16 h 41"/>
                <a:gd name="T12" fmla="*/ 22 w 99"/>
                <a:gd name="T13" fmla="*/ 11 h 41"/>
                <a:gd name="T14" fmla="*/ 23 w 99"/>
                <a:gd name="T15" fmla="*/ 11 h 41"/>
                <a:gd name="T16" fmla="*/ 22 w 99"/>
                <a:gd name="T17" fmla="*/ 11 h 41"/>
                <a:gd name="T18" fmla="*/ 69 w 99"/>
                <a:gd name="T19" fmla="*/ 0 h 41"/>
                <a:gd name="T20" fmla="*/ 58 w 99"/>
                <a:gd name="T21" fmla="*/ 9 h 41"/>
                <a:gd name="T22" fmla="*/ 65 w 99"/>
                <a:gd name="T23" fmla="*/ 13 h 41"/>
                <a:gd name="T24" fmla="*/ 65 w 99"/>
                <a:gd name="T25" fmla="*/ 17 h 41"/>
                <a:gd name="T26" fmla="*/ 63 w 99"/>
                <a:gd name="T27" fmla="*/ 18 h 41"/>
                <a:gd name="T28" fmla="*/ 68 w 99"/>
                <a:gd name="T29" fmla="*/ 19 h 41"/>
                <a:gd name="T30" fmla="*/ 62 w 99"/>
                <a:gd name="T31" fmla="*/ 22 h 41"/>
                <a:gd name="T32" fmla="*/ 35 w 99"/>
                <a:gd name="T33" fmla="*/ 12 h 41"/>
                <a:gd name="T34" fmla="*/ 29 w 99"/>
                <a:gd name="T35" fmla="*/ 12 h 41"/>
                <a:gd name="T36" fmla="*/ 24 w 99"/>
                <a:gd name="T37" fmla="*/ 7 h 41"/>
                <a:gd name="T38" fmla="*/ 18 w 99"/>
                <a:gd name="T39" fmla="*/ 7 h 41"/>
                <a:gd name="T40" fmla="*/ 14 w 99"/>
                <a:gd name="T41" fmla="*/ 7 h 41"/>
                <a:gd name="T42" fmla="*/ 16 w 99"/>
                <a:gd name="T43" fmla="*/ 10 h 41"/>
                <a:gd name="T44" fmla="*/ 16 w 99"/>
                <a:gd name="T45" fmla="*/ 10 h 41"/>
                <a:gd name="T46" fmla="*/ 10 w 99"/>
                <a:gd name="T47" fmla="*/ 13 h 41"/>
                <a:gd name="T48" fmla="*/ 13 w 99"/>
                <a:gd name="T49" fmla="*/ 15 h 41"/>
                <a:gd name="T50" fmla="*/ 11 w 99"/>
                <a:gd name="T51" fmla="*/ 14 h 41"/>
                <a:gd name="T52" fmla="*/ 9 w 99"/>
                <a:gd name="T53" fmla="*/ 14 h 41"/>
                <a:gd name="T54" fmla="*/ 7 w 99"/>
                <a:gd name="T55" fmla="*/ 14 h 41"/>
                <a:gd name="T56" fmla="*/ 7 w 99"/>
                <a:gd name="T57" fmla="*/ 19 h 41"/>
                <a:gd name="T58" fmla="*/ 9 w 99"/>
                <a:gd name="T59" fmla="*/ 20 h 41"/>
                <a:gd name="T60" fmla="*/ 7 w 99"/>
                <a:gd name="T61" fmla="*/ 19 h 41"/>
                <a:gd name="T62" fmla="*/ 0 w 99"/>
                <a:gd name="T63" fmla="*/ 22 h 41"/>
                <a:gd name="T64" fmla="*/ 0 w 99"/>
                <a:gd name="T65" fmla="*/ 27 h 41"/>
                <a:gd name="T66" fmla="*/ 4 w 99"/>
                <a:gd name="T67" fmla="*/ 31 h 41"/>
                <a:gd name="T68" fmla="*/ 14 w 99"/>
                <a:gd name="T69" fmla="*/ 33 h 41"/>
                <a:gd name="T70" fmla="*/ 26 w 99"/>
                <a:gd name="T71" fmla="*/ 31 h 41"/>
                <a:gd name="T72" fmla="*/ 29 w 99"/>
                <a:gd name="T73" fmla="*/ 27 h 41"/>
                <a:gd name="T74" fmla="*/ 34 w 99"/>
                <a:gd name="T75" fmla="*/ 34 h 41"/>
                <a:gd name="T76" fmla="*/ 30 w 99"/>
                <a:gd name="T77" fmla="*/ 34 h 41"/>
                <a:gd name="T78" fmla="*/ 26 w 99"/>
                <a:gd name="T79" fmla="*/ 37 h 41"/>
                <a:gd name="T80" fmla="*/ 34 w 99"/>
                <a:gd name="T81" fmla="*/ 41 h 41"/>
                <a:gd name="T82" fmla="*/ 52 w 99"/>
                <a:gd name="T83" fmla="*/ 37 h 41"/>
                <a:gd name="T84" fmla="*/ 71 w 99"/>
                <a:gd name="T85" fmla="*/ 32 h 41"/>
                <a:gd name="T86" fmla="*/ 73 w 99"/>
                <a:gd name="T87" fmla="*/ 32 h 41"/>
                <a:gd name="T88" fmla="*/ 80 w 99"/>
                <a:gd name="T89" fmla="*/ 33 h 41"/>
                <a:gd name="T90" fmla="*/ 88 w 99"/>
                <a:gd name="T91" fmla="*/ 33 h 41"/>
                <a:gd name="T92" fmla="*/ 90 w 99"/>
                <a:gd name="T93" fmla="*/ 33 h 41"/>
                <a:gd name="T94" fmla="*/ 99 w 99"/>
                <a:gd name="T95" fmla="*/ 19 h 41"/>
                <a:gd name="T96" fmla="*/ 93 w 99"/>
                <a:gd name="T97" fmla="*/ 12 h 41"/>
                <a:gd name="T98" fmla="*/ 85 w 99"/>
                <a:gd name="T99" fmla="*/ 16 h 41"/>
                <a:gd name="T100" fmla="*/ 74 w 99"/>
                <a:gd name="T101" fmla="*/ 5 h 41"/>
                <a:gd name="T102" fmla="*/ 74 w 99"/>
                <a:gd name="T103" fmla="*/ 2 h 41"/>
                <a:gd name="T104" fmla="*/ 69 w 99"/>
                <a:gd name="T10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9" h="41">
                  <a:moveTo>
                    <a:pt x="19" y="22"/>
                  </a:moveTo>
                  <a:cubicBezTo>
                    <a:pt x="19" y="22"/>
                    <a:pt x="18" y="22"/>
                    <a:pt x="17" y="22"/>
                  </a:cubicBezTo>
                  <a:cubicBezTo>
                    <a:pt x="18" y="22"/>
                    <a:pt x="19" y="22"/>
                    <a:pt x="19" y="22"/>
                  </a:cubicBezTo>
                  <a:moveTo>
                    <a:pt x="24" y="16"/>
                  </a:moveTo>
                  <a:cubicBezTo>
                    <a:pt x="23" y="16"/>
                    <a:pt x="22" y="16"/>
                    <a:pt x="20" y="16"/>
                  </a:cubicBezTo>
                  <a:cubicBezTo>
                    <a:pt x="21" y="16"/>
                    <a:pt x="23" y="16"/>
                    <a:pt x="24" y="16"/>
                  </a:cubicBezTo>
                  <a:moveTo>
                    <a:pt x="22" y="11"/>
                  </a:moveTo>
                  <a:cubicBezTo>
                    <a:pt x="22" y="11"/>
                    <a:pt x="23" y="11"/>
                    <a:pt x="23" y="11"/>
                  </a:cubicBezTo>
                  <a:cubicBezTo>
                    <a:pt x="23" y="11"/>
                    <a:pt x="22" y="11"/>
                    <a:pt x="22" y="11"/>
                  </a:cubicBezTo>
                  <a:moveTo>
                    <a:pt x="69" y="0"/>
                  </a:moveTo>
                  <a:cubicBezTo>
                    <a:pt x="66" y="2"/>
                    <a:pt x="58" y="4"/>
                    <a:pt x="58" y="9"/>
                  </a:cubicBezTo>
                  <a:cubicBezTo>
                    <a:pt x="58" y="11"/>
                    <a:pt x="63" y="13"/>
                    <a:pt x="65" y="13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7"/>
                    <a:pt x="63" y="17"/>
                    <a:pt x="63" y="18"/>
                  </a:cubicBezTo>
                  <a:cubicBezTo>
                    <a:pt x="64" y="18"/>
                    <a:pt x="65" y="19"/>
                    <a:pt x="68" y="19"/>
                  </a:cubicBezTo>
                  <a:cubicBezTo>
                    <a:pt x="67" y="21"/>
                    <a:pt x="66" y="22"/>
                    <a:pt x="62" y="22"/>
                  </a:cubicBezTo>
                  <a:cubicBezTo>
                    <a:pt x="50" y="22"/>
                    <a:pt x="44" y="12"/>
                    <a:pt x="35" y="12"/>
                  </a:cubicBezTo>
                  <a:cubicBezTo>
                    <a:pt x="34" y="12"/>
                    <a:pt x="32" y="12"/>
                    <a:pt x="29" y="12"/>
                  </a:cubicBezTo>
                  <a:cubicBezTo>
                    <a:pt x="28" y="8"/>
                    <a:pt x="25" y="7"/>
                    <a:pt x="24" y="7"/>
                  </a:cubicBezTo>
                  <a:cubicBezTo>
                    <a:pt x="22" y="7"/>
                    <a:pt x="21" y="7"/>
                    <a:pt x="18" y="7"/>
                  </a:cubicBezTo>
                  <a:cubicBezTo>
                    <a:pt x="17" y="7"/>
                    <a:pt x="16" y="7"/>
                    <a:pt x="14" y="7"/>
                  </a:cubicBezTo>
                  <a:cubicBezTo>
                    <a:pt x="14" y="9"/>
                    <a:pt x="15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3" y="10"/>
                    <a:pt x="11" y="12"/>
                    <a:pt x="10" y="13"/>
                  </a:cubicBezTo>
                  <a:cubicBezTo>
                    <a:pt x="11" y="14"/>
                    <a:pt x="12" y="14"/>
                    <a:pt x="13" y="15"/>
                  </a:cubicBezTo>
                  <a:cubicBezTo>
                    <a:pt x="12" y="14"/>
                    <a:pt x="12" y="14"/>
                    <a:pt x="11" y="14"/>
                  </a:cubicBezTo>
                  <a:cubicBezTo>
                    <a:pt x="11" y="14"/>
                    <a:pt x="10" y="14"/>
                    <a:pt x="9" y="14"/>
                  </a:cubicBezTo>
                  <a:cubicBezTo>
                    <a:pt x="8" y="14"/>
                    <a:pt x="7" y="14"/>
                    <a:pt x="7" y="14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9" y="20"/>
                  </a:cubicBezTo>
                  <a:cubicBezTo>
                    <a:pt x="9" y="20"/>
                    <a:pt x="8" y="19"/>
                    <a:pt x="7" y="19"/>
                  </a:cubicBezTo>
                  <a:cubicBezTo>
                    <a:pt x="4" y="19"/>
                    <a:pt x="2" y="22"/>
                    <a:pt x="0" y="22"/>
                  </a:cubicBezTo>
                  <a:cubicBezTo>
                    <a:pt x="1" y="24"/>
                    <a:pt x="0" y="24"/>
                    <a:pt x="0" y="27"/>
                  </a:cubicBezTo>
                  <a:cubicBezTo>
                    <a:pt x="0" y="29"/>
                    <a:pt x="1" y="31"/>
                    <a:pt x="4" y="31"/>
                  </a:cubicBezTo>
                  <a:cubicBezTo>
                    <a:pt x="6" y="31"/>
                    <a:pt x="10" y="33"/>
                    <a:pt x="14" y="33"/>
                  </a:cubicBezTo>
                  <a:cubicBezTo>
                    <a:pt x="17" y="33"/>
                    <a:pt x="21" y="31"/>
                    <a:pt x="26" y="31"/>
                  </a:cubicBezTo>
                  <a:cubicBezTo>
                    <a:pt x="26" y="29"/>
                    <a:pt x="27" y="27"/>
                    <a:pt x="29" y="27"/>
                  </a:cubicBezTo>
                  <a:cubicBezTo>
                    <a:pt x="29" y="30"/>
                    <a:pt x="32" y="31"/>
                    <a:pt x="34" y="34"/>
                  </a:cubicBezTo>
                  <a:cubicBezTo>
                    <a:pt x="33" y="34"/>
                    <a:pt x="31" y="34"/>
                    <a:pt x="30" y="34"/>
                  </a:cubicBezTo>
                  <a:cubicBezTo>
                    <a:pt x="28" y="34"/>
                    <a:pt x="26" y="34"/>
                    <a:pt x="26" y="37"/>
                  </a:cubicBezTo>
                  <a:cubicBezTo>
                    <a:pt x="26" y="39"/>
                    <a:pt x="30" y="41"/>
                    <a:pt x="34" y="41"/>
                  </a:cubicBezTo>
                  <a:cubicBezTo>
                    <a:pt x="41" y="41"/>
                    <a:pt x="46" y="39"/>
                    <a:pt x="52" y="37"/>
                  </a:cubicBezTo>
                  <a:cubicBezTo>
                    <a:pt x="53" y="37"/>
                    <a:pt x="71" y="33"/>
                    <a:pt x="71" y="32"/>
                  </a:cubicBezTo>
                  <a:cubicBezTo>
                    <a:pt x="71" y="32"/>
                    <a:pt x="72" y="32"/>
                    <a:pt x="73" y="32"/>
                  </a:cubicBezTo>
                  <a:cubicBezTo>
                    <a:pt x="74" y="32"/>
                    <a:pt x="77" y="32"/>
                    <a:pt x="80" y="33"/>
                  </a:cubicBezTo>
                  <a:cubicBezTo>
                    <a:pt x="83" y="33"/>
                    <a:pt x="87" y="33"/>
                    <a:pt x="88" y="33"/>
                  </a:cubicBezTo>
                  <a:cubicBezTo>
                    <a:pt x="89" y="33"/>
                    <a:pt x="89" y="33"/>
                    <a:pt x="90" y="33"/>
                  </a:cubicBezTo>
                  <a:cubicBezTo>
                    <a:pt x="92" y="32"/>
                    <a:pt x="99" y="23"/>
                    <a:pt x="99" y="19"/>
                  </a:cubicBezTo>
                  <a:cubicBezTo>
                    <a:pt x="99" y="16"/>
                    <a:pt x="96" y="12"/>
                    <a:pt x="93" y="12"/>
                  </a:cubicBezTo>
                  <a:cubicBezTo>
                    <a:pt x="89" y="12"/>
                    <a:pt x="87" y="16"/>
                    <a:pt x="85" y="16"/>
                  </a:cubicBezTo>
                  <a:cubicBezTo>
                    <a:pt x="79" y="16"/>
                    <a:pt x="74" y="10"/>
                    <a:pt x="74" y="5"/>
                  </a:cubicBezTo>
                  <a:cubicBezTo>
                    <a:pt x="74" y="5"/>
                    <a:pt x="74" y="4"/>
                    <a:pt x="74" y="2"/>
                  </a:cubicBezTo>
                  <a:cubicBezTo>
                    <a:pt x="72" y="2"/>
                    <a:pt x="70" y="1"/>
                    <a:pt x="6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4" name="Freeform 116"/>
            <p:cNvSpPr/>
            <p:nvPr/>
          </p:nvSpPr>
          <p:spPr bwMode="auto">
            <a:xfrm>
              <a:off x="2459038" y="1265238"/>
              <a:ext cx="52388" cy="36513"/>
            </a:xfrm>
            <a:custGeom>
              <a:avLst/>
              <a:gdLst>
                <a:gd name="T0" fmla="*/ 13 w 14"/>
                <a:gd name="T1" fmla="*/ 0 h 10"/>
                <a:gd name="T2" fmla="*/ 0 w 14"/>
                <a:gd name="T3" fmla="*/ 7 h 10"/>
                <a:gd name="T4" fmla="*/ 5 w 14"/>
                <a:gd name="T5" fmla="*/ 10 h 10"/>
                <a:gd name="T6" fmla="*/ 14 w 14"/>
                <a:gd name="T7" fmla="*/ 0 h 10"/>
                <a:gd name="T8" fmla="*/ 13 w 1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3" y="0"/>
                  </a:moveTo>
                  <a:cubicBezTo>
                    <a:pt x="10" y="0"/>
                    <a:pt x="0" y="3"/>
                    <a:pt x="0" y="7"/>
                  </a:cubicBezTo>
                  <a:cubicBezTo>
                    <a:pt x="0" y="9"/>
                    <a:pt x="3" y="10"/>
                    <a:pt x="5" y="10"/>
                  </a:cubicBezTo>
                  <a:cubicBezTo>
                    <a:pt x="9" y="10"/>
                    <a:pt x="13" y="4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5" name="Freeform 117"/>
            <p:cNvSpPr/>
            <p:nvPr/>
          </p:nvSpPr>
          <p:spPr bwMode="auto">
            <a:xfrm>
              <a:off x="2593975" y="1212850"/>
              <a:ext cx="38100" cy="14288"/>
            </a:xfrm>
            <a:custGeom>
              <a:avLst/>
              <a:gdLst>
                <a:gd name="T0" fmla="*/ 10 w 10"/>
                <a:gd name="T1" fmla="*/ 0 h 4"/>
                <a:gd name="T2" fmla="*/ 0 w 10"/>
                <a:gd name="T3" fmla="*/ 0 h 4"/>
                <a:gd name="T4" fmla="*/ 4 w 10"/>
                <a:gd name="T5" fmla="*/ 4 h 4"/>
                <a:gd name="T6" fmla="*/ 10 w 10"/>
                <a:gd name="T7" fmla="*/ 4 h 4"/>
                <a:gd name="T8" fmla="*/ 10 w 1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3" y="4"/>
                    <a:pt x="4" y="4"/>
                  </a:cubicBezTo>
                  <a:cubicBezTo>
                    <a:pt x="4" y="4"/>
                    <a:pt x="9" y="4"/>
                    <a:pt x="10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6" name="Freeform 118"/>
            <p:cNvSpPr/>
            <p:nvPr/>
          </p:nvSpPr>
          <p:spPr bwMode="auto">
            <a:xfrm>
              <a:off x="2354263" y="1174750"/>
              <a:ext cx="214313" cy="109538"/>
            </a:xfrm>
            <a:custGeom>
              <a:avLst/>
              <a:gdLst>
                <a:gd name="T0" fmla="*/ 52 w 57"/>
                <a:gd name="T1" fmla="*/ 0 h 29"/>
                <a:gd name="T2" fmla="*/ 40 w 57"/>
                <a:gd name="T3" fmla="*/ 2 h 29"/>
                <a:gd name="T4" fmla="*/ 35 w 57"/>
                <a:gd name="T5" fmla="*/ 1 h 29"/>
                <a:gd name="T6" fmla="*/ 20 w 57"/>
                <a:gd name="T7" fmla="*/ 12 h 29"/>
                <a:gd name="T8" fmla="*/ 6 w 57"/>
                <a:gd name="T9" fmla="*/ 17 h 29"/>
                <a:gd name="T10" fmla="*/ 0 w 57"/>
                <a:gd name="T11" fmla="*/ 22 h 29"/>
                <a:gd name="T12" fmla="*/ 3 w 57"/>
                <a:gd name="T13" fmla="*/ 27 h 29"/>
                <a:gd name="T14" fmla="*/ 8 w 57"/>
                <a:gd name="T15" fmla="*/ 24 h 29"/>
                <a:gd name="T16" fmla="*/ 13 w 57"/>
                <a:gd name="T17" fmla="*/ 25 h 29"/>
                <a:gd name="T18" fmla="*/ 15 w 57"/>
                <a:gd name="T19" fmla="*/ 24 h 29"/>
                <a:gd name="T20" fmla="*/ 20 w 57"/>
                <a:gd name="T21" fmla="*/ 29 h 29"/>
                <a:gd name="T22" fmla="*/ 26 w 57"/>
                <a:gd name="T23" fmla="*/ 22 h 29"/>
                <a:gd name="T24" fmla="*/ 27 w 57"/>
                <a:gd name="T25" fmla="*/ 22 h 29"/>
                <a:gd name="T26" fmla="*/ 36 w 57"/>
                <a:gd name="T27" fmla="*/ 14 h 29"/>
                <a:gd name="T28" fmla="*/ 43 w 57"/>
                <a:gd name="T29" fmla="*/ 22 h 29"/>
                <a:gd name="T30" fmla="*/ 55 w 57"/>
                <a:gd name="T31" fmla="*/ 12 h 29"/>
                <a:gd name="T32" fmla="*/ 53 w 57"/>
                <a:gd name="T33" fmla="*/ 7 h 29"/>
                <a:gd name="T34" fmla="*/ 57 w 57"/>
                <a:gd name="T35" fmla="*/ 2 h 29"/>
                <a:gd name="T36" fmla="*/ 52 w 57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29">
                  <a:moveTo>
                    <a:pt x="52" y="0"/>
                  </a:moveTo>
                  <a:cubicBezTo>
                    <a:pt x="47" y="0"/>
                    <a:pt x="40" y="2"/>
                    <a:pt x="40" y="2"/>
                  </a:cubicBezTo>
                  <a:cubicBezTo>
                    <a:pt x="37" y="1"/>
                    <a:pt x="37" y="1"/>
                    <a:pt x="35" y="1"/>
                  </a:cubicBezTo>
                  <a:cubicBezTo>
                    <a:pt x="27" y="1"/>
                    <a:pt x="25" y="8"/>
                    <a:pt x="20" y="12"/>
                  </a:cubicBezTo>
                  <a:cubicBezTo>
                    <a:pt x="15" y="14"/>
                    <a:pt x="11" y="15"/>
                    <a:pt x="6" y="17"/>
                  </a:cubicBezTo>
                  <a:cubicBezTo>
                    <a:pt x="5" y="18"/>
                    <a:pt x="0" y="22"/>
                    <a:pt x="0" y="22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5" y="26"/>
                    <a:pt x="6" y="24"/>
                    <a:pt x="8" y="24"/>
                  </a:cubicBezTo>
                  <a:cubicBezTo>
                    <a:pt x="9" y="24"/>
                    <a:pt x="11" y="25"/>
                    <a:pt x="13" y="25"/>
                  </a:cubicBezTo>
                  <a:cubicBezTo>
                    <a:pt x="13" y="25"/>
                    <a:pt x="14" y="25"/>
                    <a:pt x="15" y="24"/>
                  </a:cubicBezTo>
                  <a:cubicBezTo>
                    <a:pt x="16" y="25"/>
                    <a:pt x="18" y="29"/>
                    <a:pt x="20" y="29"/>
                  </a:cubicBezTo>
                  <a:cubicBezTo>
                    <a:pt x="23" y="29"/>
                    <a:pt x="26" y="25"/>
                    <a:pt x="26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32" y="22"/>
                    <a:pt x="35" y="18"/>
                    <a:pt x="36" y="14"/>
                  </a:cubicBezTo>
                  <a:cubicBezTo>
                    <a:pt x="39" y="15"/>
                    <a:pt x="38" y="22"/>
                    <a:pt x="43" y="22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5" y="10"/>
                    <a:pt x="53" y="10"/>
                    <a:pt x="53" y="7"/>
                  </a:cubicBezTo>
                  <a:cubicBezTo>
                    <a:pt x="55" y="6"/>
                    <a:pt x="57" y="4"/>
                    <a:pt x="57" y="2"/>
                  </a:cubicBezTo>
                  <a:cubicBezTo>
                    <a:pt x="57" y="0"/>
                    <a:pt x="55" y="0"/>
                    <a:pt x="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7" name="Freeform 119"/>
            <p:cNvSpPr/>
            <p:nvPr/>
          </p:nvSpPr>
          <p:spPr bwMode="auto">
            <a:xfrm>
              <a:off x="2640013" y="1089025"/>
              <a:ext cx="119063" cy="36513"/>
            </a:xfrm>
            <a:custGeom>
              <a:avLst/>
              <a:gdLst>
                <a:gd name="T0" fmla="*/ 21 w 32"/>
                <a:gd name="T1" fmla="*/ 0 h 10"/>
                <a:gd name="T2" fmla="*/ 0 w 32"/>
                <a:gd name="T3" fmla="*/ 10 h 10"/>
                <a:gd name="T4" fmla="*/ 5 w 32"/>
                <a:gd name="T5" fmla="*/ 8 h 10"/>
                <a:gd name="T6" fmla="*/ 13 w 32"/>
                <a:gd name="T7" fmla="*/ 10 h 10"/>
                <a:gd name="T8" fmla="*/ 25 w 32"/>
                <a:gd name="T9" fmla="*/ 10 h 10"/>
                <a:gd name="T10" fmla="*/ 32 w 32"/>
                <a:gd name="T11" fmla="*/ 7 h 10"/>
                <a:gd name="T12" fmla="*/ 21 w 3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0">
                  <a:moveTo>
                    <a:pt x="21" y="0"/>
                  </a:moveTo>
                  <a:cubicBezTo>
                    <a:pt x="17" y="0"/>
                    <a:pt x="0" y="6"/>
                    <a:pt x="0" y="10"/>
                  </a:cubicBezTo>
                  <a:cubicBezTo>
                    <a:pt x="2" y="10"/>
                    <a:pt x="3" y="8"/>
                    <a:pt x="5" y="8"/>
                  </a:cubicBezTo>
                  <a:cubicBezTo>
                    <a:pt x="8" y="8"/>
                    <a:pt x="9" y="10"/>
                    <a:pt x="13" y="10"/>
                  </a:cubicBezTo>
                  <a:cubicBezTo>
                    <a:pt x="19" y="10"/>
                    <a:pt x="17" y="10"/>
                    <a:pt x="25" y="10"/>
                  </a:cubicBezTo>
                  <a:cubicBezTo>
                    <a:pt x="28" y="10"/>
                    <a:pt x="30" y="8"/>
                    <a:pt x="32" y="7"/>
                  </a:cubicBezTo>
                  <a:cubicBezTo>
                    <a:pt x="31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8" name="Freeform 120"/>
            <p:cNvSpPr/>
            <p:nvPr/>
          </p:nvSpPr>
          <p:spPr bwMode="auto">
            <a:xfrm>
              <a:off x="2643188" y="1130300"/>
              <a:ext cx="104775" cy="55563"/>
            </a:xfrm>
            <a:custGeom>
              <a:avLst/>
              <a:gdLst>
                <a:gd name="T0" fmla="*/ 23 w 28"/>
                <a:gd name="T1" fmla="*/ 0 h 15"/>
                <a:gd name="T2" fmla="*/ 0 w 28"/>
                <a:gd name="T3" fmla="*/ 7 h 15"/>
                <a:gd name="T4" fmla="*/ 9 w 28"/>
                <a:gd name="T5" fmla="*/ 15 h 15"/>
                <a:gd name="T6" fmla="*/ 24 w 28"/>
                <a:gd name="T7" fmla="*/ 6 h 15"/>
                <a:gd name="T8" fmla="*/ 16 w 28"/>
                <a:gd name="T9" fmla="*/ 6 h 15"/>
                <a:gd name="T10" fmla="*/ 28 w 28"/>
                <a:gd name="T11" fmla="*/ 3 h 15"/>
                <a:gd name="T12" fmla="*/ 23 w 28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5">
                  <a:moveTo>
                    <a:pt x="23" y="0"/>
                  </a:moveTo>
                  <a:cubicBezTo>
                    <a:pt x="17" y="0"/>
                    <a:pt x="0" y="1"/>
                    <a:pt x="0" y="7"/>
                  </a:cubicBezTo>
                  <a:cubicBezTo>
                    <a:pt x="0" y="10"/>
                    <a:pt x="4" y="15"/>
                    <a:pt x="9" y="15"/>
                  </a:cubicBezTo>
                  <a:cubicBezTo>
                    <a:pt x="15" y="15"/>
                    <a:pt x="24" y="12"/>
                    <a:pt x="24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20" y="6"/>
                    <a:pt x="25" y="6"/>
                    <a:pt x="28" y="3"/>
                  </a:cubicBezTo>
                  <a:cubicBezTo>
                    <a:pt x="27" y="2"/>
                    <a:pt x="26" y="0"/>
                    <a:pt x="2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9" name="Freeform 121"/>
            <p:cNvSpPr/>
            <p:nvPr/>
          </p:nvSpPr>
          <p:spPr bwMode="auto">
            <a:xfrm>
              <a:off x="2590800" y="1136650"/>
              <a:ext cx="38100" cy="26988"/>
            </a:xfrm>
            <a:custGeom>
              <a:avLst/>
              <a:gdLst>
                <a:gd name="T0" fmla="*/ 2 w 10"/>
                <a:gd name="T1" fmla="*/ 0 h 7"/>
                <a:gd name="T2" fmla="*/ 0 w 10"/>
                <a:gd name="T3" fmla="*/ 3 h 7"/>
                <a:gd name="T4" fmla="*/ 6 w 10"/>
                <a:gd name="T5" fmla="*/ 7 h 7"/>
                <a:gd name="T6" fmla="*/ 10 w 10"/>
                <a:gd name="T7" fmla="*/ 4 h 7"/>
                <a:gd name="T8" fmla="*/ 2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3" y="7"/>
                    <a:pt x="6" y="7"/>
                  </a:cubicBezTo>
                  <a:cubicBezTo>
                    <a:pt x="8" y="7"/>
                    <a:pt x="9" y="6"/>
                    <a:pt x="10" y="4"/>
                  </a:cubicBezTo>
                  <a:cubicBezTo>
                    <a:pt x="8" y="3"/>
                    <a:pt x="5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0" name="Freeform 122"/>
            <p:cNvSpPr/>
            <p:nvPr/>
          </p:nvSpPr>
          <p:spPr bwMode="auto">
            <a:xfrm>
              <a:off x="2984500" y="1403350"/>
              <a:ext cx="184150" cy="147638"/>
            </a:xfrm>
            <a:custGeom>
              <a:avLst/>
              <a:gdLst>
                <a:gd name="T0" fmla="*/ 21 w 49"/>
                <a:gd name="T1" fmla="*/ 0 h 39"/>
                <a:gd name="T2" fmla="*/ 10 w 49"/>
                <a:gd name="T3" fmla="*/ 4 h 39"/>
                <a:gd name="T4" fmla="*/ 8 w 49"/>
                <a:gd name="T5" fmla="*/ 6 h 39"/>
                <a:gd name="T6" fmla="*/ 17 w 49"/>
                <a:gd name="T7" fmla="*/ 10 h 39"/>
                <a:gd name="T8" fmla="*/ 17 w 49"/>
                <a:gd name="T9" fmla="*/ 17 h 39"/>
                <a:gd name="T10" fmla="*/ 13 w 49"/>
                <a:gd name="T11" fmla="*/ 17 h 39"/>
                <a:gd name="T12" fmla="*/ 0 w 49"/>
                <a:gd name="T13" fmla="*/ 14 h 39"/>
                <a:gd name="T14" fmla="*/ 0 w 49"/>
                <a:gd name="T15" fmla="*/ 19 h 39"/>
                <a:gd name="T16" fmla="*/ 25 w 49"/>
                <a:gd name="T17" fmla="*/ 34 h 39"/>
                <a:gd name="T18" fmla="*/ 32 w 49"/>
                <a:gd name="T19" fmla="*/ 39 h 39"/>
                <a:gd name="T20" fmla="*/ 37 w 49"/>
                <a:gd name="T21" fmla="*/ 34 h 39"/>
                <a:gd name="T22" fmla="*/ 49 w 49"/>
                <a:gd name="T23" fmla="*/ 20 h 39"/>
                <a:gd name="T24" fmla="*/ 42 w 49"/>
                <a:gd name="T25" fmla="*/ 18 h 39"/>
                <a:gd name="T26" fmla="*/ 43 w 49"/>
                <a:gd name="T27" fmla="*/ 14 h 39"/>
                <a:gd name="T28" fmla="*/ 40 w 49"/>
                <a:gd name="T29" fmla="*/ 12 h 39"/>
                <a:gd name="T30" fmla="*/ 32 w 49"/>
                <a:gd name="T31" fmla="*/ 14 h 39"/>
                <a:gd name="T32" fmla="*/ 41 w 49"/>
                <a:gd name="T33" fmla="*/ 3 h 39"/>
                <a:gd name="T34" fmla="*/ 39 w 49"/>
                <a:gd name="T35" fmla="*/ 0 h 39"/>
                <a:gd name="T36" fmla="*/ 27 w 49"/>
                <a:gd name="T37" fmla="*/ 0 h 39"/>
                <a:gd name="T38" fmla="*/ 21 w 49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39">
                  <a:moveTo>
                    <a:pt x="21" y="0"/>
                  </a:moveTo>
                  <a:cubicBezTo>
                    <a:pt x="17" y="0"/>
                    <a:pt x="13" y="1"/>
                    <a:pt x="10" y="4"/>
                  </a:cubicBezTo>
                  <a:cubicBezTo>
                    <a:pt x="10" y="5"/>
                    <a:pt x="8" y="5"/>
                    <a:pt x="8" y="6"/>
                  </a:cubicBezTo>
                  <a:cubicBezTo>
                    <a:pt x="8" y="10"/>
                    <a:pt x="14" y="9"/>
                    <a:pt x="17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7"/>
                    <a:pt x="16" y="17"/>
                    <a:pt x="13" y="17"/>
                  </a:cubicBezTo>
                  <a:cubicBezTo>
                    <a:pt x="8" y="17"/>
                    <a:pt x="4" y="14"/>
                    <a:pt x="0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8" y="27"/>
                    <a:pt x="17" y="26"/>
                    <a:pt x="25" y="34"/>
                  </a:cubicBezTo>
                  <a:cubicBezTo>
                    <a:pt x="27" y="36"/>
                    <a:pt x="28" y="39"/>
                    <a:pt x="32" y="39"/>
                  </a:cubicBezTo>
                  <a:cubicBezTo>
                    <a:pt x="34" y="39"/>
                    <a:pt x="35" y="35"/>
                    <a:pt x="37" y="34"/>
                  </a:cubicBezTo>
                  <a:cubicBezTo>
                    <a:pt x="46" y="31"/>
                    <a:pt x="47" y="35"/>
                    <a:pt x="49" y="20"/>
                  </a:cubicBezTo>
                  <a:cubicBezTo>
                    <a:pt x="47" y="19"/>
                    <a:pt x="43" y="19"/>
                    <a:pt x="42" y="18"/>
                  </a:cubicBezTo>
                  <a:cubicBezTo>
                    <a:pt x="42" y="15"/>
                    <a:pt x="43" y="18"/>
                    <a:pt x="43" y="14"/>
                  </a:cubicBezTo>
                  <a:cubicBezTo>
                    <a:pt x="43" y="13"/>
                    <a:pt x="42" y="12"/>
                    <a:pt x="40" y="12"/>
                  </a:cubicBezTo>
                  <a:cubicBezTo>
                    <a:pt x="38" y="12"/>
                    <a:pt x="34" y="14"/>
                    <a:pt x="32" y="14"/>
                  </a:cubicBezTo>
                  <a:cubicBezTo>
                    <a:pt x="34" y="11"/>
                    <a:pt x="41" y="9"/>
                    <a:pt x="41" y="3"/>
                  </a:cubicBezTo>
                  <a:cubicBezTo>
                    <a:pt x="41" y="2"/>
                    <a:pt x="39" y="0"/>
                    <a:pt x="39" y="0"/>
                  </a:cubicBezTo>
                  <a:cubicBezTo>
                    <a:pt x="39" y="0"/>
                    <a:pt x="32" y="0"/>
                    <a:pt x="27" y="0"/>
                  </a:cubicBezTo>
                  <a:cubicBezTo>
                    <a:pt x="25" y="0"/>
                    <a:pt x="23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1" name="Freeform 123"/>
            <p:cNvSpPr/>
            <p:nvPr/>
          </p:nvSpPr>
          <p:spPr bwMode="auto">
            <a:xfrm>
              <a:off x="2921000" y="1227138"/>
              <a:ext cx="203200" cy="101600"/>
            </a:xfrm>
            <a:custGeom>
              <a:avLst/>
              <a:gdLst>
                <a:gd name="T0" fmla="*/ 27 w 54"/>
                <a:gd name="T1" fmla="*/ 0 h 27"/>
                <a:gd name="T2" fmla="*/ 24 w 54"/>
                <a:gd name="T3" fmla="*/ 0 h 27"/>
                <a:gd name="T4" fmla="*/ 34 w 54"/>
                <a:gd name="T5" fmla="*/ 4 h 27"/>
                <a:gd name="T6" fmla="*/ 34 w 54"/>
                <a:gd name="T7" fmla="*/ 10 h 27"/>
                <a:gd name="T8" fmla="*/ 19 w 54"/>
                <a:gd name="T9" fmla="*/ 4 h 27"/>
                <a:gd name="T10" fmla="*/ 19 w 54"/>
                <a:gd name="T11" fmla="*/ 8 h 27"/>
                <a:gd name="T12" fmla="*/ 24 w 54"/>
                <a:gd name="T13" fmla="*/ 12 h 27"/>
                <a:gd name="T14" fmla="*/ 22 w 54"/>
                <a:gd name="T15" fmla="*/ 13 h 27"/>
                <a:gd name="T16" fmla="*/ 3 w 54"/>
                <a:gd name="T17" fmla="*/ 0 h 27"/>
                <a:gd name="T18" fmla="*/ 0 w 54"/>
                <a:gd name="T19" fmla="*/ 0 h 27"/>
                <a:gd name="T20" fmla="*/ 1 w 54"/>
                <a:gd name="T21" fmla="*/ 4 h 27"/>
                <a:gd name="T22" fmla="*/ 0 w 54"/>
                <a:gd name="T23" fmla="*/ 3 h 27"/>
                <a:gd name="T24" fmla="*/ 0 w 54"/>
                <a:gd name="T25" fmla="*/ 8 h 27"/>
                <a:gd name="T26" fmla="*/ 6 w 54"/>
                <a:gd name="T27" fmla="*/ 11 h 27"/>
                <a:gd name="T28" fmla="*/ 7 w 54"/>
                <a:gd name="T29" fmla="*/ 11 h 27"/>
                <a:gd name="T30" fmla="*/ 8 w 54"/>
                <a:gd name="T31" fmla="*/ 14 h 27"/>
                <a:gd name="T32" fmla="*/ 12 w 54"/>
                <a:gd name="T33" fmla="*/ 14 h 27"/>
                <a:gd name="T34" fmla="*/ 16 w 54"/>
                <a:gd name="T35" fmla="*/ 17 h 27"/>
                <a:gd name="T36" fmla="*/ 37 w 54"/>
                <a:gd name="T37" fmla="*/ 15 h 27"/>
                <a:gd name="T38" fmla="*/ 40 w 54"/>
                <a:gd name="T39" fmla="*/ 15 h 27"/>
                <a:gd name="T40" fmla="*/ 33 w 54"/>
                <a:gd name="T41" fmla="*/ 20 h 27"/>
                <a:gd name="T42" fmla="*/ 33 w 54"/>
                <a:gd name="T43" fmla="*/ 23 h 27"/>
                <a:gd name="T44" fmla="*/ 31 w 54"/>
                <a:gd name="T45" fmla="*/ 25 h 27"/>
                <a:gd name="T46" fmla="*/ 35 w 54"/>
                <a:gd name="T47" fmla="*/ 27 h 27"/>
                <a:gd name="T48" fmla="*/ 40 w 54"/>
                <a:gd name="T49" fmla="*/ 27 h 27"/>
                <a:gd name="T50" fmla="*/ 51 w 54"/>
                <a:gd name="T51" fmla="*/ 25 h 27"/>
                <a:gd name="T52" fmla="*/ 54 w 54"/>
                <a:gd name="T53" fmla="*/ 8 h 27"/>
                <a:gd name="T54" fmla="*/ 48 w 54"/>
                <a:gd name="T55" fmla="*/ 0 h 27"/>
                <a:gd name="T56" fmla="*/ 42 w 54"/>
                <a:gd name="T57" fmla="*/ 3 h 27"/>
                <a:gd name="T58" fmla="*/ 29 w 54"/>
                <a:gd name="T59" fmla="*/ 0 h 27"/>
                <a:gd name="T60" fmla="*/ 27 w 54"/>
                <a:gd name="T6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4" h="27"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5" y="4"/>
                    <a:pt x="29" y="4"/>
                    <a:pt x="34" y="4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5" y="4"/>
                    <a:pt x="19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9"/>
                    <a:pt x="22" y="11"/>
                    <a:pt x="24" y="12"/>
                  </a:cubicBezTo>
                  <a:cubicBezTo>
                    <a:pt x="24" y="13"/>
                    <a:pt x="23" y="13"/>
                    <a:pt x="22" y="13"/>
                  </a:cubicBezTo>
                  <a:cubicBezTo>
                    <a:pt x="15" y="13"/>
                    <a:pt x="11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10"/>
                    <a:pt x="4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6"/>
                    <a:pt x="14" y="17"/>
                    <a:pt x="16" y="17"/>
                  </a:cubicBezTo>
                  <a:cubicBezTo>
                    <a:pt x="21" y="17"/>
                    <a:pt x="31" y="15"/>
                    <a:pt x="37" y="15"/>
                  </a:cubicBezTo>
                  <a:cubicBezTo>
                    <a:pt x="38" y="15"/>
                    <a:pt x="39" y="15"/>
                    <a:pt x="40" y="15"/>
                  </a:cubicBezTo>
                  <a:cubicBezTo>
                    <a:pt x="38" y="17"/>
                    <a:pt x="33" y="17"/>
                    <a:pt x="33" y="20"/>
                  </a:cubicBezTo>
                  <a:cubicBezTo>
                    <a:pt x="33" y="21"/>
                    <a:pt x="33" y="22"/>
                    <a:pt x="33" y="23"/>
                  </a:cubicBezTo>
                  <a:cubicBezTo>
                    <a:pt x="32" y="23"/>
                    <a:pt x="31" y="24"/>
                    <a:pt x="31" y="25"/>
                  </a:cubicBezTo>
                  <a:cubicBezTo>
                    <a:pt x="31" y="27"/>
                    <a:pt x="33" y="27"/>
                    <a:pt x="35" y="27"/>
                  </a:cubicBezTo>
                  <a:cubicBezTo>
                    <a:pt x="37" y="27"/>
                    <a:pt x="39" y="27"/>
                    <a:pt x="40" y="27"/>
                  </a:cubicBezTo>
                  <a:cubicBezTo>
                    <a:pt x="41" y="27"/>
                    <a:pt x="47" y="27"/>
                    <a:pt x="51" y="25"/>
                  </a:cubicBezTo>
                  <a:cubicBezTo>
                    <a:pt x="50" y="17"/>
                    <a:pt x="54" y="14"/>
                    <a:pt x="54" y="8"/>
                  </a:cubicBezTo>
                  <a:cubicBezTo>
                    <a:pt x="54" y="3"/>
                    <a:pt x="53" y="0"/>
                    <a:pt x="48" y="0"/>
                  </a:cubicBezTo>
                  <a:cubicBezTo>
                    <a:pt x="46" y="0"/>
                    <a:pt x="45" y="3"/>
                    <a:pt x="42" y="3"/>
                  </a:cubicBezTo>
                  <a:cubicBezTo>
                    <a:pt x="37" y="3"/>
                    <a:pt x="34" y="0"/>
                    <a:pt x="29" y="0"/>
                  </a:cubicBezTo>
                  <a:cubicBezTo>
                    <a:pt x="28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2" name="Freeform 124"/>
            <p:cNvSpPr/>
            <p:nvPr/>
          </p:nvSpPr>
          <p:spPr bwMode="auto">
            <a:xfrm>
              <a:off x="3074988" y="1633538"/>
              <a:ext cx="120650" cy="71438"/>
            </a:xfrm>
            <a:custGeom>
              <a:avLst/>
              <a:gdLst>
                <a:gd name="T0" fmla="*/ 14 w 32"/>
                <a:gd name="T1" fmla="*/ 0 h 19"/>
                <a:gd name="T2" fmla="*/ 6 w 32"/>
                <a:gd name="T3" fmla="*/ 9 h 19"/>
                <a:gd name="T4" fmla="*/ 5 w 32"/>
                <a:gd name="T5" fmla="*/ 9 h 19"/>
                <a:gd name="T6" fmla="*/ 4 w 32"/>
                <a:gd name="T7" fmla="*/ 9 h 19"/>
                <a:gd name="T8" fmla="*/ 3 w 32"/>
                <a:gd name="T9" fmla="*/ 9 h 19"/>
                <a:gd name="T10" fmla="*/ 0 w 32"/>
                <a:gd name="T11" fmla="*/ 10 h 19"/>
                <a:gd name="T12" fmla="*/ 25 w 32"/>
                <a:gd name="T13" fmla="*/ 19 h 19"/>
                <a:gd name="T14" fmla="*/ 32 w 32"/>
                <a:gd name="T15" fmla="*/ 14 h 19"/>
                <a:gd name="T16" fmla="*/ 14 w 32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9">
                  <a:moveTo>
                    <a:pt x="14" y="0"/>
                  </a:moveTo>
                  <a:cubicBezTo>
                    <a:pt x="8" y="0"/>
                    <a:pt x="9" y="8"/>
                    <a:pt x="6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5" y="9"/>
                    <a:pt x="5" y="9"/>
                    <a:pt x="4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1" y="9"/>
                    <a:pt x="0" y="9"/>
                    <a:pt x="0" y="10"/>
                  </a:cubicBezTo>
                  <a:cubicBezTo>
                    <a:pt x="0" y="11"/>
                    <a:pt x="21" y="19"/>
                    <a:pt x="25" y="19"/>
                  </a:cubicBezTo>
                  <a:cubicBezTo>
                    <a:pt x="28" y="19"/>
                    <a:pt x="29" y="16"/>
                    <a:pt x="32" y="14"/>
                  </a:cubicBezTo>
                  <a:cubicBezTo>
                    <a:pt x="30" y="10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3" name="Freeform 125"/>
            <p:cNvSpPr/>
            <p:nvPr/>
          </p:nvSpPr>
          <p:spPr bwMode="auto">
            <a:xfrm>
              <a:off x="3187700" y="1381125"/>
              <a:ext cx="157163" cy="128588"/>
            </a:xfrm>
            <a:custGeom>
              <a:avLst/>
              <a:gdLst>
                <a:gd name="T0" fmla="*/ 14 w 42"/>
                <a:gd name="T1" fmla="*/ 0 h 34"/>
                <a:gd name="T2" fmla="*/ 7 w 42"/>
                <a:gd name="T3" fmla="*/ 4 h 34"/>
                <a:gd name="T4" fmla="*/ 7 w 42"/>
                <a:gd name="T5" fmla="*/ 7 h 34"/>
                <a:gd name="T6" fmla="*/ 0 w 42"/>
                <a:gd name="T7" fmla="*/ 7 h 34"/>
                <a:gd name="T8" fmla="*/ 0 w 42"/>
                <a:gd name="T9" fmla="*/ 12 h 34"/>
                <a:gd name="T10" fmla="*/ 5 w 42"/>
                <a:gd name="T11" fmla="*/ 26 h 34"/>
                <a:gd name="T12" fmla="*/ 5 w 42"/>
                <a:gd name="T13" fmla="*/ 34 h 34"/>
                <a:gd name="T14" fmla="*/ 10 w 42"/>
                <a:gd name="T15" fmla="*/ 34 h 34"/>
                <a:gd name="T16" fmla="*/ 17 w 42"/>
                <a:gd name="T17" fmla="*/ 25 h 34"/>
                <a:gd name="T18" fmla="*/ 13 w 42"/>
                <a:gd name="T19" fmla="*/ 25 h 34"/>
                <a:gd name="T20" fmla="*/ 15 w 42"/>
                <a:gd name="T21" fmla="*/ 22 h 34"/>
                <a:gd name="T22" fmla="*/ 21 w 42"/>
                <a:gd name="T23" fmla="*/ 23 h 34"/>
                <a:gd name="T24" fmla="*/ 37 w 42"/>
                <a:gd name="T25" fmla="*/ 11 h 34"/>
                <a:gd name="T26" fmla="*/ 42 w 42"/>
                <a:gd name="T27" fmla="*/ 7 h 34"/>
                <a:gd name="T28" fmla="*/ 42 w 42"/>
                <a:gd name="T29" fmla="*/ 3 h 34"/>
                <a:gd name="T30" fmla="*/ 14 w 42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34">
                  <a:moveTo>
                    <a:pt x="14" y="0"/>
                  </a:moveTo>
                  <a:cubicBezTo>
                    <a:pt x="9" y="0"/>
                    <a:pt x="7" y="4"/>
                    <a:pt x="7" y="4"/>
                  </a:cubicBezTo>
                  <a:cubicBezTo>
                    <a:pt x="7" y="5"/>
                    <a:pt x="6" y="7"/>
                    <a:pt x="7" y="7"/>
                  </a:cubicBezTo>
                  <a:cubicBezTo>
                    <a:pt x="6" y="7"/>
                    <a:pt x="3" y="7"/>
                    <a:pt x="0" y="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8"/>
                    <a:pt x="0" y="21"/>
                    <a:pt x="5" y="26"/>
                  </a:cubicBezTo>
                  <a:cubicBezTo>
                    <a:pt x="5" y="27"/>
                    <a:pt x="5" y="31"/>
                    <a:pt x="5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4" y="31"/>
                    <a:pt x="16" y="30"/>
                    <a:pt x="17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2"/>
                    <a:pt x="14" y="22"/>
                    <a:pt x="15" y="22"/>
                  </a:cubicBezTo>
                  <a:cubicBezTo>
                    <a:pt x="16" y="22"/>
                    <a:pt x="17" y="23"/>
                    <a:pt x="21" y="23"/>
                  </a:cubicBezTo>
                  <a:cubicBezTo>
                    <a:pt x="30" y="23"/>
                    <a:pt x="34" y="17"/>
                    <a:pt x="37" y="11"/>
                  </a:cubicBezTo>
                  <a:cubicBezTo>
                    <a:pt x="37" y="11"/>
                    <a:pt x="42" y="8"/>
                    <a:pt x="42" y="7"/>
                  </a:cubicBezTo>
                  <a:cubicBezTo>
                    <a:pt x="42" y="6"/>
                    <a:pt x="42" y="5"/>
                    <a:pt x="42" y="3"/>
                  </a:cubicBezTo>
                  <a:cubicBezTo>
                    <a:pt x="32" y="3"/>
                    <a:pt x="24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4" name="Freeform 126"/>
            <p:cNvSpPr/>
            <p:nvPr/>
          </p:nvSpPr>
          <p:spPr bwMode="auto">
            <a:xfrm>
              <a:off x="2868613" y="1152525"/>
              <a:ext cx="52388" cy="44450"/>
            </a:xfrm>
            <a:custGeom>
              <a:avLst/>
              <a:gdLst>
                <a:gd name="T0" fmla="*/ 0 w 14"/>
                <a:gd name="T1" fmla="*/ 0 h 12"/>
                <a:gd name="T2" fmla="*/ 10 w 14"/>
                <a:gd name="T3" fmla="*/ 12 h 12"/>
                <a:gd name="T4" fmla="*/ 14 w 14"/>
                <a:gd name="T5" fmla="*/ 8 h 12"/>
                <a:gd name="T6" fmla="*/ 0 w 1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2">
                  <a:moveTo>
                    <a:pt x="0" y="0"/>
                  </a:moveTo>
                  <a:cubicBezTo>
                    <a:pt x="0" y="4"/>
                    <a:pt x="7" y="12"/>
                    <a:pt x="10" y="12"/>
                  </a:cubicBezTo>
                  <a:cubicBezTo>
                    <a:pt x="12" y="12"/>
                    <a:pt x="14" y="10"/>
                    <a:pt x="14" y="8"/>
                  </a:cubicBezTo>
                  <a:cubicBezTo>
                    <a:pt x="8" y="6"/>
                    <a:pt x="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5" name="Freeform 127"/>
            <p:cNvSpPr/>
            <p:nvPr/>
          </p:nvSpPr>
          <p:spPr bwMode="auto">
            <a:xfrm>
              <a:off x="2898775" y="1298575"/>
              <a:ext cx="36513" cy="30163"/>
            </a:xfrm>
            <a:custGeom>
              <a:avLst/>
              <a:gdLst>
                <a:gd name="T0" fmla="*/ 8 w 10"/>
                <a:gd name="T1" fmla="*/ 0 h 8"/>
                <a:gd name="T2" fmla="*/ 0 w 10"/>
                <a:gd name="T3" fmla="*/ 8 h 8"/>
                <a:gd name="T4" fmla="*/ 2 w 10"/>
                <a:gd name="T5" fmla="*/ 7 h 8"/>
                <a:gd name="T6" fmla="*/ 6 w 10"/>
                <a:gd name="T7" fmla="*/ 8 h 8"/>
                <a:gd name="T8" fmla="*/ 10 w 10"/>
                <a:gd name="T9" fmla="*/ 4 h 8"/>
                <a:gd name="T10" fmla="*/ 8 w 10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8" y="0"/>
                  </a:moveTo>
                  <a:cubicBezTo>
                    <a:pt x="4" y="1"/>
                    <a:pt x="2" y="3"/>
                    <a:pt x="0" y="8"/>
                  </a:cubicBezTo>
                  <a:cubicBezTo>
                    <a:pt x="1" y="8"/>
                    <a:pt x="1" y="7"/>
                    <a:pt x="2" y="7"/>
                  </a:cubicBezTo>
                  <a:cubicBezTo>
                    <a:pt x="3" y="7"/>
                    <a:pt x="4" y="8"/>
                    <a:pt x="6" y="8"/>
                  </a:cubicBezTo>
                  <a:cubicBezTo>
                    <a:pt x="8" y="8"/>
                    <a:pt x="10" y="8"/>
                    <a:pt x="10" y="4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6" name="Freeform 128"/>
            <p:cNvSpPr/>
            <p:nvPr/>
          </p:nvSpPr>
          <p:spPr bwMode="auto">
            <a:xfrm>
              <a:off x="2882900" y="1046163"/>
              <a:ext cx="195263" cy="106363"/>
            </a:xfrm>
            <a:custGeom>
              <a:avLst/>
              <a:gdLst>
                <a:gd name="T0" fmla="*/ 9 w 52"/>
                <a:gd name="T1" fmla="*/ 0 h 28"/>
                <a:gd name="T2" fmla="*/ 0 w 52"/>
                <a:gd name="T3" fmla="*/ 2 h 28"/>
                <a:gd name="T4" fmla="*/ 4 w 52"/>
                <a:gd name="T5" fmla="*/ 7 h 28"/>
                <a:gd name="T6" fmla="*/ 2 w 52"/>
                <a:gd name="T7" fmla="*/ 9 h 28"/>
                <a:gd name="T8" fmla="*/ 5 w 52"/>
                <a:gd name="T9" fmla="*/ 10 h 28"/>
                <a:gd name="T10" fmla="*/ 12 w 52"/>
                <a:gd name="T11" fmla="*/ 9 h 28"/>
                <a:gd name="T12" fmla="*/ 12 w 52"/>
                <a:gd name="T13" fmla="*/ 13 h 28"/>
                <a:gd name="T14" fmla="*/ 4 w 52"/>
                <a:gd name="T15" fmla="*/ 16 h 28"/>
                <a:gd name="T16" fmla="*/ 10 w 52"/>
                <a:gd name="T17" fmla="*/ 19 h 28"/>
                <a:gd name="T18" fmla="*/ 12 w 52"/>
                <a:gd name="T19" fmla="*/ 19 h 28"/>
                <a:gd name="T20" fmla="*/ 18 w 52"/>
                <a:gd name="T21" fmla="*/ 18 h 28"/>
                <a:gd name="T22" fmla="*/ 21 w 52"/>
                <a:gd name="T23" fmla="*/ 20 h 28"/>
                <a:gd name="T24" fmla="*/ 23 w 52"/>
                <a:gd name="T25" fmla="*/ 20 h 28"/>
                <a:gd name="T26" fmla="*/ 34 w 52"/>
                <a:gd name="T27" fmla="*/ 21 h 28"/>
                <a:gd name="T28" fmla="*/ 47 w 52"/>
                <a:gd name="T29" fmla="*/ 28 h 28"/>
                <a:gd name="T30" fmla="*/ 52 w 52"/>
                <a:gd name="T31" fmla="*/ 24 h 28"/>
                <a:gd name="T32" fmla="*/ 44 w 52"/>
                <a:gd name="T33" fmla="*/ 17 h 28"/>
                <a:gd name="T34" fmla="*/ 47 w 52"/>
                <a:gd name="T35" fmla="*/ 14 h 28"/>
                <a:gd name="T36" fmla="*/ 38 w 52"/>
                <a:gd name="T37" fmla="*/ 7 h 28"/>
                <a:gd name="T38" fmla="*/ 34 w 52"/>
                <a:gd name="T39" fmla="*/ 9 h 28"/>
                <a:gd name="T40" fmla="*/ 25 w 52"/>
                <a:gd name="T41" fmla="*/ 3 h 28"/>
                <a:gd name="T42" fmla="*/ 20 w 52"/>
                <a:gd name="T43" fmla="*/ 5 h 28"/>
                <a:gd name="T44" fmla="*/ 9 w 52"/>
                <a:gd name="T4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28">
                  <a:moveTo>
                    <a:pt x="9" y="0"/>
                  </a:moveTo>
                  <a:cubicBezTo>
                    <a:pt x="5" y="0"/>
                    <a:pt x="3" y="2"/>
                    <a:pt x="0" y="2"/>
                  </a:cubicBezTo>
                  <a:cubicBezTo>
                    <a:pt x="0" y="6"/>
                    <a:pt x="0" y="7"/>
                    <a:pt x="4" y="7"/>
                  </a:cubicBezTo>
                  <a:cubicBezTo>
                    <a:pt x="4" y="8"/>
                    <a:pt x="3" y="9"/>
                    <a:pt x="2" y="9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6" y="10"/>
                    <a:pt x="8" y="9"/>
                    <a:pt x="12" y="9"/>
                  </a:cubicBezTo>
                  <a:cubicBezTo>
                    <a:pt x="12" y="10"/>
                    <a:pt x="12" y="12"/>
                    <a:pt x="12" y="13"/>
                  </a:cubicBezTo>
                  <a:cubicBezTo>
                    <a:pt x="9" y="14"/>
                    <a:pt x="6" y="14"/>
                    <a:pt x="4" y="16"/>
                  </a:cubicBezTo>
                  <a:cubicBezTo>
                    <a:pt x="6" y="18"/>
                    <a:pt x="7" y="19"/>
                    <a:pt x="10" y="19"/>
                  </a:cubicBezTo>
                  <a:cubicBezTo>
                    <a:pt x="10" y="19"/>
                    <a:pt x="11" y="19"/>
                    <a:pt x="12" y="19"/>
                  </a:cubicBezTo>
                  <a:cubicBezTo>
                    <a:pt x="14" y="19"/>
                    <a:pt x="16" y="18"/>
                    <a:pt x="18" y="18"/>
                  </a:cubicBezTo>
                  <a:cubicBezTo>
                    <a:pt x="19" y="18"/>
                    <a:pt x="20" y="18"/>
                    <a:pt x="21" y="20"/>
                  </a:cubicBezTo>
                  <a:cubicBezTo>
                    <a:pt x="22" y="20"/>
                    <a:pt x="22" y="20"/>
                    <a:pt x="23" y="20"/>
                  </a:cubicBezTo>
                  <a:cubicBezTo>
                    <a:pt x="27" y="20"/>
                    <a:pt x="30" y="21"/>
                    <a:pt x="34" y="21"/>
                  </a:cubicBezTo>
                  <a:cubicBezTo>
                    <a:pt x="41" y="21"/>
                    <a:pt x="40" y="28"/>
                    <a:pt x="47" y="28"/>
                  </a:cubicBezTo>
                  <a:cubicBezTo>
                    <a:pt x="49" y="28"/>
                    <a:pt x="52" y="27"/>
                    <a:pt x="52" y="24"/>
                  </a:cubicBezTo>
                  <a:cubicBezTo>
                    <a:pt x="52" y="21"/>
                    <a:pt x="47" y="19"/>
                    <a:pt x="44" y="17"/>
                  </a:cubicBezTo>
                  <a:cubicBezTo>
                    <a:pt x="45" y="16"/>
                    <a:pt x="46" y="15"/>
                    <a:pt x="47" y="14"/>
                  </a:cubicBezTo>
                  <a:cubicBezTo>
                    <a:pt x="45" y="12"/>
                    <a:pt x="42" y="7"/>
                    <a:pt x="38" y="7"/>
                  </a:cubicBezTo>
                  <a:cubicBezTo>
                    <a:pt x="36" y="7"/>
                    <a:pt x="35" y="9"/>
                    <a:pt x="34" y="9"/>
                  </a:cubicBezTo>
                  <a:cubicBezTo>
                    <a:pt x="31" y="9"/>
                    <a:pt x="31" y="3"/>
                    <a:pt x="25" y="3"/>
                  </a:cubicBezTo>
                  <a:cubicBezTo>
                    <a:pt x="23" y="3"/>
                    <a:pt x="22" y="5"/>
                    <a:pt x="20" y="5"/>
                  </a:cubicBezTo>
                  <a:cubicBezTo>
                    <a:pt x="16" y="5"/>
                    <a:pt x="15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7" name="Freeform 129"/>
            <p:cNvSpPr/>
            <p:nvPr/>
          </p:nvSpPr>
          <p:spPr bwMode="auto">
            <a:xfrm>
              <a:off x="2959100" y="1136650"/>
              <a:ext cx="55563" cy="15875"/>
            </a:xfrm>
            <a:custGeom>
              <a:avLst/>
              <a:gdLst>
                <a:gd name="T0" fmla="*/ 8 w 15"/>
                <a:gd name="T1" fmla="*/ 0 h 4"/>
                <a:gd name="T2" fmla="*/ 6 w 15"/>
                <a:gd name="T3" fmla="*/ 4 h 4"/>
                <a:gd name="T4" fmla="*/ 15 w 15"/>
                <a:gd name="T5" fmla="*/ 2 h 4"/>
                <a:gd name="T6" fmla="*/ 8 w 1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">
                  <a:moveTo>
                    <a:pt x="8" y="0"/>
                  </a:moveTo>
                  <a:cubicBezTo>
                    <a:pt x="7" y="0"/>
                    <a:pt x="0" y="4"/>
                    <a:pt x="6" y="4"/>
                  </a:cubicBezTo>
                  <a:cubicBezTo>
                    <a:pt x="10" y="4"/>
                    <a:pt x="13" y="4"/>
                    <a:pt x="15" y="2"/>
                  </a:cubicBezTo>
                  <a:cubicBezTo>
                    <a:pt x="12" y="2"/>
                    <a:pt x="11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8" name="Freeform 130"/>
            <p:cNvSpPr/>
            <p:nvPr/>
          </p:nvSpPr>
          <p:spPr bwMode="auto">
            <a:xfrm>
              <a:off x="3154363" y="1201738"/>
              <a:ext cx="525463" cy="160338"/>
            </a:xfrm>
            <a:custGeom>
              <a:avLst/>
              <a:gdLst>
                <a:gd name="T0" fmla="*/ 9 w 140"/>
                <a:gd name="T1" fmla="*/ 0 h 43"/>
                <a:gd name="T2" fmla="*/ 0 w 140"/>
                <a:gd name="T3" fmla="*/ 4 h 43"/>
                <a:gd name="T4" fmla="*/ 21 w 140"/>
                <a:gd name="T5" fmla="*/ 14 h 43"/>
                <a:gd name="T6" fmla="*/ 26 w 140"/>
                <a:gd name="T7" fmla="*/ 11 h 43"/>
                <a:gd name="T8" fmla="*/ 38 w 140"/>
                <a:gd name="T9" fmla="*/ 26 h 43"/>
                <a:gd name="T10" fmla="*/ 34 w 140"/>
                <a:gd name="T11" fmla="*/ 30 h 43"/>
                <a:gd name="T12" fmla="*/ 55 w 140"/>
                <a:gd name="T13" fmla="*/ 43 h 43"/>
                <a:gd name="T14" fmla="*/ 63 w 140"/>
                <a:gd name="T15" fmla="*/ 38 h 43"/>
                <a:gd name="T16" fmla="*/ 66 w 140"/>
                <a:gd name="T17" fmla="*/ 38 h 43"/>
                <a:gd name="T18" fmla="*/ 75 w 140"/>
                <a:gd name="T19" fmla="*/ 43 h 43"/>
                <a:gd name="T20" fmla="*/ 80 w 140"/>
                <a:gd name="T21" fmla="*/ 42 h 43"/>
                <a:gd name="T22" fmla="*/ 103 w 140"/>
                <a:gd name="T23" fmla="*/ 42 h 43"/>
                <a:gd name="T24" fmla="*/ 110 w 140"/>
                <a:gd name="T25" fmla="*/ 39 h 43"/>
                <a:gd name="T26" fmla="*/ 116 w 140"/>
                <a:gd name="T27" fmla="*/ 43 h 43"/>
                <a:gd name="T28" fmla="*/ 140 w 140"/>
                <a:gd name="T29" fmla="*/ 33 h 43"/>
                <a:gd name="T30" fmla="*/ 138 w 140"/>
                <a:gd name="T31" fmla="*/ 33 h 43"/>
                <a:gd name="T32" fmla="*/ 136 w 140"/>
                <a:gd name="T33" fmla="*/ 33 h 43"/>
                <a:gd name="T34" fmla="*/ 137 w 140"/>
                <a:gd name="T35" fmla="*/ 30 h 43"/>
                <a:gd name="T36" fmla="*/ 140 w 140"/>
                <a:gd name="T37" fmla="*/ 30 h 43"/>
                <a:gd name="T38" fmla="*/ 117 w 140"/>
                <a:gd name="T39" fmla="*/ 22 h 43"/>
                <a:gd name="T40" fmla="*/ 81 w 140"/>
                <a:gd name="T41" fmla="*/ 29 h 43"/>
                <a:gd name="T42" fmla="*/ 62 w 140"/>
                <a:gd name="T43" fmla="*/ 25 h 43"/>
                <a:gd name="T44" fmla="*/ 59 w 140"/>
                <a:gd name="T45" fmla="*/ 26 h 43"/>
                <a:gd name="T46" fmla="*/ 57 w 140"/>
                <a:gd name="T47" fmla="*/ 24 h 43"/>
                <a:gd name="T48" fmla="*/ 59 w 140"/>
                <a:gd name="T49" fmla="*/ 22 h 43"/>
                <a:gd name="T50" fmla="*/ 46 w 140"/>
                <a:gd name="T51" fmla="*/ 16 h 43"/>
                <a:gd name="T52" fmla="*/ 58 w 140"/>
                <a:gd name="T53" fmla="*/ 16 h 43"/>
                <a:gd name="T54" fmla="*/ 44 w 140"/>
                <a:gd name="T55" fmla="*/ 7 h 43"/>
                <a:gd name="T56" fmla="*/ 39 w 140"/>
                <a:gd name="T57" fmla="*/ 7 h 43"/>
                <a:gd name="T58" fmla="*/ 33 w 140"/>
                <a:gd name="T59" fmla="*/ 10 h 43"/>
                <a:gd name="T60" fmla="*/ 9 w 140"/>
                <a:gd name="T6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0" h="43">
                  <a:moveTo>
                    <a:pt x="9" y="0"/>
                  </a:moveTo>
                  <a:cubicBezTo>
                    <a:pt x="5" y="0"/>
                    <a:pt x="0" y="0"/>
                    <a:pt x="0" y="4"/>
                  </a:cubicBezTo>
                  <a:cubicBezTo>
                    <a:pt x="0" y="7"/>
                    <a:pt x="18" y="14"/>
                    <a:pt x="21" y="14"/>
                  </a:cubicBezTo>
                  <a:cubicBezTo>
                    <a:pt x="23" y="14"/>
                    <a:pt x="25" y="13"/>
                    <a:pt x="26" y="11"/>
                  </a:cubicBezTo>
                  <a:cubicBezTo>
                    <a:pt x="31" y="16"/>
                    <a:pt x="33" y="20"/>
                    <a:pt x="38" y="26"/>
                  </a:cubicBezTo>
                  <a:cubicBezTo>
                    <a:pt x="37" y="26"/>
                    <a:pt x="34" y="28"/>
                    <a:pt x="34" y="30"/>
                  </a:cubicBezTo>
                  <a:cubicBezTo>
                    <a:pt x="34" y="36"/>
                    <a:pt x="49" y="43"/>
                    <a:pt x="55" y="43"/>
                  </a:cubicBezTo>
                  <a:cubicBezTo>
                    <a:pt x="57" y="43"/>
                    <a:pt x="62" y="40"/>
                    <a:pt x="63" y="38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42"/>
                    <a:pt x="70" y="43"/>
                    <a:pt x="75" y="43"/>
                  </a:cubicBezTo>
                  <a:cubicBezTo>
                    <a:pt x="77" y="43"/>
                    <a:pt x="79" y="43"/>
                    <a:pt x="80" y="42"/>
                  </a:cubicBezTo>
                  <a:cubicBezTo>
                    <a:pt x="103" y="42"/>
                    <a:pt x="103" y="42"/>
                    <a:pt x="103" y="42"/>
                  </a:cubicBezTo>
                  <a:cubicBezTo>
                    <a:pt x="106" y="41"/>
                    <a:pt x="106" y="39"/>
                    <a:pt x="110" y="39"/>
                  </a:cubicBezTo>
                  <a:cubicBezTo>
                    <a:pt x="111" y="41"/>
                    <a:pt x="112" y="43"/>
                    <a:pt x="116" y="43"/>
                  </a:cubicBezTo>
                  <a:cubicBezTo>
                    <a:pt x="126" y="43"/>
                    <a:pt x="139" y="43"/>
                    <a:pt x="140" y="33"/>
                  </a:cubicBezTo>
                  <a:cubicBezTo>
                    <a:pt x="140" y="33"/>
                    <a:pt x="139" y="33"/>
                    <a:pt x="138" y="33"/>
                  </a:cubicBezTo>
                  <a:cubicBezTo>
                    <a:pt x="138" y="33"/>
                    <a:pt x="137" y="33"/>
                    <a:pt x="136" y="33"/>
                  </a:cubicBezTo>
                  <a:cubicBezTo>
                    <a:pt x="136" y="32"/>
                    <a:pt x="137" y="31"/>
                    <a:pt x="137" y="30"/>
                  </a:cubicBezTo>
                  <a:cubicBezTo>
                    <a:pt x="138" y="30"/>
                    <a:pt x="139" y="30"/>
                    <a:pt x="140" y="30"/>
                  </a:cubicBezTo>
                  <a:cubicBezTo>
                    <a:pt x="136" y="22"/>
                    <a:pt x="128" y="22"/>
                    <a:pt x="117" y="22"/>
                  </a:cubicBezTo>
                  <a:cubicBezTo>
                    <a:pt x="102" y="22"/>
                    <a:pt x="97" y="29"/>
                    <a:pt x="81" y="29"/>
                  </a:cubicBezTo>
                  <a:cubicBezTo>
                    <a:pt x="74" y="29"/>
                    <a:pt x="68" y="27"/>
                    <a:pt x="62" y="25"/>
                  </a:cubicBezTo>
                  <a:cubicBezTo>
                    <a:pt x="61" y="26"/>
                    <a:pt x="60" y="26"/>
                    <a:pt x="59" y="26"/>
                  </a:cubicBezTo>
                  <a:cubicBezTo>
                    <a:pt x="58" y="26"/>
                    <a:pt x="57" y="26"/>
                    <a:pt x="57" y="24"/>
                  </a:cubicBezTo>
                  <a:cubicBezTo>
                    <a:pt x="57" y="23"/>
                    <a:pt x="58" y="23"/>
                    <a:pt x="59" y="22"/>
                  </a:cubicBezTo>
                  <a:cubicBezTo>
                    <a:pt x="55" y="19"/>
                    <a:pt x="48" y="24"/>
                    <a:pt x="46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5" y="12"/>
                    <a:pt x="42" y="14"/>
                    <a:pt x="44" y="7"/>
                  </a:cubicBezTo>
                  <a:cubicBezTo>
                    <a:pt x="44" y="7"/>
                    <a:pt x="41" y="7"/>
                    <a:pt x="39" y="7"/>
                  </a:cubicBezTo>
                  <a:cubicBezTo>
                    <a:pt x="38" y="9"/>
                    <a:pt x="36" y="10"/>
                    <a:pt x="33" y="10"/>
                  </a:cubicBezTo>
                  <a:cubicBezTo>
                    <a:pt x="24" y="10"/>
                    <a:pt x="21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9" name="Freeform 131"/>
            <p:cNvSpPr/>
            <p:nvPr/>
          </p:nvSpPr>
          <p:spPr bwMode="auto">
            <a:xfrm>
              <a:off x="3160713" y="1287463"/>
              <a:ext cx="90488" cy="71438"/>
            </a:xfrm>
            <a:custGeom>
              <a:avLst/>
              <a:gdLst>
                <a:gd name="T0" fmla="*/ 12 w 24"/>
                <a:gd name="T1" fmla="*/ 0 h 19"/>
                <a:gd name="T2" fmla="*/ 4 w 24"/>
                <a:gd name="T3" fmla="*/ 7 h 19"/>
                <a:gd name="T4" fmla="*/ 0 w 24"/>
                <a:gd name="T5" fmla="*/ 11 h 19"/>
                <a:gd name="T6" fmla="*/ 19 w 24"/>
                <a:gd name="T7" fmla="*/ 19 h 19"/>
                <a:gd name="T8" fmla="*/ 24 w 24"/>
                <a:gd name="T9" fmla="*/ 9 h 19"/>
                <a:gd name="T10" fmla="*/ 12 w 24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9">
                  <a:moveTo>
                    <a:pt x="12" y="0"/>
                  </a:moveTo>
                  <a:cubicBezTo>
                    <a:pt x="6" y="0"/>
                    <a:pt x="7" y="7"/>
                    <a:pt x="4" y="7"/>
                  </a:cubicBezTo>
                  <a:cubicBezTo>
                    <a:pt x="3" y="7"/>
                    <a:pt x="0" y="8"/>
                    <a:pt x="0" y="11"/>
                  </a:cubicBezTo>
                  <a:cubicBezTo>
                    <a:pt x="0" y="11"/>
                    <a:pt x="17" y="19"/>
                    <a:pt x="19" y="19"/>
                  </a:cubicBezTo>
                  <a:cubicBezTo>
                    <a:pt x="23" y="19"/>
                    <a:pt x="24" y="14"/>
                    <a:pt x="24" y="9"/>
                  </a:cubicBezTo>
                  <a:cubicBezTo>
                    <a:pt x="24" y="6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0" name="Freeform 132"/>
            <p:cNvSpPr/>
            <p:nvPr/>
          </p:nvSpPr>
          <p:spPr bwMode="auto">
            <a:xfrm>
              <a:off x="3171825" y="1152525"/>
              <a:ext cx="82550" cy="25400"/>
            </a:xfrm>
            <a:custGeom>
              <a:avLst/>
              <a:gdLst>
                <a:gd name="T0" fmla="*/ 22 w 22"/>
                <a:gd name="T1" fmla="*/ 0 h 7"/>
                <a:gd name="T2" fmla="*/ 21 w 22"/>
                <a:gd name="T3" fmla="*/ 1 h 7"/>
                <a:gd name="T4" fmla="*/ 18 w 22"/>
                <a:gd name="T5" fmla="*/ 0 h 7"/>
                <a:gd name="T6" fmla="*/ 0 w 22"/>
                <a:gd name="T7" fmla="*/ 4 h 7"/>
                <a:gd name="T8" fmla="*/ 18 w 22"/>
                <a:gd name="T9" fmla="*/ 7 h 7"/>
                <a:gd name="T10" fmla="*/ 22 w 22"/>
                <a:gd name="T11" fmla="*/ 4 h 7"/>
                <a:gd name="T12" fmla="*/ 22 w 22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7">
                  <a:moveTo>
                    <a:pt x="22" y="0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21" y="0"/>
                    <a:pt x="18" y="0"/>
                  </a:cubicBezTo>
                  <a:cubicBezTo>
                    <a:pt x="13" y="0"/>
                    <a:pt x="3" y="1"/>
                    <a:pt x="0" y="4"/>
                  </a:cubicBezTo>
                  <a:cubicBezTo>
                    <a:pt x="0" y="4"/>
                    <a:pt x="16" y="7"/>
                    <a:pt x="18" y="7"/>
                  </a:cubicBezTo>
                  <a:cubicBezTo>
                    <a:pt x="20" y="7"/>
                    <a:pt x="22" y="6"/>
                    <a:pt x="22" y="4"/>
                  </a:cubicBezTo>
                  <a:cubicBezTo>
                    <a:pt x="22" y="4"/>
                    <a:pt x="22" y="2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1" name="Freeform 133"/>
            <p:cNvSpPr/>
            <p:nvPr/>
          </p:nvSpPr>
          <p:spPr bwMode="auto">
            <a:xfrm>
              <a:off x="3108325" y="1073150"/>
              <a:ext cx="98425" cy="74613"/>
            </a:xfrm>
            <a:custGeom>
              <a:avLst/>
              <a:gdLst>
                <a:gd name="T0" fmla="*/ 6 w 26"/>
                <a:gd name="T1" fmla="*/ 0 h 20"/>
                <a:gd name="T2" fmla="*/ 0 w 26"/>
                <a:gd name="T3" fmla="*/ 4 h 20"/>
                <a:gd name="T4" fmla="*/ 9 w 26"/>
                <a:gd name="T5" fmla="*/ 15 h 20"/>
                <a:gd name="T6" fmla="*/ 6 w 26"/>
                <a:gd name="T7" fmla="*/ 18 h 20"/>
                <a:gd name="T8" fmla="*/ 12 w 26"/>
                <a:gd name="T9" fmla="*/ 20 h 20"/>
                <a:gd name="T10" fmla="*/ 26 w 26"/>
                <a:gd name="T11" fmla="*/ 18 h 20"/>
                <a:gd name="T12" fmla="*/ 26 w 26"/>
                <a:gd name="T13" fmla="*/ 11 h 20"/>
                <a:gd name="T14" fmla="*/ 16 w 26"/>
                <a:gd name="T15" fmla="*/ 4 h 20"/>
                <a:gd name="T16" fmla="*/ 6 w 26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0">
                  <a:moveTo>
                    <a:pt x="6" y="0"/>
                  </a:moveTo>
                  <a:cubicBezTo>
                    <a:pt x="4" y="0"/>
                    <a:pt x="0" y="2"/>
                    <a:pt x="0" y="4"/>
                  </a:cubicBezTo>
                  <a:cubicBezTo>
                    <a:pt x="0" y="10"/>
                    <a:pt x="6" y="12"/>
                    <a:pt x="9" y="15"/>
                  </a:cubicBezTo>
                  <a:cubicBezTo>
                    <a:pt x="8" y="16"/>
                    <a:pt x="6" y="17"/>
                    <a:pt x="6" y="18"/>
                  </a:cubicBezTo>
                  <a:cubicBezTo>
                    <a:pt x="6" y="20"/>
                    <a:pt x="8" y="20"/>
                    <a:pt x="12" y="20"/>
                  </a:cubicBezTo>
                  <a:cubicBezTo>
                    <a:pt x="15" y="20"/>
                    <a:pt x="21" y="19"/>
                    <a:pt x="26" y="18"/>
                  </a:cubicBezTo>
                  <a:cubicBezTo>
                    <a:pt x="26" y="15"/>
                    <a:pt x="26" y="13"/>
                    <a:pt x="26" y="11"/>
                  </a:cubicBezTo>
                  <a:cubicBezTo>
                    <a:pt x="26" y="5"/>
                    <a:pt x="16" y="11"/>
                    <a:pt x="16" y="4"/>
                  </a:cubicBezTo>
                  <a:cubicBezTo>
                    <a:pt x="13" y="4"/>
                    <a:pt x="7" y="2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2" name="Freeform 134"/>
            <p:cNvSpPr/>
            <p:nvPr/>
          </p:nvSpPr>
          <p:spPr bwMode="auto">
            <a:xfrm>
              <a:off x="3071813" y="1001713"/>
              <a:ext cx="36513" cy="22225"/>
            </a:xfrm>
            <a:custGeom>
              <a:avLst/>
              <a:gdLst>
                <a:gd name="T0" fmla="*/ 4 w 10"/>
                <a:gd name="T1" fmla="*/ 0 h 6"/>
                <a:gd name="T2" fmla="*/ 0 w 10"/>
                <a:gd name="T3" fmla="*/ 0 h 6"/>
                <a:gd name="T4" fmla="*/ 5 w 10"/>
                <a:gd name="T5" fmla="*/ 6 h 6"/>
                <a:gd name="T6" fmla="*/ 10 w 10"/>
                <a:gd name="T7" fmla="*/ 6 h 6"/>
                <a:gd name="T8" fmla="*/ 10 w 10"/>
                <a:gd name="T9" fmla="*/ 0 h 6"/>
                <a:gd name="T10" fmla="*/ 4 w 1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4"/>
                    <a:pt x="3" y="4"/>
                    <a:pt x="5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6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135"/>
            <p:cNvSpPr/>
            <p:nvPr/>
          </p:nvSpPr>
          <p:spPr bwMode="auto">
            <a:xfrm>
              <a:off x="3176588" y="908050"/>
              <a:ext cx="333375" cy="222250"/>
            </a:xfrm>
            <a:custGeom>
              <a:avLst/>
              <a:gdLst>
                <a:gd name="T0" fmla="*/ 16 w 89"/>
                <a:gd name="T1" fmla="*/ 0 h 59"/>
                <a:gd name="T2" fmla="*/ 25 w 89"/>
                <a:gd name="T3" fmla="*/ 6 h 59"/>
                <a:gd name="T4" fmla="*/ 20 w 89"/>
                <a:gd name="T5" fmla="*/ 6 h 59"/>
                <a:gd name="T6" fmla="*/ 17 w 89"/>
                <a:gd name="T7" fmla="*/ 5 h 59"/>
                <a:gd name="T8" fmla="*/ 9 w 89"/>
                <a:gd name="T9" fmla="*/ 8 h 59"/>
                <a:gd name="T10" fmla="*/ 13 w 89"/>
                <a:gd name="T11" fmla="*/ 13 h 59"/>
                <a:gd name="T12" fmla="*/ 18 w 89"/>
                <a:gd name="T13" fmla="*/ 12 h 59"/>
                <a:gd name="T14" fmla="*/ 21 w 89"/>
                <a:gd name="T15" fmla="*/ 13 h 59"/>
                <a:gd name="T16" fmla="*/ 17 w 89"/>
                <a:gd name="T17" fmla="*/ 16 h 59"/>
                <a:gd name="T18" fmla="*/ 10 w 89"/>
                <a:gd name="T19" fmla="*/ 14 h 59"/>
                <a:gd name="T20" fmla="*/ 9 w 89"/>
                <a:gd name="T21" fmla="*/ 14 h 59"/>
                <a:gd name="T22" fmla="*/ 3 w 89"/>
                <a:gd name="T23" fmla="*/ 17 h 59"/>
                <a:gd name="T24" fmla="*/ 16 w 89"/>
                <a:gd name="T25" fmla="*/ 23 h 59"/>
                <a:gd name="T26" fmla="*/ 13 w 89"/>
                <a:gd name="T27" fmla="*/ 25 h 59"/>
                <a:gd name="T28" fmla="*/ 5 w 89"/>
                <a:gd name="T29" fmla="*/ 22 h 59"/>
                <a:gd name="T30" fmla="*/ 0 w 89"/>
                <a:gd name="T31" fmla="*/ 22 h 59"/>
                <a:gd name="T32" fmla="*/ 17 w 89"/>
                <a:gd name="T33" fmla="*/ 31 h 59"/>
                <a:gd name="T34" fmla="*/ 10 w 89"/>
                <a:gd name="T35" fmla="*/ 35 h 59"/>
                <a:gd name="T36" fmla="*/ 13 w 89"/>
                <a:gd name="T37" fmla="*/ 38 h 59"/>
                <a:gd name="T38" fmla="*/ 19 w 89"/>
                <a:gd name="T39" fmla="*/ 36 h 59"/>
                <a:gd name="T40" fmla="*/ 23 w 89"/>
                <a:gd name="T41" fmla="*/ 39 h 59"/>
                <a:gd name="T42" fmla="*/ 31 w 89"/>
                <a:gd name="T43" fmla="*/ 37 h 59"/>
                <a:gd name="T44" fmla="*/ 43 w 89"/>
                <a:gd name="T45" fmla="*/ 39 h 59"/>
                <a:gd name="T46" fmla="*/ 21 w 89"/>
                <a:gd name="T47" fmla="*/ 45 h 59"/>
                <a:gd name="T48" fmla="*/ 34 w 89"/>
                <a:gd name="T49" fmla="*/ 52 h 59"/>
                <a:gd name="T50" fmla="*/ 30 w 89"/>
                <a:gd name="T51" fmla="*/ 54 h 59"/>
                <a:gd name="T52" fmla="*/ 42 w 89"/>
                <a:gd name="T53" fmla="*/ 59 h 59"/>
                <a:gd name="T54" fmla="*/ 48 w 89"/>
                <a:gd name="T55" fmla="*/ 53 h 59"/>
                <a:gd name="T56" fmla="*/ 58 w 89"/>
                <a:gd name="T57" fmla="*/ 58 h 59"/>
                <a:gd name="T58" fmla="*/ 59 w 89"/>
                <a:gd name="T59" fmla="*/ 58 h 59"/>
                <a:gd name="T60" fmla="*/ 59 w 89"/>
                <a:gd name="T61" fmla="*/ 54 h 59"/>
                <a:gd name="T62" fmla="*/ 64 w 89"/>
                <a:gd name="T63" fmla="*/ 54 h 59"/>
                <a:gd name="T64" fmla="*/ 60 w 89"/>
                <a:gd name="T65" fmla="*/ 48 h 59"/>
                <a:gd name="T66" fmla="*/ 64 w 89"/>
                <a:gd name="T67" fmla="*/ 44 h 59"/>
                <a:gd name="T68" fmla="*/ 68 w 89"/>
                <a:gd name="T69" fmla="*/ 50 h 59"/>
                <a:gd name="T70" fmla="*/ 81 w 89"/>
                <a:gd name="T71" fmla="*/ 41 h 59"/>
                <a:gd name="T72" fmla="*/ 88 w 89"/>
                <a:gd name="T73" fmla="*/ 39 h 59"/>
                <a:gd name="T74" fmla="*/ 88 w 89"/>
                <a:gd name="T75" fmla="*/ 35 h 59"/>
                <a:gd name="T76" fmla="*/ 74 w 89"/>
                <a:gd name="T77" fmla="*/ 31 h 59"/>
                <a:gd name="T78" fmla="*/ 71 w 89"/>
                <a:gd name="T79" fmla="*/ 33 h 59"/>
                <a:gd name="T80" fmla="*/ 70 w 89"/>
                <a:gd name="T81" fmla="*/ 31 h 59"/>
                <a:gd name="T82" fmla="*/ 72 w 89"/>
                <a:gd name="T83" fmla="*/ 27 h 59"/>
                <a:gd name="T84" fmla="*/ 68 w 89"/>
                <a:gd name="T85" fmla="*/ 23 h 59"/>
                <a:gd name="T86" fmla="*/ 64 w 89"/>
                <a:gd name="T87" fmla="*/ 18 h 59"/>
                <a:gd name="T88" fmla="*/ 62 w 89"/>
                <a:gd name="T89" fmla="*/ 18 h 59"/>
                <a:gd name="T90" fmla="*/ 63 w 89"/>
                <a:gd name="T91" fmla="*/ 20 h 59"/>
                <a:gd name="T92" fmla="*/ 63 w 89"/>
                <a:gd name="T93" fmla="*/ 24 h 59"/>
                <a:gd name="T94" fmla="*/ 60 w 89"/>
                <a:gd name="T95" fmla="*/ 24 h 59"/>
                <a:gd name="T96" fmla="*/ 54 w 89"/>
                <a:gd name="T97" fmla="*/ 16 h 59"/>
                <a:gd name="T98" fmla="*/ 51 w 89"/>
                <a:gd name="T99" fmla="*/ 15 h 59"/>
                <a:gd name="T100" fmla="*/ 49 w 89"/>
                <a:gd name="T101" fmla="*/ 15 h 59"/>
                <a:gd name="T102" fmla="*/ 46 w 89"/>
                <a:gd name="T103" fmla="*/ 16 h 59"/>
                <a:gd name="T104" fmla="*/ 43 w 89"/>
                <a:gd name="T105" fmla="*/ 15 h 59"/>
                <a:gd name="T106" fmla="*/ 34 w 89"/>
                <a:gd name="T107" fmla="*/ 3 h 59"/>
                <a:gd name="T108" fmla="*/ 16 w 89"/>
                <a:gd name="T10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9" h="59">
                  <a:moveTo>
                    <a:pt x="16" y="0"/>
                  </a:moveTo>
                  <a:cubicBezTo>
                    <a:pt x="16" y="4"/>
                    <a:pt x="21" y="4"/>
                    <a:pt x="25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6"/>
                    <a:pt x="18" y="5"/>
                    <a:pt x="17" y="5"/>
                  </a:cubicBezTo>
                  <a:cubicBezTo>
                    <a:pt x="14" y="5"/>
                    <a:pt x="12" y="7"/>
                    <a:pt x="9" y="8"/>
                  </a:cubicBezTo>
                  <a:cubicBezTo>
                    <a:pt x="9" y="9"/>
                    <a:pt x="12" y="13"/>
                    <a:pt x="13" y="13"/>
                  </a:cubicBezTo>
                  <a:cubicBezTo>
                    <a:pt x="14" y="13"/>
                    <a:pt x="16" y="12"/>
                    <a:pt x="18" y="12"/>
                  </a:cubicBezTo>
                  <a:cubicBezTo>
                    <a:pt x="19" y="12"/>
                    <a:pt x="20" y="12"/>
                    <a:pt x="21" y="13"/>
                  </a:cubicBezTo>
                  <a:cubicBezTo>
                    <a:pt x="20" y="14"/>
                    <a:pt x="19" y="16"/>
                    <a:pt x="17" y="16"/>
                  </a:cubicBezTo>
                  <a:cubicBezTo>
                    <a:pt x="15" y="16"/>
                    <a:pt x="14" y="14"/>
                    <a:pt x="10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6" y="14"/>
                    <a:pt x="3" y="14"/>
                    <a:pt x="3" y="17"/>
                  </a:cubicBezTo>
                  <a:cubicBezTo>
                    <a:pt x="3" y="20"/>
                    <a:pt x="12" y="22"/>
                    <a:pt x="16" y="23"/>
                  </a:cubicBezTo>
                  <a:cubicBezTo>
                    <a:pt x="16" y="23"/>
                    <a:pt x="14" y="25"/>
                    <a:pt x="13" y="25"/>
                  </a:cubicBezTo>
                  <a:cubicBezTo>
                    <a:pt x="11" y="25"/>
                    <a:pt x="6" y="23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31"/>
                    <a:pt x="7" y="31"/>
                    <a:pt x="17" y="31"/>
                  </a:cubicBezTo>
                  <a:cubicBezTo>
                    <a:pt x="15" y="34"/>
                    <a:pt x="13" y="34"/>
                    <a:pt x="10" y="35"/>
                  </a:cubicBezTo>
                  <a:cubicBezTo>
                    <a:pt x="10" y="37"/>
                    <a:pt x="11" y="38"/>
                    <a:pt x="13" y="38"/>
                  </a:cubicBezTo>
                  <a:cubicBezTo>
                    <a:pt x="15" y="38"/>
                    <a:pt x="16" y="37"/>
                    <a:pt x="19" y="36"/>
                  </a:cubicBezTo>
                  <a:cubicBezTo>
                    <a:pt x="19" y="37"/>
                    <a:pt x="20" y="39"/>
                    <a:pt x="23" y="39"/>
                  </a:cubicBezTo>
                  <a:cubicBezTo>
                    <a:pt x="26" y="39"/>
                    <a:pt x="27" y="37"/>
                    <a:pt x="31" y="37"/>
                  </a:cubicBezTo>
                  <a:cubicBezTo>
                    <a:pt x="35" y="37"/>
                    <a:pt x="39" y="38"/>
                    <a:pt x="43" y="39"/>
                  </a:cubicBezTo>
                  <a:cubicBezTo>
                    <a:pt x="39" y="40"/>
                    <a:pt x="21" y="40"/>
                    <a:pt x="21" y="45"/>
                  </a:cubicBezTo>
                  <a:cubicBezTo>
                    <a:pt x="21" y="49"/>
                    <a:pt x="29" y="52"/>
                    <a:pt x="34" y="52"/>
                  </a:cubicBezTo>
                  <a:cubicBezTo>
                    <a:pt x="33" y="53"/>
                    <a:pt x="32" y="54"/>
                    <a:pt x="30" y="54"/>
                  </a:cubicBezTo>
                  <a:cubicBezTo>
                    <a:pt x="31" y="58"/>
                    <a:pt x="37" y="59"/>
                    <a:pt x="42" y="59"/>
                  </a:cubicBezTo>
                  <a:cubicBezTo>
                    <a:pt x="46" y="59"/>
                    <a:pt x="48" y="58"/>
                    <a:pt x="48" y="53"/>
                  </a:cubicBezTo>
                  <a:cubicBezTo>
                    <a:pt x="51" y="54"/>
                    <a:pt x="56" y="58"/>
                    <a:pt x="58" y="58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4" y="54"/>
                    <a:pt x="64" y="54"/>
                    <a:pt x="64" y="54"/>
                  </a:cubicBezTo>
                  <a:cubicBezTo>
                    <a:pt x="63" y="52"/>
                    <a:pt x="62" y="51"/>
                    <a:pt x="60" y="48"/>
                  </a:cubicBezTo>
                  <a:cubicBezTo>
                    <a:pt x="62" y="47"/>
                    <a:pt x="62" y="46"/>
                    <a:pt x="64" y="44"/>
                  </a:cubicBezTo>
                  <a:cubicBezTo>
                    <a:pt x="64" y="47"/>
                    <a:pt x="64" y="50"/>
                    <a:pt x="68" y="50"/>
                  </a:cubicBezTo>
                  <a:cubicBezTo>
                    <a:pt x="72" y="50"/>
                    <a:pt x="76" y="41"/>
                    <a:pt x="81" y="41"/>
                  </a:cubicBezTo>
                  <a:cubicBezTo>
                    <a:pt x="84" y="40"/>
                    <a:pt x="87" y="41"/>
                    <a:pt x="88" y="39"/>
                  </a:cubicBezTo>
                  <a:cubicBezTo>
                    <a:pt x="89" y="38"/>
                    <a:pt x="88" y="37"/>
                    <a:pt x="88" y="35"/>
                  </a:cubicBezTo>
                  <a:cubicBezTo>
                    <a:pt x="85" y="35"/>
                    <a:pt x="77" y="31"/>
                    <a:pt x="74" y="31"/>
                  </a:cubicBezTo>
                  <a:cubicBezTo>
                    <a:pt x="74" y="31"/>
                    <a:pt x="72" y="33"/>
                    <a:pt x="71" y="33"/>
                  </a:cubicBezTo>
                  <a:cubicBezTo>
                    <a:pt x="70" y="33"/>
                    <a:pt x="70" y="32"/>
                    <a:pt x="70" y="31"/>
                  </a:cubicBezTo>
                  <a:cubicBezTo>
                    <a:pt x="70" y="30"/>
                    <a:pt x="72" y="29"/>
                    <a:pt x="72" y="27"/>
                  </a:cubicBezTo>
                  <a:cubicBezTo>
                    <a:pt x="72" y="25"/>
                    <a:pt x="68" y="25"/>
                    <a:pt x="68" y="23"/>
                  </a:cubicBezTo>
                  <a:cubicBezTo>
                    <a:pt x="68" y="19"/>
                    <a:pt x="68" y="18"/>
                    <a:pt x="64" y="18"/>
                  </a:cubicBezTo>
                  <a:cubicBezTo>
                    <a:pt x="64" y="18"/>
                    <a:pt x="62" y="18"/>
                    <a:pt x="62" y="18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57" y="21"/>
                    <a:pt x="59" y="17"/>
                    <a:pt x="54" y="16"/>
                  </a:cubicBezTo>
                  <a:cubicBezTo>
                    <a:pt x="53" y="15"/>
                    <a:pt x="52" y="15"/>
                    <a:pt x="51" y="15"/>
                  </a:cubicBezTo>
                  <a:cubicBezTo>
                    <a:pt x="51" y="15"/>
                    <a:pt x="50" y="15"/>
                    <a:pt x="49" y="15"/>
                  </a:cubicBezTo>
                  <a:cubicBezTo>
                    <a:pt x="48" y="16"/>
                    <a:pt x="47" y="16"/>
                    <a:pt x="46" y="16"/>
                  </a:cubicBezTo>
                  <a:cubicBezTo>
                    <a:pt x="45" y="16"/>
                    <a:pt x="44" y="16"/>
                    <a:pt x="43" y="15"/>
                  </a:cubicBezTo>
                  <a:cubicBezTo>
                    <a:pt x="39" y="13"/>
                    <a:pt x="40" y="5"/>
                    <a:pt x="34" y="3"/>
                  </a:cubicBezTo>
                  <a:cubicBezTo>
                    <a:pt x="29" y="1"/>
                    <a:pt x="23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136"/>
            <p:cNvSpPr/>
            <p:nvPr/>
          </p:nvSpPr>
          <p:spPr bwMode="auto">
            <a:xfrm>
              <a:off x="3446463" y="1839913"/>
              <a:ext cx="214313" cy="134938"/>
            </a:xfrm>
            <a:custGeom>
              <a:avLst/>
              <a:gdLst>
                <a:gd name="T0" fmla="*/ 16 w 57"/>
                <a:gd name="T1" fmla="*/ 0 h 36"/>
                <a:gd name="T2" fmla="*/ 7 w 57"/>
                <a:gd name="T3" fmla="*/ 17 h 36"/>
                <a:gd name="T4" fmla="*/ 7 w 57"/>
                <a:gd name="T5" fmla="*/ 21 h 36"/>
                <a:gd name="T6" fmla="*/ 4 w 57"/>
                <a:gd name="T7" fmla="*/ 25 h 36"/>
                <a:gd name="T8" fmla="*/ 0 w 57"/>
                <a:gd name="T9" fmla="*/ 30 h 36"/>
                <a:gd name="T10" fmla="*/ 6 w 57"/>
                <a:gd name="T11" fmla="*/ 30 h 36"/>
                <a:gd name="T12" fmla="*/ 12 w 57"/>
                <a:gd name="T13" fmla="*/ 30 h 36"/>
                <a:gd name="T14" fmla="*/ 14 w 57"/>
                <a:gd name="T15" fmla="*/ 36 h 36"/>
                <a:gd name="T16" fmla="*/ 16 w 57"/>
                <a:gd name="T17" fmla="*/ 34 h 36"/>
                <a:gd name="T18" fmla="*/ 18 w 57"/>
                <a:gd name="T19" fmla="*/ 34 h 36"/>
                <a:gd name="T20" fmla="*/ 29 w 57"/>
                <a:gd name="T21" fmla="*/ 23 h 36"/>
                <a:gd name="T22" fmla="*/ 40 w 57"/>
                <a:gd name="T23" fmla="*/ 30 h 36"/>
                <a:gd name="T24" fmla="*/ 48 w 57"/>
                <a:gd name="T25" fmla="*/ 30 h 36"/>
                <a:gd name="T26" fmla="*/ 57 w 57"/>
                <a:gd name="T27" fmla="*/ 27 h 36"/>
                <a:gd name="T28" fmla="*/ 45 w 57"/>
                <a:gd name="T29" fmla="*/ 22 h 36"/>
                <a:gd name="T30" fmla="*/ 43 w 57"/>
                <a:gd name="T31" fmla="*/ 17 h 36"/>
                <a:gd name="T32" fmla="*/ 23 w 57"/>
                <a:gd name="T33" fmla="*/ 5 h 36"/>
                <a:gd name="T34" fmla="*/ 20 w 57"/>
                <a:gd name="T35" fmla="*/ 7 h 36"/>
                <a:gd name="T36" fmla="*/ 16 w 57"/>
                <a:gd name="T3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36">
                  <a:moveTo>
                    <a:pt x="16" y="0"/>
                  </a:moveTo>
                  <a:cubicBezTo>
                    <a:pt x="8" y="0"/>
                    <a:pt x="7" y="12"/>
                    <a:pt x="7" y="17"/>
                  </a:cubicBezTo>
                  <a:cubicBezTo>
                    <a:pt x="7" y="19"/>
                    <a:pt x="7" y="18"/>
                    <a:pt x="7" y="21"/>
                  </a:cubicBezTo>
                  <a:cubicBezTo>
                    <a:pt x="7" y="23"/>
                    <a:pt x="5" y="23"/>
                    <a:pt x="4" y="25"/>
                  </a:cubicBezTo>
                  <a:cubicBezTo>
                    <a:pt x="3" y="26"/>
                    <a:pt x="0" y="25"/>
                    <a:pt x="0" y="30"/>
                  </a:cubicBezTo>
                  <a:cubicBezTo>
                    <a:pt x="1" y="30"/>
                    <a:pt x="4" y="30"/>
                    <a:pt x="6" y="30"/>
                  </a:cubicBezTo>
                  <a:cubicBezTo>
                    <a:pt x="8" y="30"/>
                    <a:pt x="10" y="30"/>
                    <a:pt x="12" y="30"/>
                  </a:cubicBezTo>
                  <a:cubicBezTo>
                    <a:pt x="11" y="33"/>
                    <a:pt x="10" y="36"/>
                    <a:pt x="14" y="36"/>
                  </a:cubicBezTo>
                  <a:cubicBezTo>
                    <a:pt x="15" y="36"/>
                    <a:pt x="15" y="35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2" y="34"/>
                    <a:pt x="29" y="29"/>
                    <a:pt x="29" y="23"/>
                  </a:cubicBezTo>
                  <a:cubicBezTo>
                    <a:pt x="31" y="24"/>
                    <a:pt x="40" y="30"/>
                    <a:pt x="40" y="30"/>
                  </a:cubicBezTo>
                  <a:cubicBezTo>
                    <a:pt x="43" y="30"/>
                    <a:pt x="44" y="30"/>
                    <a:pt x="48" y="30"/>
                  </a:cubicBezTo>
                  <a:cubicBezTo>
                    <a:pt x="52" y="30"/>
                    <a:pt x="54" y="29"/>
                    <a:pt x="57" y="27"/>
                  </a:cubicBezTo>
                  <a:cubicBezTo>
                    <a:pt x="55" y="24"/>
                    <a:pt x="50" y="25"/>
                    <a:pt x="45" y="22"/>
                  </a:cubicBezTo>
                  <a:cubicBezTo>
                    <a:pt x="44" y="21"/>
                    <a:pt x="44" y="19"/>
                    <a:pt x="43" y="17"/>
                  </a:cubicBezTo>
                  <a:cubicBezTo>
                    <a:pt x="38" y="10"/>
                    <a:pt x="29" y="13"/>
                    <a:pt x="23" y="5"/>
                  </a:cubicBezTo>
                  <a:cubicBezTo>
                    <a:pt x="22" y="6"/>
                    <a:pt x="21" y="6"/>
                    <a:pt x="20" y="7"/>
                  </a:cubicBezTo>
                  <a:cubicBezTo>
                    <a:pt x="19" y="5"/>
                    <a:pt x="17" y="4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137"/>
            <p:cNvSpPr/>
            <p:nvPr/>
          </p:nvSpPr>
          <p:spPr bwMode="auto">
            <a:xfrm>
              <a:off x="3751263" y="1716088"/>
              <a:ext cx="66675" cy="52388"/>
            </a:xfrm>
            <a:custGeom>
              <a:avLst/>
              <a:gdLst>
                <a:gd name="T0" fmla="*/ 9 w 18"/>
                <a:gd name="T1" fmla="*/ 0 h 14"/>
                <a:gd name="T2" fmla="*/ 0 w 18"/>
                <a:gd name="T3" fmla="*/ 8 h 14"/>
                <a:gd name="T4" fmla="*/ 8 w 18"/>
                <a:gd name="T5" fmla="*/ 14 h 14"/>
                <a:gd name="T6" fmla="*/ 18 w 18"/>
                <a:gd name="T7" fmla="*/ 8 h 14"/>
                <a:gd name="T8" fmla="*/ 9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9" y="0"/>
                  </a:moveTo>
                  <a:cubicBezTo>
                    <a:pt x="4" y="0"/>
                    <a:pt x="0" y="2"/>
                    <a:pt x="0" y="8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11" y="14"/>
                    <a:pt x="18" y="11"/>
                    <a:pt x="18" y="8"/>
                  </a:cubicBezTo>
                  <a:cubicBezTo>
                    <a:pt x="18" y="3"/>
                    <a:pt x="13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138"/>
            <p:cNvSpPr/>
            <p:nvPr/>
          </p:nvSpPr>
          <p:spPr bwMode="auto">
            <a:xfrm>
              <a:off x="3556000" y="1982788"/>
              <a:ext cx="52388" cy="41275"/>
            </a:xfrm>
            <a:custGeom>
              <a:avLst/>
              <a:gdLst>
                <a:gd name="T0" fmla="*/ 10 w 14"/>
                <a:gd name="T1" fmla="*/ 0 h 11"/>
                <a:gd name="T2" fmla="*/ 6 w 14"/>
                <a:gd name="T3" fmla="*/ 0 h 11"/>
                <a:gd name="T4" fmla="*/ 0 w 14"/>
                <a:gd name="T5" fmla="*/ 7 h 11"/>
                <a:gd name="T6" fmla="*/ 0 w 14"/>
                <a:gd name="T7" fmla="*/ 11 h 11"/>
                <a:gd name="T8" fmla="*/ 14 w 14"/>
                <a:gd name="T9" fmla="*/ 1 h 11"/>
                <a:gd name="T10" fmla="*/ 10 w 1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1">
                  <a:moveTo>
                    <a:pt x="10" y="0"/>
                  </a:moveTo>
                  <a:cubicBezTo>
                    <a:pt x="9" y="0"/>
                    <a:pt x="8" y="0"/>
                    <a:pt x="6" y="0"/>
                  </a:cubicBezTo>
                  <a:cubicBezTo>
                    <a:pt x="6" y="2"/>
                    <a:pt x="2" y="4"/>
                    <a:pt x="0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0"/>
                    <a:pt x="11" y="4"/>
                    <a:pt x="14" y="1"/>
                  </a:cubicBezTo>
                  <a:cubicBezTo>
                    <a:pt x="12" y="0"/>
                    <a:pt x="11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139"/>
            <p:cNvSpPr/>
            <p:nvPr/>
          </p:nvSpPr>
          <p:spPr bwMode="auto">
            <a:xfrm>
              <a:off x="3641725" y="1403350"/>
              <a:ext cx="142875" cy="65088"/>
            </a:xfrm>
            <a:custGeom>
              <a:avLst/>
              <a:gdLst>
                <a:gd name="T0" fmla="*/ 4 w 38"/>
                <a:gd name="T1" fmla="*/ 0 h 17"/>
                <a:gd name="T2" fmla="*/ 0 w 38"/>
                <a:gd name="T3" fmla="*/ 5 h 17"/>
                <a:gd name="T4" fmla="*/ 5 w 38"/>
                <a:gd name="T5" fmla="*/ 11 h 17"/>
                <a:gd name="T6" fmla="*/ 14 w 38"/>
                <a:gd name="T7" fmla="*/ 17 h 17"/>
                <a:gd name="T8" fmla="*/ 24 w 38"/>
                <a:gd name="T9" fmla="*/ 14 h 17"/>
                <a:gd name="T10" fmla="*/ 33 w 38"/>
                <a:gd name="T11" fmla="*/ 16 h 17"/>
                <a:gd name="T12" fmla="*/ 38 w 38"/>
                <a:gd name="T13" fmla="*/ 11 h 17"/>
                <a:gd name="T14" fmla="*/ 19 w 38"/>
                <a:gd name="T15" fmla="*/ 3 h 17"/>
                <a:gd name="T16" fmla="*/ 4 w 38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7">
                  <a:moveTo>
                    <a:pt x="4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3" y="9"/>
                    <a:pt x="5" y="11"/>
                  </a:cubicBezTo>
                  <a:cubicBezTo>
                    <a:pt x="3" y="15"/>
                    <a:pt x="8" y="17"/>
                    <a:pt x="14" y="17"/>
                  </a:cubicBezTo>
                  <a:cubicBezTo>
                    <a:pt x="19" y="17"/>
                    <a:pt x="21" y="14"/>
                    <a:pt x="24" y="14"/>
                  </a:cubicBezTo>
                  <a:cubicBezTo>
                    <a:pt x="27" y="14"/>
                    <a:pt x="29" y="16"/>
                    <a:pt x="33" y="16"/>
                  </a:cubicBezTo>
                  <a:cubicBezTo>
                    <a:pt x="35" y="16"/>
                    <a:pt x="37" y="14"/>
                    <a:pt x="38" y="11"/>
                  </a:cubicBezTo>
                  <a:cubicBezTo>
                    <a:pt x="33" y="9"/>
                    <a:pt x="26" y="3"/>
                    <a:pt x="19" y="3"/>
                  </a:cubicBezTo>
                  <a:cubicBezTo>
                    <a:pt x="13" y="3"/>
                    <a:pt x="11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140"/>
            <p:cNvSpPr/>
            <p:nvPr/>
          </p:nvSpPr>
          <p:spPr bwMode="auto">
            <a:xfrm>
              <a:off x="3652838" y="2012950"/>
              <a:ext cx="33338" cy="30163"/>
            </a:xfrm>
            <a:custGeom>
              <a:avLst/>
              <a:gdLst>
                <a:gd name="T0" fmla="*/ 4 w 9"/>
                <a:gd name="T1" fmla="*/ 0 h 8"/>
                <a:gd name="T2" fmla="*/ 0 w 9"/>
                <a:gd name="T3" fmla="*/ 4 h 8"/>
                <a:gd name="T4" fmla="*/ 4 w 9"/>
                <a:gd name="T5" fmla="*/ 8 h 8"/>
                <a:gd name="T6" fmla="*/ 9 w 9"/>
                <a:gd name="T7" fmla="*/ 2 h 8"/>
                <a:gd name="T8" fmla="*/ 4 w 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cubicBezTo>
                    <a:pt x="2" y="0"/>
                    <a:pt x="0" y="1"/>
                    <a:pt x="0" y="4"/>
                  </a:cubicBezTo>
                  <a:cubicBezTo>
                    <a:pt x="0" y="4"/>
                    <a:pt x="4" y="8"/>
                    <a:pt x="4" y="8"/>
                  </a:cubicBezTo>
                  <a:cubicBezTo>
                    <a:pt x="7" y="8"/>
                    <a:pt x="8" y="4"/>
                    <a:pt x="9" y="2"/>
                  </a:cubicBezTo>
                  <a:cubicBezTo>
                    <a:pt x="8" y="1"/>
                    <a:pt x="6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141"/>
            <p:cNvSpPr/>
            <p:nvPr/>
          </p:nvSpPr>
          <p:spPr bwMode="auto">
            <a:xfrm>
              <a:off x="3829050" y="1719263"/>
              <a:ext cx="34925" cy="19050"/>
            </a:xfrm>
            <a:custGeom>
              <a:avLst/>
              <a:gdLst>
                <a:gd name="T0" fmla="*/ 4 w 9"/>
                <a:gd name="T1" fmla="*/ 0 h 5"/>
                <a:gd name="T2" fmla="*/ 0 w 9"/>
                <a:gd name="T3" fmla="*/ 3 h 5"/>
                <a:gd name="T4" fmla="*/ 4 w 9"/>
                <a:gd name="T5" fmla="*/ 5 h 5"/>
                <a:gd name="T6" fmla="*/ 6 w 9"/>
                <a:gd name="T7" fmla="*/ 5 h 5"/>
                <a:gd name="T8" fmla="*/ 9 w 9"/>
                <a:gd name="T9" fmla="*/ 5 h 5"/>
                <a:gd name="T10" fmla="*/ 4 w 9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">
                  <a:moveTo>
                    <a:pt x="4" y="0"/>
                  </a:moveTo>
                  <a:cubicBezTo>
                    <a:pt x="3" y="0"/>
                    <a:pt x="0" y="2"/>
                    <a:pt x="0" y="3"/>
                  </a:cubicBezTo>
                  <a:cubicBezTo>
                    <a:pt x="0" y="5"/>
                    <a:pt x="2" y="5"/>
                    <a:pt x="4" y="5"/>
                  </a:cubicBezTo>
                  <a:cubicBezTo>
                    <a:pt x="5" y="5"/>
                    <a:pt x="5" y="5"/>
                    <a:pt x="6" y="5"/>
                  </a:cubicBezTo>
                  <a:cubicBezTo>
                    <a:pt x="7" y="5"/>
                    <a:pt x="7" y="5"/>
                    <a:pt x="9" y="5"/>
                  </a:cubicBezTo>
                  <a:cubicBezTo>
                    <a:pt x="8" y="4"/>
                    <a:pt x="6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142"/>
            <p:cNvSpPr/>
            <p:nvPr/>
          </p:nvSpPr>
          <p:spPr bwMode="auto">
            <a:xfrm>
              <a:off x="3679825" y="1658938"/>
              <a:ext cx="33338" cy="22225"/>
            </a:xfrm>
            <a:custGeom>
              <a:avLst/>
              <a:gdLst>
                <a:gd name="T0" fmla="*/ 9 w 9"/>
                <a:gd name="T1" fmla="*/ 0 h 6"/>
                <a:gd name="T2" fmla="*/ 3 w 9"/>
                <a:gd name="T3" fmla="*/ 6 h 6"/>
                <a:gd name="T4" fmla="*/ 9 w 9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9" y="0"/>
                  </a:moveTo>
                  <a:cubicBezTo>
                    <a:pt x="6" y="0"/>
                    <a:pt x="0" y="6"/>
                    <a:pt x="3" y="6"/>
                  </a:cubicBezTo>
                  <a:cubicBezTo>
                    <a:pt x="6" y="6"/>
                    <a:pt x="9" y="3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1" name="Freeform 143"/>
            <p:cNvSpPr/>
            <p:nvPr/>
          </p:nvSpPr>
          <p:spPr bwMode="auto">
            <a:xfrm>
              <a:off x="3355975" y="1403350"/>
              <a:ext cx="879475" cy="631825"/>
            </a:xfrm>
            <a:custGeom>
              <a:avLst/>
              <a:gdLst>
                <a:gd name="T0" fmla="*/ 8 w 234"/>
                <a:gd name="T1" fmla="*/ 10 h 168"/>
                <a:gd name="T2" fmla="*/ 0 w 234"/>
                <a:gd name="T3" fmla="*/ 31 h 168"/>
                <a:gd name="T4" fmla="*/ 20 w 234"/>
                <a:gd name="T5" fmla="*/ 42 h 168"/>
                <a:gd name="T6" fmla="*/ 11 w 234"/>
                <a:gd name="T7" fmla="*/ 44 h 168"/>
                <a:gd name="T8" fmla="*/ 14 w 234"/>
                <a:gd name="T9" fmla="*/ 53 h 168"/>
                <a:gd name="T10" fmla="*/ 36 w 234"/>
                <a:gd name="T11" fmla="*/ 59 h 168"/>
                <a:gd name="T12" fmla="*/ 79 w 234"/>
                <a:gd name="T13" fmla="*/ 59 h 168"/>
                <a:gd name="T14" fmla="*/ 95 w 234"/>
                <a:gd name="T15" fmla="*/ 54 h 168"/>
                <a:gd name="T16" fmla="*/ 109 w 234"/>
                <a:gd name="T17" fmla="*/ 74 h 168"/>
                <a:gd name="T18" fmla="*/ 120 w 234"/>
                <a:gd name="T19" fmla="*/ 74 h 168"/>
                <a:gd name="T20" fmla="*/ 136 w 234"/>
                <a:gd name="T21" fmla="*/ 108 h 168"/>
                <a:gd name="T22" fmla="*/ 134 w 234"/>
                <a:gd name="T23" fmla="*/ 118 h 168"/>
                <a:gd name="T24" fmla="*/ 109 w 234"/>
                <a:gd name="T25" fmla="*/ 122 h 168"/>
                <a:gd name="T26" fmla="*/ 110 w 234"/>
                <a:gd name="T27" fmla="*/ 138 h 168"/>
                <a:gd name="T28" fmla="*/ 123 w 234"/>
                <a:gd name="T29" fmla="*/ 135 h 168"/>
                <a:gd name="T30" fmla="*/ 151 w 234"/>
                <a:gd name="T31" fmla="*/ 145 h 168"/>
                <a:gd name="T32" fmla="*/ 191 w 234"/>
                <a:gd name="T33" fmla="*/ 165 h 168"/>
                <a:gd name="T34" fmla="*/ 196 w 234"/>
                <a:gd name="T35" fmla="*/ 165 h 168"/>
                <a:gd name="T36" fmla="*/ 180 w 234"/>
                <a:gd name="T37" fmla="*/ 145 h 168"/>
                <a:gd name="T38" fmla="*/ 211 w 234"/>
                <a:gd name="T39" fmla="*/ 145 h 168"/>
                <a:gd name="T40" fmla="*/ 206 w 234"/>
                <a:gd name="T41" fmla="*/ 133 h 168"/>
                <a:gd name="T42" fmla="*/ 199 w 234"/>
                <a:gd name="T43" fmla="*/ 130 h 168"/>
                <a:gd name="T44" fmla="*/ 197 w 234"/>
                <a:gd name="T45" fmla="*/ 130 h 168"/>
                <a:gd name="T46" fmla="*/ 186 w 234"/>
                <a:gd name="T47" fmla="*/ 118 h 168"/>
                <a:gd name="T48" fmla="*/ 183 w 234"/>
                <a:gd name="T49" fmla="*/ 114 h 168"/>
                <a:gd name="T50" fmla="*/ 187 w 234"/>
                <a:gd name="T51" fmla="*/ 114 h 168"/>
                <a:gd name="T52" fmla="*/ 184 w 234"/>
                <a:gd name="T53" fmla="*/ 111 h 168"/>
                <a:gd name="T54" fmla="*/ 187 w 234"/>
                <a:gd name="T55" fmla="*/ 107 h 168"/>
                <a:gd name="T56" fmla="*/ 219 w 234"/>
                <a:gd name="T57" fmla="*/ 118 h 168"/>
                <a:gd name="T58" fmla="*/ 225 w 234"/>
                <a:gd name="T59" fmla="*/ 111 h 168"/>
                <a:gd name="T60" fmla="*/ 226 w 234"/>
                <a:gd name="T61" fmla="*/ 100 h 168"/>
                <a:gd name="T62" fmla="*/ 218 w 234"/>
                <a:gd name="T63" fmla="*/ 96 h 168"/>
                <a:gd name="T64" fmla="*/ 205 w 234"/>
                <a:gd name="T65" fmla="*/ 87 h 168"/>
                <a:gd name="T66" fmla="*/ 183 w 234"/>
                <a:gd name="T67" fmla="*/ 75 h 168"/>
                <a:gd name="T68" fmla="*/ 188 w 234"/>
                <a:gd name="T69" fmla="*/ 66 h 168"/>
                <a:gd name="T70" fmla="*/ 189 w 234"/>
                <a:gd name="T71" fmla="*/ 61 h 168"/>
                <a:gd name="T72" fmla="*/ 177 w 234"/>
                <a:gd name="T73" fmla="*/ 54 h 168"/>
                <a:gd name="T74" fmla="*/ 157 w 234"/>
                <a:gd name="T75" fmla="*/ 42 h 168"/>
                <a:gd name="T76" fmla="*/ 140 w 234"/>
                <a:gd name="T77" fmla="*/ 36 h 168"/>
                <a:gd name="T78" fmla="*/ 101 w 234"/>
                <a:gd name="T79" fmla="*/ 17 h 168"/>
                <a:gd name="T80" fmla="*/ 83 w 234"/>
                <a:gd name="T81" fmla="*/ 22 h 168"/>
                <a:gd name="T82" fmla="*/ 78 w 234"/>
                <a:gd name="T83" fmla="*/ 19 h 168"/>
                <a:gd name="T84" fmla="*/ 36 w 234"/>
                <a:gd name="T85" fmla="*/ 17 h 168"/>
                <a:gd name="T86" fmla="*/ 33 w 234"/>
                <a:gd name="T87" fmla="*/ 30 h 168"/>
                <a:gd name="T88" fmla="*/ 30 w 234"/>
                <a:gd name="T89" fmla="*/ 20 h 168"/>
                <a:gd name="T90" fmla="*/ 40 w 234"/>
                <a:gd name="T91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4" h="168">
                  <a:moveTo>
                    <a:pt x="31" y="0"/>
                  </a:moveTo>
                  <a:cubicBezTo>
                    <a:pt x="21" y="0"/>
                    <a:pt x="14" y="5"/>
                    <a:pt x="8" y="10"/>
                  </a:cubicBezTo>
                  <a:cubicBezTo>
                    <a:pt x="7" y="11"/>
                    <a:pt x="8" y="17"/>
                    <a:pt x="6" y="18"/>
                  </a:cubicBezTo>
                  <a:cubicBezTo>
                    <a:pt x="2" y="21"/>
                    <a:pt x="0" y="23"/>
                    <a:pt x="0" y="31"/>
                  </a:cubicBezTo>
                  <a:cubicBezTo>
                    <a:pt x="0" y="34"/>
                    <a:pt x="4" y="39"/>
                    <a:pt x="4" y="39"/>
                  </a:cubicBezTo>
                  <a:cubicBezTo>
                    <a:pt x="4" y="39"/>
                    <a:pt x="18" y="40"/>
                    <a:pt x="20" y="42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7" y="45"/>
                    <a:pt x="13" y="44"/>
                    <a:pt x="11" y="44"/>
                  </a:cubicBezTo>
                  <a:cubicBezTo>
                    <a:pt x="9" y="44"/>
                    <a:pt x="8" y="44"/>
                    <a:pt x="7" y="44"/>
                  </a:cubicBezTo>
                  <a:cubicBezTo>
                    <a:pt x="8" y="48"/>
                    <a:pt x="12" y="49"/>
                    <a:pt x="14" y="5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9" y="55"/>
                    <a:pt x="33" y="59"/>
                    <a:pt x="36" y="59"/>
                  </a:cubicBezTo>
                  <a:cubicBezTo>
                    <a:pt x="44" y="59"/>
                    <a:pt x="57" y="58"/>
                    <a:pt x="67" y="58"/>
                  </a:cubicBezTo>
                  <a:cubicBezTo>
                    <a:pt x="72" y="58"/>
                    <a:pt x="76" y="58"/>
                    <a:pt x="79" y="59"/>
                  </a:cubicBezTo>
                  <a:cubicBezTo>
                    <a:pt x="79" y="61"/>
                    <a:pt x="78" y="65"/>
                    <a:pt x="81" y="65"/>
                  </a:cubicBezTo>
                  <a:cubicBezTo>
                    <a:pt x="86" y="65"/>
                    <a:pt x="91" y="54"/>
                    <a:pt x="95" y="54"/>
                  </a:cubicBezTo>
                  <a:cubicBezTo>
                    <a:pt x="98" y="54"/>
                    <a:pt x="113" y="67"/>
                    <a:pt x="116" y="70"/>
                  </a:cubicBezTo>
                  <a:cubicBezTo>
                    <a:pt x="114" y="70"/>
                    <a:pt x="109" y="71"/>
                    <a:pt x="109" y="74"/>
                  </a:cubicBezTo>
                  <a:cubicBezTo>
                    <a:pt x="109" y="74"/>
                    <a:pt x="110" y="77"/>
                    <a:pt x="111" y="77"/>
                  </a:cubicBezTo>
                  <a:cubicBezTo>
                    <a:pt x="115" y="77"/>
                    <a:pt x="117" y="74"/>
                    <a:pt x="120" y="74"/>
                  </a:cubicBezTo>
                  <a:cubicBezTo>
                    <a:pt x="126" y="74"/>
                    <a:pt x="144" y="88"/>
                    <a:pt x="144" y="95"/>
                  </a:cubicBezTo>
                  <a:cubicBezTo>
                    <a:pt x="144" y="99"/>
                    <a:pt x="138" y="105"/>
                    <a:pt x="136" y="108"/>
                  </a:cubicBezTo>
                  <a:cubicBezTo>
                    <a:pt x="134" y="110"/>
                    <a:pt x="129" y="107"/>
                    <a:pt x="129" y="112"/>
                  </a:cubicBezTo>
                  <a:cubicBezTo>
                    <a:pt x="129" y="114"/>
                    <a:pt x="132" y="117"/>
                    <a:pt x="134" y="118"/>
                  </a:cubicBezTo>
                  <a:cubicBezTo>
                    <a:pt x="130" y="120"/>
                    <a:pt x="124" y="122"/>
                    <a:pt x="121" y="122"/>
                  </a:cubicBezTo>
                  <a:cubicBezTo>
                    <a:pt x="119" y="122"/>
                    <a:pt x="114" y="122"/>
                    <a:pt x="109" y="122"/>
                  </a:cubicBezTo>
                  <a:cubicBezTo>
                    <a:pt x="105" y="122"/>
                    <a:pt x="97" y="127"/>
                    <a:pt x="97" y="130"/>
                  </a:cubicBezTo>
                  <a:cubicBezTo>
                    <a:pt x="97" y="134"/>
                    <a:pt x="107" y="138"/>
                    <a:pt x="110" y="138"/>
                  </a:cubicBezTo>
                  <a:cubicBezTo>
                    <a:pt x="113" y="138"/>
                    <a:pt x="115" y="133"/>
                    <a:pt x="118" y="133"/>
                  </a:cubicBezTo>
                  <a:cubicBezTo>
                    <a:pt x="121" y="133"/>
                    <a:pt x="120" y="135"/>
                    <a:pt x="123" y="135"/>
                  </a:cubicBezTo>
                  <a:cubicBezTo>
                    <a:pt x="126" y="135"/>
                    <a:pt x="127" y="133"/>
                    <a:pt x="129" y="131"/>
                  </a:cubicBezTo>
                  <a:cubicBezTo>
                    <a:pt x="137" y="136"/>
                    <a:pt x="142" y="141"/>
                    <a:pt x="151" y="145"/>
                  </a:cubicBezTo>
                  <a:cubicBezTo>
                    <a:pt x="146" y="155"/>
                    <a:pt x="163" y="154"/>
                    <a:pt x="170" y="158"/>
                  </a:cubicBezTo>
                  <a:cubicBezTo>
                    <a:pt x="177" y="162"/>
                    <a:pt x="183" y="161"/>
                    <a:pt x="191" y="165"/>
                  </a:cubicBezTo>
                  <a:cubicBezTo>
                    <a:pt x="192" y="165"/>
                    <a:pt x="192" y="168"/>
                    <a:pt x="194" y="168"/>
                  </a:cubicBezTo>
                  <a:cubicBezTo>
                    <a:pt x="195" y="168"/>
                    <a:pt x="196" y="167"/>
                    <a:pt x="196" y="165"/>
                  </a:cubicBezTo>
                  <a:cubicBezTo>
                    <a:pt x="196" y="157"/>
                    <a:pt x="181" y="151"/>
                    <a:pt x="176" y="145"/>
                  </a:cubicBezTo>
                  <a:cubicBezTo>
                    <a:pt x="180" y="145"/>
                    <a:pt x="180" y="145"/>
                    <a:pt x="180" y="145"/>
                  </a:cubicBezTo>
                  <a:cubicBezTo>
                    <a:pt x="183" y="149"/>
                    <a:pt x="201" y="156"/>
                    <a:pt x="206" y="156"/>
                  </a:cubicBezTo>
                  <a:cubicBezTo>
                    <a:pt x="208" y="153"/>
                    <a:pt x="211" y="148"/>
                    <a:pt x="211" y="145"/>
                  </a:cubicBezTo>
                  <a:cubicBezTo>
                    <a:pt x="211" y="142"/>
                    <a:pt x="206" y="140"/>
                    <a:pt x="206" y="138"/>
                  </a:cubicBezTo>
                  <a:cubicBezTo>
                    <a:pt x="205" y="137"/>
                    <a:pt x="205" y="137"/>
                    <a:pt x="206" y="133"/>
                  </a:cubicBezTo>
                  <a:cubicBezTo>
                    <a:pt x="204" y="133"/>
                    <a:pt x="204" y="133"/>
                    <a:pt x="201" y="133"/>
                  </a:cubicBezTo>
                  <a:cubicBezTo>
                    <a:pt x="200" y="130"/>
                    <a:pt x="200" y="130"/>
                    <a:pt x="199" y="130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7" y="130"/>
                    <a:pt x="197" y="130"/>
                    <a:pt x="197" y="130"/>
                  </a:cubicBezTo>
                  <a:cubicBezTo>
                    <a:pt x="196" y="130"/>
                    <a:pt x="194" y="130"/>
                    <a:pt x="193" y="129"/>
                  </a:cubicBezTo>
                  <a:cubicBezTo>
                    <a:pt x="190" y="128"/>
                    <a:pt x="187" y="122"/>
                    <a:pt x="186" y="118"/>
                  </a:cubicBezTo>
                  <a:cubicBezTo>
                    <a:pt x="183" y="118"/>
                    <a:pt x="183" y="118"/>
                    <a:pt x="183" y="118"/>
                  </a:cubicBezTo>
                  <a:cubicBezTo>
                    <a:pt x="183" y="114"/>
                    <a:pt x="183" y="114"/>
                    <a:pt x="183" y="114"/>
                  </a:cubicBezTo>
                  <a:cubicBezTo>
                    <a:pt x="183" y="114"/>
                    <a:pt x="184" y="115"/>
                    <a:pt x="185" y="115"/>
                  </a:cubicBezTo>
                  <a:cubicBezTo>
                    <a:pt x="185" y="115"/>
                    <a:pt x="186" y="114"/>
                    <a:pt x="187" y="114"/>
                  </a:cubicBezTo>
                  <a:cubicBezTo>
                    <a:pt x="187" y="111"/>
                    <a:pt x="187" y="111"/>
                    <a:pt x="187" y="111"/>
                  </a:cubicBezTo>
                  <a:cubicBezTo>
                    <a:pt x="186" y="111"/>
                    <a:pt x="185" y="111"/>
                    <a:pt x="184" y="111"/>
                  </a:cubicBezTo>
                  <a:cubicBezTo>
                    <a:pt x="184" y="111"/>
                    <a:pt x="183" y="111"/>
                    <a:pt x="181" y="110"/>
                  </a:cubicBezTo>
                  <a:cubicBezTo>
                    <a:pt x="182" y="110"/>
                    <a:pt x="185" y="107"/>
                    <a:pt x="187" y="107"/>
                  </a:cubicBezTo>
                  <a:cubicBezTo>
                    <a:pt x="201" y="107"/>
                    <a:pt x="201" y="126"/>
                    <a:pt x="215" y="126"/>
                  </a:cubicBezTo>
                  <a:cubicBezTo>
                    <a:pt x="219" y="126"/>
                    <a:pt x="219" y="122"/>
                    <a:pt x="219" y="118"/>
                  </a:cubicBezTo>
                  <a:cubicBezTo>
                    <a:pt x="225" y="118"/>
                    <a:pt x="225" y="116"/>
                    <a:pt x="225" y="115"/>
                  </a:cubicBezTo>
                  <a:cubicBezTo>
                    <a:pt x="225" y="114"/>
                    <a:pt x="226" y="114"/>
                    <a:pt x="225" y="111"/>
                  </a:cubicBezTo>
                  <a:cubicBezTo>
                    <a:pt x="229" y="111"/>
                    <a:pt x="234" y="110"/>
                    <a:pt x="234" y="106"/>
                  </a:cubicBezTo>
                  <a:cubicBezTo>
                    <a:pt x="234" y="102"/>
                    <a:pt x="232" y="100"/>
                    <a:pt x="226" y="100"/>
                  </a:cubicBezTo>
                  <a:cubicBezTo>
                    <a:pt x="225" y="100"/>
                    <a:pt x="223" y="100"/>
                    <a:pt x="221" y="98"/>
                  </a:cubicBezTo>
                  <a:cubicBezTo>
                    <a:pt x="220" y="96"/>
                    <a:pt x="219" y="96"/>
                    <a:pt x="218" y="96"/>
                  </a:cubicBezTo>
                  <a:cubicBezTo>
                    <a:pt x="217" y="96"/>
                    <a:pt x="215" y="97"/>
                    <a:pt x="211" y="97"/>
                  </a:cubicBezTo>
                  <a:cubicBezTo>
                    <a:pt x="207" y="97"/>
                    <a:pt x="206" y="92"/>
                    <a:pt x="205" y="87"/>
                  </a:cubicBezTo>
                  <a:cubicBezTo>
                    <a:pt x="199" y="87"/>
                    <a:pt x="191" y="84"/>
                    <a:pt x="191" y="77"/>
                  </a:cubicBezTo>
                  <a:cubicBezTo>
                    <a:pt x="187" y="77"/>
                    <a:pt x="185" y="76"/>
                    <a:pt x="183" y="75"/>
                  </a:cubicBezTo>
                  <a:cubicBezTo>
                    <a:pt x="185" y="71"/>
                    <a:pt x="188" y="71"/>
                    <a:pt x="192" y="68"/>
                  </a:cubicBezTo>
                  <a:cubicBezTo>
                    <a:pt x="191" y="67"/>
                    <a:pt x="189" y="66"/>
                    <a:pt x="188" y="66"/>
                  </a:cubicBezTo>
                  <a:cubicBezTo>
                    <a:pt x="185" y="66"/>
                    <a:pt x="184" y="66"/>
                    <a:pt x="179" y="65"/>
                  </a:cubicBezTo>
                  <a:cubicBezTo>
                    <a:pt x="182" y="62"/>
                    <a:pt x="185" y="62"/>
                    <a:pt x="189" y="61"/>
                  </a:cubicBezTo>
                  <a:cubicBezTo>
                    <a:pt x="188" y="57"/>
                    <a:pt x="185" y="54"/>
                    <a:pt x="181" y="54"/>
                  </a:cubicBezTo>
                  <a:cubicBezTo>
                    <a:pt x="181" y="54"/>
                    <a:pt x="178" y="54"/>
                    <a:pt x="177" y="54"/>
                  </a:cubicBezTo>
                  <a:cubicBezTo>
                    <a:pt x="177" y="50"/>
                    <a:pt x="177" y="50"/>
                    <a:pt x="177" y="50"/>
                  </a:cubicBezTo>
                  <a:cubicBezTo>
                    <a:pt x="169" y="49"/>
                    <a:pt x="164" y="44"/>
                    <a:pt x="157" y="42"/>
                  </a:cubicBezTo>
                  <a:cubicBezTo>
                    <a:pt x="157" y="37"/>
                    <a:pt x="150" y="36"/>
                    <a:pt x="147" y="36"/>
                  </a:cubicBezTo>
                  <a:cubicBezTo>
                    <a:pt x="145" y="36"/>
                    <a:pt x="144" y="36"/>
                    <a:pt x="140" y="36"/>
                  </a:cubicBezTo>
                  <a:cubicBezTo>
                    <a:pt x="131" y="36"/>
                    <a:pt x="129" y="26"/>
                    <a:pt x="122" y="22"/>
                  </a:cubicBezTo>
                  <a:cubicBezTo>
                    <a:pt x="119" y="19"/>
                    <a:pt x="107" y="17"/>
                    <a:pt x="101" y="17"/>
                  </a:cubicBezTo>
                  <a:cubicBezTo>
                    <a:pt x="96" y="17"/>
                    <a:pt x="95" y="25"/>
                    <a:pt x="90" y="25"/>
                  </a:cubicBezTo>
                  <a:cubicBezTo>
                    <a:pt x="87" y="25"/>
                    <a:pt x="86" y="22"/>
                    <a:pt x="83" y="22"/>
                  </a:cubicBezTo>
                  <a:cubicBezTo>
                    <a:pt x="80" y="22"/>
                    <a:pt x="79" y="25"/>
                    <a:pt x="78" y="25"/>
                  </a:cubicBezTo>
                  <a:cubicBezTo>
                    <a:pt x="76" y="25"/>
                    <a:pt x="78" y="20"/>
                    <a:pt x="78" y="19"/>
                  </a:cubicBezTo>
                  <a:cubicBezTo>
                    <a:pt x="78" y="13"/>
                    <a:pt x="74" y="3"/>
                    <a:pt x="66" y="3"/>
                  </a:cubicBezTo>
                  <a:cubicBezTo>
                    <a:pt x="55" y="3"/>
                    <a:pt x="36" y="6"/>
                    <a:pt x="36" y="17"/>
                  </a:cubicBezTo>
                  <a:cubicBezTo>
                    <a:pt x="36" y="20"/>
                    <a:pt x="39" y="22"/>
                    <a:pt x="39" y="25"/>
                  </a:cubicBezTo>
                  <a:cubicBezTo>
                    <a:pt x="39" y="27"/>
                    <a:pt x="35" y="30"/>
                    <a:pt x="33" y="30"/>
                  </a:cubicBezTo>
                  <a:cubicBezTo>
                    <a:pt x="29" y="30"/>
                    <a:pt x="30" y="28"/>
                    <a:pt x="30" y="25"/>
                  </a:cubicBezTo>
                  <a:cubicBezTo>
                    <a:pt x="30" y="25"/>
                    <a:pt x="29" y="22"/>
                    <a:pt x="30" y="20"/>
                  </a:cubicBezTo>
                  <a:cubicBezTo>
                    <a:pt x="29" y="20"/>
                    <a:pt x="28" y="19"/>
                    <a:pt x="28" y="17"/>
                  </a:cubicBezTo>
                  <a:cubicBezTo>
                    <a:pt x="28" y="9"/>
                    <a:pt x="37" y="9"/>
                    <a:pt x="40" y="3"/>
                  </a:cubicBez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2" name="Freeform 144"/>
            <p:cNvSpPr/>
            <p:nvPr/>
          </p:nvSpPr>
          <p:spPr bwMode="auto">
            <a:xfrm>
              <a:off x="3716338" y="1955800"/>
              <a:ext cx="26988" cy="15875"/>
            </a:xfrm>
            <a:custGeom>
              <a:avLst/>
              <a:gdLst>
                <a:gd name="T0" fmla="*/ 3 w 7"/>
                <a:gd name="T1" fmla="*/ 0 h 4"/>
                <a:gd name="T2" fmla="*/ 0 w 7"/>
                <a:gd name="T3" fmla="*/ 2 h 4"/>
                <a:gd name="T4" fmla="*/ 3 w 7"/>
                <a:gd name="T5" fmla="*/ 4 h 4"/>
                <a:gd name="T6" fmla="*/ 7 w 7"/>
                <a:gd name="T7" fmla="*/ 2 h 4"/>
                <a:gd name="T8" fmla="*/ 3 w 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cubicBezTo>
                    <a:pt x="2" y="0"/>
                    <a:pt x="1" y="0"/>
                    <a:pt x="0" y="2"/>
                  </a:cubicBezTo>
                  <a:cubicBezTo>
                    <a:pt x="1" y="3"/>
                    <a:pt x="2" y="4"/>
                    <a:pt x="3" y="4"/>
                  </a:cubicBezTo>
                  <a:cubicBezTo>
                    <a:pt x="4" y="4"/>
                    <a:pt x="5" y="3"/>
                    <a:pt x="7" y="2"/>
                  </a:cubicBezTo>
                  <a:cubicBezTo>
                    <a:pt x="5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3" name="Freeform 145"/>
            <p:cNvSpPr/>
            <p:nvPr/>
          </p:nvSpPr>
          <p:spPr bwMode="auto">
            <a:xfrm>
              <a:off x="3536950" y="1831975"/>
              <a:ext cx="22225" cy="19050"/>
            </a:xfrm>
            <a:custGeom>
              <a:avLst/>
              <a:gdLst>
                <a:gd name="T0" fmla="*/ 2 w 6"/>
                <a:gd name="T1" fmla="*/ 0 h 5"/>
                <a:gd name="T2" fmla="*/ 1 w 6"/>
                <a:gd name="T3" fmla="*/ 0 h 5"/>
                <a:gd name="T4" fmla="*/ 6 w 6"/>
                <a:gd name="T5" fmla="*/ 5 h 5"/>
                <a:gd name="T6" fmla="*/ 2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2"/>
                    <a:pt x="3" y="4"/>
                    <a:pt x="6" y="5"/>
                  </a:cubicBezTo>
                  <a:cubicBezTo>
                    <a:pt x="5" y="3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4" name="Freeform 146"/>
            <p:cNvSpPr/>
            <p:nvPr/>
          </p:nvSpPr>
          <p:spPr bwMode="auto">
            <a:xfrm>
              <a:off x="3303588" y="768350"/>
              <a:ext cx="935038" cy="488950"/>
            </a:xfrm>
            <a:custGeom>
              <a:avLst/>
              <a:gdLst>
                <a:gd name="T0" fmla="*/ 141 w 249"/>
                <a:gd name="T1" fmla="*/ 4 h 130"/>
                <a:gd name="T2" fmla="*/ 127 w 249"/>
                <a:gd name="T3" fmla="*/ 3 h 130"/>
                <a:gd name="T4" fmla="*/ 87 w 249"/>
                <a:gd name="T5" fmla="*/ 7 h 130"/>
                <a:gd name="T6" fmla="*/ 82 w 249"/>
                <a:gd name="T7" fmla="*/ 7 h 130"/>
                <a:gd name="T8" fmla="*/ 48 w 249"/>
                <a:gd name="T9" fmla="*/ 14 h 130"/>
                <a:gd name="T10" fmla="*/ 35 w 249"/>
                <a:gd name="T11" fmla="*/ 22 h 130"/>
                <a:gd name="T12" fmla="*/ 0 w 249"/>
                <a:gd name="T13" fmla="*/ 33 h 130"/>
                <a:gd name="T14" fmla="*/ 10 w 249"/>
                <a:gd name="T15" fmla="*/ 31 h 130"/>
                <a:gd name="T16" fmla="*/ 11 w 249"/>
                <a:gd name="T17" fmla="*/ 36 h 130"/>
                <a:gd name="T18" fmla="*/ 28 w 249"/>
                <a:gd name="T19" fmla="*/ 33 h 130"/>
                <a:gd name="T20" fmla="*/ 16 w 249"/>
                <a:gd name="T21" fmla="*/ 42 h 130"/>
                <a:gd name="T22" fmla="*/ 29 w 249"/>
                <a:gd name="T23" fmla="*/ 42 h 130"/>
                <a:gd name="T24" fmla="*/ 37 w 249"/>
                <a:gd name="T25" fmla="*/ 51 h 130"/>
                <a:gd name="T26" fmla="*/ 47 w 249"/>
                <a:gd name="T27" fmla="*/ 48 h 130"/>
                <a:gd name="T28" fmla="*/ 64 w 249"/>
                <a:gd name="T29" fmla="*/ 51 h 130"/>
                <a:gd name="T30" fmla="*/ 95 w 249"/>
                <a:gd name="T31" fmla="*/ 47 h 130"/>
                <a:gd name="T32" fmla="*/ 86 w 249"/>
                <a:gd name="T33" fmla="*/ 55 h 130"/>
                <a:gd name="T34" fmla="*/ 70 w 249"/>
                <a:gd name="T35" fmla="*/ 58 h 130"/>
                <a:gd name="T36" fmla="*/ 79 w 249"/>
                <a:gd name="T37" fmla="*/ 67 h 130"/>
                <a:gd name="T38" fmla="*/ 55 w 249"/>
                <a:gd name="T39" fmla="*/ 56 h 130"/>
                <a:gd name="T40" fmla="*/ 45 w 249"/>
                <a:gd name="T41" fmla="*/ 56 h 130"/>
                <a:gd name="T42" fmla="*/ 47 w 249"/>
                <a:gd name="T43" fmla="*/ 60 h 130"/>
                <a:gd name="T44" fmla="*/ 40 w 249"/>
                <a:gd name="T45" fmla="*/ 62 h 130"/>
                <a:gd name="T46" fmla="*/ 44 w 249"/>
                <a:gd name="T47" fmla="*/ 84 h 130"/>
                <a:gd name="T48" fmla="*/ 36 w 249"/>
                <a:gd name="T49" fmla="*/ 97 h 130"/>
                <a:gd name="T50" fmla="*/ 43 w 249"/>
                <a:gd name="T51" fmla="*/ 95 h 130"/>
                <a:gd name="T52" fmla="*/ 60 w 249"/>
                <a:gd name="T53" fmla="*/ 109 h 130"/>
                <a:gd name="T54" fmla="*/ 37 w 249"/>
                <a:gd name="T55" fmla="*/ 101 h 130"/>
                <a:gd name="T56" fmla="*/ 30 w 249"/>
                <a:gd name="T57" fmla="*/ 104 h 130"/>
                <a:gd name="T58" fmla="*/ 18 w 249"/>
                <a:gd name="T59" fmla="*/ 124 h 130"/>
                <a:gd name="T60" fmla="*/ 25 w 249"/>
                <a:gd name="T61" fmla="*/ 123 h 130"/>
                <a:gd name="T62" fmla="*/ 60 w 249"/>
                <a:gd name="T63" fmla="*/ 126 h 130"/>
                <a:gd name="T64" fmla="*/ 91 w 249"/>
                <a:gd name="T65" fmla="*/ 130 h 130"/>
                <a:gd name="T66" fmla="*/ 110 w 249"/>
                <a:gd name="T67" fmla="*/ 118 h 130"/>
                <a:gd name="T68" fmla="*/ 102 w 249"/>
                <a:gd name="T69" fmla="*/ 118 h 130"/>
                <a:gd name="T70" fmla="*/ 112 w 249"/>
                <a:gd name="T71" fmla="*/ 100 h 130"/>
                <a:gd name="T72" fmla="*/ 139 w 249"/>
                <a:gd name="T73" fmla="*/ 87 h 130"/>
                <a:gd name="T74" fmla="*/ 135 w 249"/>
                <a:gd name="T75" fmla="*/ 81 h 130"/>
                <a:gd name="T76" fmla="*/ 131 w 249"/>
                <a:gd name="T77" fmla="*/ 75 h 130"/>
                <a:gd name="T78" fmla="*/ 152 w 249"/>
                <a:gd name="T79" fmla="*/ 69 h 130"/>
                <a:gd name="T80" fmla="*/ 160 w 249"/>
                <a:gd name="T81" fmla="*/ 70 h 130"/>
                <a:gd name="T82" fmla="*/ 191 w 249"/>
                <a:gd name="T83" fmla="*/ 47 h 130"/>
                <a:gd name="T84" fmla="*/ 222 w 249"/>
                <a:gd name="T85" fmla="*/ 33 h 130"/>
                <a:gd name="T86" fmla="*/ 208 w 249"/>
                <a:gd name="T87" fmla="*/ 34 h 130"/>
                <a:gd name="T88" fmla="*/ 242 w 249"/>
                <a:gd name="T89" fmla="*/ 21 h 130"/>
                <a:gd name="T90" fmla="*/ 231 w 249"/>
                <a:gd name="T91" fmla="*/ 10 h 130"/>
                <a:gd name="T92" fmla="*/ 221 w 249"/>
                <a:gd name="T93" fmla="*/ 3 h 130"/>
                <a:gd name="T94" fmla="*/ 203 w 249"/>
                <a:gd name="T95" fmla="*/ 6 h 130"/>
                <a:gd name="T96" fmla="*/ 166 w 249"/>
                <a:gd name="T97" fmla="*/ 2 h 130"/>
                <a:gd name="T98" fmla="*/ 150 w 249"/>
                <a:gd name="T9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9" h="130">
                  <a:moveTo>
                    <a:pt x="150" y="0"/>
                  </a:moveTo>
                  <a:cubicBezTo>
                    <a:pt x="146" y="0"/>
                    <a:pt x="145" y="4"/>
                    <a:pt x="141" y="4"/>
                  </a:cubicBezTo>
                  <a:cubicBezTo>
                    <a:pt x="136" y="4"/>
                    <a:pt x="135" y="1"/>
                    <a:pt x="130" y="1"/>
                  </a:cubicBezTo>
                  <a:cubicBezTo>
                    <a:pt x="129" y="1"/>
                    <a:pt x="127" y="2"/>
                    <a:pt x="127" y="3"/>
                  </a:cubicBezTo>
                  <a:cubicBezTo>
                    <a:pt x="112" y="3"/>
                    <a:pt x="109" y="3"/>
                    <a:pt x="94" y="3"/>
                  </a:cubicBezTo>
                  <a:cubicBezTo>
                    <a:pt x="91" y="3"/>
                    <a:pt x="89" y="4"/>
                    <a:pt x="87" y="7"/>
                  </a:cubicBezTo>
                  <a:cubicBezTo>
                    <a:pt x="86" y="8"/>
                    <a:pt x="85" y="8"/>
                    <a:pt x="85" y="8"/>
                  </a:cubicBezTo>
                  <a:cubicBezTo>
                    <a:pt x="85" y="8"/>
                    <a:pt x="85" y="7"/>
                    <a:pt x="82" y="7"/>
                  </a:cubicBezTo>
                  <a:cubicBezTo>
                    <a:pt x="73" y="7"/>
                    <a:pt x="70" y="13"/>
                    <a:pt x="67" y="20"/>
                  </a:cubicBezTo>
                  <a:cubicBezTo>
                    <a:pt x="65" y="19"/>
                    <a:pt x="54" y="14"/>
                    <a:pt x="48" y="14"/>
                  </a:cubicBezTo>
                  <a:cubicBezTo>
                    <a:pt x="42" y="14"/>
                    <a:pt x="46" y="20"/>
                    <a:pt x="37" y="20"/>
                  </a:cubicBezTo>
                  <a:cubicBezTo>
                    <a:pt x="37" y="21"/>
                    <a:pt x="36" y="22"/>
                    <a:pt x="35" y="22"/>
                  </a:cubicBezTo>
                  <a:cubicBezTo>
                    <a:pt x="34" y="22"/>
                    <a:pt x="32" y="22"/>
                    <a:pt x="28" y="22"/>
                  </a:cubicBezTo>
                  <a:cubicBezTo>
                    <a:pt x="20" y="22"/>
                    <a:pt x="2" y="26"/>
                    <a:pt x="0" y="33"/>
                  </a:cubicBezTo>
                  <a:cubicBezTo>
                    <a:pt x="2" y="33"/>
                    <a:pt x="5" y="33"/>
                    <a:pt x="6" y="33"/>
                  </a:cubicBezTo>
                  <a:cubicBezTo>
                    <a:pt x="7" y="32"/>
                    <a:pt x="9" y="31"/>
                    <a:pt x="10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6" y="32"/>
                    <a:pt x="14" y="33"/>
                    <a:pt x="11" y="36"/>
                  </a:cubicBezTo>
                  <a:cubicBezTo>
                    <a:pt x="12" y="36"/>
                    <a:pt x="15" y="38"/>
                    <a:pt x="16" y="38"/>
                  </a:cubicBezTo>
                  <a:cubicBezTo>
                    <a:pt x="22" y="38"/>
                    <a:pt x="22" y="33"/>
                    <a:pt x="28" y="33"/>
                  </a:cubicBezTo>
                  <a:cubicBezTo>
                    <a:pt x="30" y="33"/>
                    <a:pt x="31" y="33"/>
                    <a:pt x="33" y="33"/>
                  </a:cubicBezTo>
                  <a:cubicBezTo>
                    <a:pt x="26" y="36"/>
                    <a:pt x="19" y="35"/>
                    <a:pt x="16" y="42"/>
                  </a:cubicBezTo>
                  <a:cubicBezTo>
                    <a:pt x="16" y="42"/>
                    <a:pt x="18" y="42"/>
                    <a:pt x="19" y="42"/>
                  </a:cubicBezTo>
                  <a:cubicBezTo>
                    <a:pt x="22" y="42"/>
                    <a:pt x="25" y="42"/>
                    <a:pt x="29" y="42"/>
                  </a:cubicBezTo>
                  <a:cubicBezTo>
                    <a:pt x="25" y="42"/>
                    <a:pt x="23" y="44"/>
                    <a:pt x="21" y="45"/>
                  </a:cubicBezTo>
                  <a:cubicBezTo>
                    <a:pt x="23" y="48"/>
                    <a:pt x="31" y="51"/>
                    <a:pt x="37" y="51"/>
                  </a:cubicBezTo>
                  <a:cubicBezTo>
                    <a:pt x="40" y="51"/>
                    <a:pt x="41" y="50"/>
                    <a:pt x="43" y="48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5" y="52"/>
                    <a:pt x="53" y="54"/>
                    <a:pt x="58" y="54"/>
                  </a:cubicBezTo>
                  <a:cubicBezTo>
                    <a:pt x="61" y="54"/>
                    <a:pt x="62" y="51"/>
                    <a:pt x="64" y="51"/>
                  </a:cubicBezTo>
                  <a:cubicBezTo>
                    <a:pt x="67" y="51"/>
                    <a:pt x="69" y="54"/>
                    <a:pt x="74" y="54"/>
                  </a:cubicBezTo>
                  <a:cubicBezTo>
                    <a:pt x="83" y="54"/>
                    <a:pt x="90" y="52"/>
                    <a:pt x="95" y="47"/>
                  </a:cubicBezTo>
                  <a:cubicBezTo>
                    <a:pt x="100" y="47"/>
                    <a:pt x="100" y="47"/>
                    <a:pt x="100" y="47"/>
                  </a:cubicBezTo>
                  <a:cubicBezTo>
                    <a:pt x="96" y="51"/>
                    <a:pt x="91" y="53"/>
                    <a:pt x="86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1" y="56"/>
                    <a:pt x="70" y="57"/>
                    <a:pt x="70" y="58"/>
                  </a:cubicBezTo>
                  <a:cubicBezTo>
                    <a:pt x="70" y="60"/>
                    <a:pt x="79" y="65"/>
                    <a:pt x="80" y="67"/>
                  </a:cubicBezTo>
                  <a:cubicBezTo>
                    <a:pt x="80" y="67"/>
                    <a:pt x="79" y="67"/>
                    <a:pt x="79" y="67"/>
                  </a:cubicBezTo>
                  <a:cubicBezTo>
                    <a:pt x="72" y="67"/>
                    <a:pt x="69" y="59"/>
                    <a:pt x="63" y="57"/>
                  </a:cubicBezTo>
                  <a:cubicBezTo>
                    <a:pt x="60" y="56"/>
                    <a:pt x="58" y="56"/>
                    <a:pt x="55" y="56"/>
                  </a:cubicBezTo>
                  <a:cubicBezTo>
                    <a:pt x="52" y="56"/>
                    <a:pt x="49" y="56"/>
                    <a:pt x="47" y="56"/>
                  </a:cubicBezTo>
                  <a:cubicBezTo>
                    <a:pt x="47" y="56"/>
                    <a:pt x="46" y="56"/>
                    <a:pt x="45" y="56"/>
                  </a:cubicBezTo>
                  <a:cubicBezTo>
                    <a:pt x="44" y="56"/>
                    <a:pt x="44" y="56"/>
                    <a:pt x="43" y="56"/>
                  </a:cubicBezTo>
                  <a:cubicBezTo>
                    <a:pt x="44" y="59"/>
                    <a:pt x="44" y="60"/>
                    <a:pt x="47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3" y="60"/>
                    <a:pt x="40" y="60"/>
                    <a:pt x="40" y="62"/>
                  </a:cubicBezTo>
                  <a:cubicBezTo>
                    <a:pt x="40" y="67"/>
                    <a:pt x="60" y="67"/>
                    <a:pt x="60" y="76"/>
                  </a:cubicBezTo>
                  <a:cubicBezTo>
                    <a:pt x="60" y="84"/>
                    <a:pt x="51" y="82"/>
                    <a:pt x="44" y="84"/>
                  </a:cubicBezTo>
                  <a:cubicBezTo>
                    <a:pt x="40" y="85"/>
                    <a:pt x="38" y="89"/>
                    <a:pt x="36" y="93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1" y="96"/>
                    <a:pt x="41" y="96"/>
                    <a:pt x="43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7" y="102"/>
                    <a:pt x="56" y="105"/>
                    <a:pt x="60" y="109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49" y="106"/>
                    <a:pt x="46" y="101"/>
                    <a:pt x="37" y="101"/>
                  </a:cubicBezTo>
                  <a:cubicBezTo>
                    <a:pt x="36" y="101"/>
                    <a:pt x="35" y="101"/>
                    <a:pt x="34" y="101"/>
                  </a:cubicBezTo>
                  <a:cubicBezTo>
                    <a:pt x="32" y="101"/>
                    <a:pt x="30" y="101"/>
                    <a:pt x="30" y="104"/>
                  </a:cubicBezTo>
                  <a:cubicBezTo>
                    <a:pt x="30" y="109"/>
                    <a:pt x="36" y="110"/>
                    <a:pt x="39" y="112"/>
                  </a:cubicBezTo>
                  <a:cubicBezTo>
                    <a:pt x="33" y="117"/>
                    <a:pt x="18" y="112"/>
                    <a:pt x="18" y="124"/>
                  </a:cubicBezTo>
                  <a:cubicBezTo>
                    <a:pt x="18" y="125"/>
                    <a:pt x="19" y="126"/>
                    <a:pt x="21" y="126"/>
                  </a:cubicBezTo>
                  <a:cubicBezTo>
                    <a:pt x="23" y="126"/>
                    <a:pt x="24" y="125"/>
                    <a:pt x="25" y="123"/>
                  </a:cubicBezTo>
                  <a:cubicBezTo>
                    <a:pt x="35" y="126"/>
                    <a:pt x="42" y="129"/>
                    <a:pt x="52" y="129"/>
                  </a:cubicBezTo>
                  <a:cubicBezTo>
                    <a:pt x="56" y="129"/>
                    <a:pt x="58" y="126"/>
                    <a:pt x="60" y="126"/>
                  </a:cubicBezTo>
                  <a:cubicBezTo>
                    <a:pt x="67" y="126"/>
                    <a:pt x="73" y="126"/>
                    <a:pt x="82" y="126"/>
                  </a:cubicBezTo>
                  <a:cubicBezTo>
                    <a:pt x="87" y="126"/>
                    <a:pt x="84" y="130"/>
                    <a:pt x="91" y="130"/>
                  </a:cubicBezTo>
                  <a:cubicBezTo>
                    <a:pt x="98" y="130"/>
                    <a:pt x="114" y="125"/>
                    <a:pt x="114" y="120"/>
                  </a:cubicBezTo>
                  <a:cubicBezTo>
                    <a:pt x="114" y="118"/>
                    <a:pt x="111" y="118"/>
                    <a:pt x="110" y="118"/>
                  </a:cubicBezTo>
                  <a:cubicBezTo>
                    <a:pt x="110" y="118"/>
                    <a:pt x="110" y="118"/>
                    <a:pt x="109" y="118"/>
                  </a:cubicBezTo>
                  <a:cubicBezTo>
                    <a:pt x="107" y="118"/>
                    <a:pt x="107" y="118"/>
                    <a:pt x="102" y="118"/>
                  </a:cubicBezTo>
                  <a:cubicBezTo>
                    <a:pt x="102" y="108"/>
                    <a:pt x="114" y="114"/>
                    <a:pt x="114" y="105"/>
                  </a:cubicBezTo>
                  <a:cubicBezTo>
                    <a:pt x="114" y="103"/>
                    <a:pt x="113" y="102"/>
                    <a:pt x="112" y="100"/>
                  </a:cubicBezTo>
                  <a:cubicBezTo>
                    <a:pt x="115" y="100"/>
                    <a:pt x="114" y="100"/>
                    <a:pt x="127" y="100"/>
                  </a:cubicBezTo>
                  <a:cubicBezTo>
                    <a:pt x="131" y="97"/>
                    <a:pt x="133" y="90"/>
                    <a:pt x="139" y="87"/>
                  </a:cubicBezTo>
                  <a:cubicBezTo>
                    <a:pt x="138" y="83"/>
                    <a:pt x="135" y="82"/>
                    <a:pt x="131" y="81"/>
                  </a:cubicBezTo>
                  <a:cubicBezTo>
                    <a:pt x="133" y="81"/>
                    <a:pt x="134" y="81"/>
                    <a:pt x="135" y="81"/>
                  </a:cubicBezTo>
                  <a:cubicBezTo>
                    <a:pt x="138" y="81"/>
                    <a:pt x="140" y="80"/>
                    <a:pt x="139" y="75"/>
                  </a:cubicBezTo>
                  <a:cubicBezTo>
                    <a:pt x="131" y="75"/>
                    <a:pt x="131" y="75"/>
                    <a:pt x="131" y="75"/>
                  </a:cubicBezTo>
                  <a:cubicBezTo>
                    <a:pt x="136" y="72"/>
                    <a:pt x="143" y="71"/>
                    <a:pt x="149" y="69"/>
                  </a:cubicBezTo>
                  <a:cubicBezTo>
                    <a:pt x="150" y="69"/>
                    <a:pt x="151" y="69"/>
                    <a:pt x="152" y="69"/>
                  </a:cubicBezTo>
                  <a:cubicBezTo>
                    <a:pt x="153" y="69"/>
                    <a:pt x="155" y="69"/>
                    <a:pt x="156" y="69"/>
                  </a:cubicBezTo>
                  <a:cubicBezTo>
                    <a:pt x="157" y="69"/>
                    <a:pt x="159" y="70"/>
                    <a:pt x="160" y="70"/>
                  </a:cubicBezTo>
                  <a:cubicBezTo>
                    <a:pt x="161" y="70"/>
                    <a:pt x="163" y="69"/>
                    <a:pt x="164" y="68"/>
                  </a:cubicBezTo>
                  <a:cubicBezTo>
                    <a:pt x="173" y="62"/>
                    <a:pt x="179" y="51"/>
                    <a:pt x="191" y="47"/>
                  </a:cubicBezTo>
                  <a:cubicBezTo>
                    <a:pt x="201" y="44"/>
                    <a:pt x="217" y="40"/>
                    <a:pt x="223" y="33"/>
                  </a:cubicBezTo>
                  <a:cubicBezTo>
                    <a:pt x="223" y="33"/>
                    <a:pt x="222" y="33"/>
                    <a:pt x="222" y="33"/>
                  </a:cubicBezTo>
                  <a:cubicBezTo>
                    <a:pt x="220" y="33"/>
                    <a:pt x="217" y="33"/>
                    <a:pt x="215" y="33"/>
                  </a:cubicBezTo>
                  <a:cubicBezTo>
                    <a:pt x="213" y="34"/>
                    <a:pt x="211" y="34"/>
                    <a:pt x="208" y="34"/>
                  </a:cubicBezTo>
                  <a:cubicBezTo>
                    <a:pt x="205" y="34"/>
                    <a:pt x="203" y="33"/>
                    <a:pt x="202" y="32"/>
                  </a:cubicBezTo>
                  <a:cubicBezTo>
                    <a:pt x="217" y="25"/>
                    <a:pt x="231" y="30"/>
                    <a:pt x="242" y="21"/>
                  </a:cubicBezTo>
                  <a:cubicBezTo>
                    <a:pt x="244" y="20"/>
                    <a:pt x="249" y="21"/>
                    <a:pt x="249" y="17"/>
                  </a:cubicBezTo>
                  <a:cubicBezTo>
                    <a:pt x="249" y="12"/>
                    <a:pt x="234" y="13"/>
                    <a:pt x="231" y="10"/>
                  </a:cubicBezTo>
                  <a:cubicBezTo>
                    <a:pt x="229" y="8"/>
                    <a:pt x="229" y="6"/>
                    <a:pt x="226" y="5"/>
                  </a:cubicBezTo>
                  <a:cubicBezTo>
                    <a:pt x="224" y="5"/>
                    <a:pt x="223" y="4"/>
                    <a:pt x="221" y="3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201" y="9"/>
                    <a:pt x="202" y="8"/>
                    <a:pt x="203" y="6"/>
                  </a:cubicBezTo>
                  <a:cubicBezTo>
                    <a:pt x="199" y="2"/>
                    <a:pt x="183" y="1"/>
                    <a:pt x="173" y="1"/>
                  </a:cubicBezTo>
                  <a:cubicBezTo>
                    <a:pt x="170" y="1"/>
                    <a:pt x="168" y="2"/>
                    <a:pt x="166" y="2"/>
                  </a:cubicBezTo>
                  <a:cubicBezTo>
                    <a:pt x="164" y="2"/>
                    <a:pt x="162" y="2"/>
                    <a:pt x="158" y="2"/>
                  </a:cubicBezTo>
                  <a:cubicBezTo>
                    <a:pt x="156" y="2"/>
                    <a:pt x="154" y="0"/>
                    <a:pt x="1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5" name="Freeform 147"/>
            <p:cNvSpPr/>
            <p:nvPr/>
          </p:nvSpPr>
          <p:spPr bwMode="auto">
            <a:xfrm>
              <a:off x="3889375" y="720725"/>
              <a:ext cx="1831975" cy="1393825"/>
            </a:xfrm>
            <a:custGeom>
              <a:avLst/>
              <a:gdLst>
                <a:gd name="T0" fmla="*/ 264 w 488"/>
                <a:gd name="T1" fmla="*/ 8 h 371"/>
                <a:gd name="T2" fmla="*/ 253 w 488"/>
                <a:gd name="T3" fmla="*/ 12 h 371"/>
                <a:gd name="T4" fmla="*/ 229 w 488"/>
                <a:gd name="T5" fmla="*/ 10 h 371"/>
                <a:gd name="T6" fmla="*/ 200 w 488"/>
                <a:gd name="T7" fmla="*/ 23 h 371"/>
                <a:gd name="T8" fmla="*/ 177 w 488"/>
                <a:gd name="T9" fmla="*/ 24 h 371"/>
                <a:gd name="T10" fmla="*/ 168 w 488"/>
                <a:gd name="T11" fmla="*/ 34 h 371"/>
                <a:gd name="T12" fmla="*/ 153 w 488"/>
                <a:gd name="T13" fmla="*/ 36 h 371"/>
                <a:gd name="T14" fmla="*/ 93 w 488"/>
                <a:gd name="T15" fmla="*/ 38 h 371"/>
                <a:gd name="T16" fmla="*/ 46 w 488"/>
                <a:gd name="T17" fmla="*/ 66 h 371"/>
                <a:gd name="T18" fmla="*/ 54 w 488"/>
                <a:gd name="T19" fmla="*/ 91 h 371"/>
                <a:gd name="T20" fmla="*/ 37 w 488"/>
                <a:gd name="T21" fmla="*/ 92 h 371"/>
                <a:gd name="T22" fmla="*/ 0 w 488"/>
                <a:gd name="T23" fmla="*/ 107 h 371"/>
                <a:gd name="T24" fmla="*/ 42 w 488"/>
                <a:gd name="T25" fmla="*/ 116 h 371"/>
                <a:gd name="T26" fmla="*/ 33 w 488"/>
                <a:gd name="T27" fmla="*/ 123 h 371"/>
                <a:gd name="T28" fmla="*/ 12 w 488"/>
                <a:gd name="T29" fmla="*/ 131 h 371"/>
                <a:gd name="T30" fmla="*/ 34 w 488"/>
                <a:gd name="T31" fmla="*/ 135 h 371"/>
                <a:gd name="T32" fmla="*/ 49 w 488"/>
                <a:gd name="T33" fmla="*/ 147 h 371"/>
                <a:gd name="T34" fmla="*/ 53 w 488"/>
                <a:gd name="T35" fmla="*/ 143 h 371"/>
                <a:gd name="T36" fmla="*/ 79 w 488"/>
                <a:gd name="T37" fmla="*/ 141 h 371"/>
                <a:gd name="T38" fmla="*/ 146 w 488"/>
                <a:gd name="T39" fmla="*/ 199 h 371"/>
                <a:gd name="T40" fmla="*/ 155 w 488"/>
                <a:gd name="T41" fmla="*/ 212 h 371"/>
                <a:gd name="T42" fmla="*/ 155 w 488"/>
                <a:gd name="T43" fmla="*/ 228 h 371"/>
                <a:gd name="T44" fmla="*/ 181 w 488"/>
                <a:gd name="T45" fmla="*/ 240 h 371"/>
                <a:gd name="T46" fmla="*/ 165 w 488"/>
                <a:gd name="T47" fmla="*/ 260 h 371"/>
                <a:gd name="T48" fmla="*/ 153 w 488"/>
                <a:gd name="T49" fmla="*/ 283 h 371"/>
                <a:gd name="T50" fmla="*/ 156 w 488"/>
                <a:gd name="T51" fmla="*/ 290 h 371"/>
                <a:gd name="T52" fmla="*/ 170 w 488"/>
                <a:gd name="T53" fmla="*/ 316 h 371"/>
                <a:gd name="T54" fmla="*/ 179 w 488"/>
                <a:gd name="T55" fmla="*/ 316 h 371"/>
                <a:gd name="T56" fmla="*/ 193 w 488"/>
                <a:gd name="T57" fmla="*/ 353 h 371"/>
                <a:gd name="T58" fmla="*/ 228 w 488"/>
                <a:gd name="T59" fmla="*/ 370 h 371"/>
                <a:gd name="T60" fmla="*/ 248 w 488"/>
                <a:gd name="T61" fmla="*/ 353 h 371"/>
                <a:gd name="T62" fmla="*/ 258 w 488"/>
                <a:gd name="T63" fmla="*/ 316 h 371"/>
                <a:gd name="T64" fmla="*/ 281 w 488"/>
                <a:gd name="T65" fmla="*/ 297 h 371"/>
                <a:gd name="T66" fmla="*/ 291 w 488"/>
                <a:gd name="T67" fmla="*/ 296 h 371"/>
                <a:gd name="T68" fmla="*/ 329 w 488"/>
                <a:gd name="T69" fmla="*/ 268 h 371"/>
                <a:gd name="T70" fmla="*/ 377 w 488"/>
                <a:gd name="T71" fmla="*/ 256 h 371"/>
                <a:gd name="T72" fmla="*/ 379 w 488"/>
                <a:gd name="T73" fmla="*/ 227 h 371"/>
                <a:gd name="T74" fmla="*/ 384 w 488"/>
                <a:gd name="T75" fmla="*/ 217 h 371"/>
                <a:gd name="T76" fmla="*/ 416 w 488"/>
                <a:gd name="T77" fmla="*/ 227 h 371"/>
                <a:gd name="T78" fmla="*/ 390 w 488"/>
                <a:gd name="T79" fmla="*/ 192 h 371"/>
                <a:gd name="T80" fmla="*/ 411 w 488"/>
                <a:gd name="T81" fmla="*/ 197 h 371"/>
                <a:gd name="T82" fmla="*/ 409 w 488"/>
                <a:gd name="T83" fmla="*/ 190 h 371"/>
                <a:gd name="T84" fmla="*/ 434 w 488"/>
                <a:gd name="T85" fmla="*/ 168 h 371"/>
                <a:gd name="T86" fmla="*/ 432 w 488"/>
                <a:gd name="T87" fmla="*/ 152 h 371"/>
                <a:gd name="T88" fmla="*/ 424 w 488"/>
                <a:gd name="T89" fmla="*/ 131 h 371"/>
                <a:gd name="T90" fmla="*/ 432 w 488"/>
                <a:gd name="T91" fmla="*/ 116 h 371"/>
                <a:gd name="T92" fmla="*/ 420 w 488"/>
                <a:gd name="T93" fmla="*/ 110 h 371"/>
                <a:gd name="T94" fmla="*/ 433 w 488"/>
                <a:gd name="T95" fmla="*/ 85 h 371"/>
                <a:gd name="T96" fmla="*/ 446 w 488"/>
                <a:gd name="T97" fmla="*/ 70 h 371"/>
                <a:gd name="T98" fmla="*/ 453 w 488"/>
                <a:gd name="T99" fmla="*/ 61 h 371"/>
                <a:gd name="T100" fmla="*/ 471 w 488"/>
                <a:gd name="T101" fmla="*/ 33 h 371"/>
                <a:gd name="T102" fmla="*/ 441 w 488"/>
                <a:gd name="T103" fmla="*/ 42 h 371"/>
                <a:gd name="T104" fmla="*/ 416 w 488"/>
                <a:gd name="T105" fmla="*/ 42 h 371"/>
                <a:gd name="T106" fmla="*/ 401 w 488"/>
                <a:gd name="T107" fmla="*/ 32 h 371"/>
                <a:gd name="T108" fmla="*/ 373 w 488"/>
                <a:gd name="T109" fmla="*/ 34 h 371"/>
                <a:gd name="T110" fmla="*/ 321 w 488"/>
                <a:gd name="T111" fmla="*/ 34 h 371"/>
                <a:gd name="T112" fmla="*/ 387 w 488"/>
                <a:gd name="T113" fmla="*/ 17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8" h="371">
                  <a:moveTo>
                    <a:pt x="345" y="0"/>
                  </a:moveTo>
                  <a:cubicBezTo>
                    <a:pt x="330" y="0"/>
                    <a:pt x="319" y="0"/>
                    <a:pt x="303" y="0"/>
                  </a:cubicBezTo>
                  <a:cubicBezTo>
                    <a:pt x="289" y="0"/>
                    <a:pt x="278" y="8"/>
                    <a:pt x="264" y="8"/>
                  </a:cubicBezTo>
                  <a:cubicBezTo>
                    <a:pt x="261" y="8"/>
                    <a:pt x="259" y="8"/>
                    <a:pt x="257" y="8"/>
                  </a:cubicBezTo>
                  <a:cubicBezTo>
                    <a:pt x="255" y="8"/>
                    <a:pt x="254" y="8"/>
                    <a:pt x="253" y="8"/>
                  </a:cubicBezTo>
                  <a:cubicBezTo>
                    <a:pt x="253" y="12"/>
                    <a:pt x="253" y="12"/>
                    <a:pt x="253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2" y="10"/>
                    <a:pt x="238" y="10"/>
                    <a:pt x="233" y="10"/>
                  </a:cubicBezTo>
                  <a:cubicBezTo>
                    <a:pt x="232" y="10"/>
                    <a:pt x="231" y="10"/>
                    <a:pt x="229" y="10"/>
                  </a:cubicBezTo>
                  <a:cubicBezTo>
                    <a:pt x="220" y="10"/>
                    <a:pt x="213" y="12"/>
                    <a:pt x="205" y="15"/>
                  </a:cubicBezTo>
                  <a:cubicBezTo>
                    <a:pt x="207" y="17"/>
                    <a:pt x="209" y="18"/>
                    <a:pt x="211" y="20"/>
                  </a:cubicBezTo>
                  <a:cubicBezTo>
                    <a:pt x="208" y="20"/>
                    <a:pt x="200" y="19"/>
                    <a:pt x="200" y="23"/>
                  </a:cubicBezTo>
                  <a:cubicBezTo>
                    <a:pt x="200" y="28"/>
                    <a:pt x="211" y="32"/>
                    <a:pt x="216" y="34"/>
                  </a:cubicBezTo>
                  <a:cubicBezTo>
                    <a:pt x="203" y="34"/>
                    <a:pt x="203" y="34"/>
                    <a:pt x="203" y="34"/>
                  </a:cubicBezTo>
                  <a:cubicBezTo>
                    <a:pt x="196" y="31"/>
                    <a:pt x="189" y="24"/>
                    <a:pt x="177" y="24"/>
                  </a:cubicBezTo>
                  <a:cubicBezTo>
                    <a:pt x="174" y="24"/>
                    <a:pt x="170" y="25"/>
                    <a:pt x="170" y="28"/>
                  </a:cubicBezTo>
                  <a:cubicBezTo>
                    <a:pt x="170" y="30"/>
                    <a:pt x="172" y="32"/>
                    <a:pt x="172" y="34"/>
                  </a:cubicBezTo>
                  <a:cubicBezTo>
                    <a:pt x="172" y="34"/>
                    <a:pt x="170" y="34"/>
                    <a:pt x="168" y="34"/>
                  </a:cubicBezTo>
                  <a:cubicBezTo>
                    <a:pt x="163" y="32"/>
                    <a:pt x="158" y="33"/>
                    <a:pt x="155" y="27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2" y="32"/>
                    <a:pt x="153" y="34"/>
                    <a:pt x="153" y="36"/>
                  </a:cubicBezTo>
                  <a:cubicBezTo>
                    <a:pt x="148" y="36"/>
                    <a:pt x="146" y="27"/>
                    <a:pt x="141" y="27"/>
                  </a:cubicBezTo>
                  <a:cubicBezTo>
                    <a:pt x="134" y="27"/>
                    <a:pt x="128" y="32"/>
                    <a:pt x="120" y="34"/>
                  </a:cubicBezTo>
                  <a:cubicBezTo>
                    <a:pt x="109" y="34"/>
                    <a:pt x="105" y="37"/>
                    <a:pt x="93" y="38"/>
                  </a:cubicBezTo>
                  <a:cubicBezTo>
                    <a:pt x="84" y="39"/>
                    <a:pt x="92" y="52"/>
                    <a:pt x="82" y="52"/>
                  </a:cubicBezTo>
                  <a:cubicBezTo>
                    <a:pt x="79" y="52"/>
                    <a:pt x="77" y="52"/>
                    <a:pt x="75" y="50"/>
                  </a:cubicBezTo>
                  <a:cubicBezTo>
                    <a:pt x="69" y="56"/>
                    <a:pt x="56" y="63"/>
                    <a:pt x="46" y="66"/>
                  </a:cubicBezTo>
                  <a:cubicBezTo>
                    <a:pt x="45" y="66"/>
                    <a:pt x="41" y="67"/>
                    <a:pt x="41" y="70"/>
                  </a:cubicBezTo>
                  <a:cubicBezTo>
                    <a:pt x="41" y="75"/>
                    <a:pt x="57" y="75"/>
                    <a:pt x="62" y="76"/>
                  </a:cubicBezTo>
                  <a:cubicBezTo>
                    <a:pt x="62" y="83"/>
                    <a:pt x="59" y="88"/>
                    <a:pt x="54" y="91"/>
                  </a:cubicBezTo>
                  <a:cubicBezTo>
                    <a:pt x="52" y="92"/>
                    <a:pt x="50" y="92"/>
                    <a:pt x="47" y="92"/>
                  </a:cubicBezTo>
                  <a:cubicBezTo>
                    <a:pt x="45" y="92"/>
                    <a:pt x="44" y="92"/>
                    <a:pt x="42" y="92"/>
                  </a:cubicBezTo>
                  <a:cubicBezTo>
                    <a:pt x="40" y="92"/>
                    <a:pt x="38" y="92"/>
                    <a:pt x="37" y="92"/>
                  </a:cubicBezTo>
                  <a:cubicBezTo>
                    <a:pt x="34" y="92"/>
                    <a:pt x="32" y="92"/>
                    <a:pt x="30" y="93"/>
                  </a:cubicBezTo>
                  <a:cubicBezTo>
                    <a:pt x="25" y="94"/>
                    <a:pt x="22" y="98"/>
                    <a:pt x="17" y="99"/>
                  </a:cubicBezTo>
                  <a:cubicBezTo>
                    <a:pt x="10" y="101"/>
                    <a:pt x="0" y="98"/>
                    <a:pt x="0" y="107"/>
                  </a:cubicBezTo>
                  <a:cubicBezTo>
                    <a:pt x="0" y="112"/>
                    <a:pt x="28" y="119"/>
                    <a:pt x="29" y="119"/>
                  </a:cubicBezTo>
                  <a:cubicBezTo>
                    <a:pt x="33" y="119"/>
                    <a:pt x="34" y="119"/>
                    <a:pt x="39" y="119"/>
                  </a:cubicBezTo>
                  <a:cubicBezTo>
                    <a:pt x="40" y="119"/>
                    <a:pt x="41" y="118"/>
                    <a:pt x="42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9"/>
                    <a:pt x="52" y="121"/>
                    <a:pt x="49" y="123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2" y="125"/>
                    <a:pt x="31" y="125"/>
                    <a:pt x="28" y="125"/>
                  </a:cubicBezTo>
                  <a:cubicBezTo>
                    <a:pt x="26" y="125"/>
                    <a:pt x="24" y="125"/>
                    <a:pt x="21" y="125"/>
                  </a:cubicBezTo>
                  <a:cubicBezTo>
                    <a:pt x="19" y="125"/>
                    <a:pt x="13" y="127"/>
                    <a:pt x="12" y="131"/>
                  </a:cubicBezTo>
                  <a:cubicBezTo>
                    <a:pt x="14" y="131"/>
                    <a:pt x="15" y="131"/>
                    <a:pt x="16" y="131"/>
                  </a:cubicBezTo>
                  <a:cubicBezTo>
                    <a:pt x="18" y="131"/>
                    <a:pt x="18" y="131"/>
                    <a:pt x="22" y="131"/>
                  </a:cubicBezTo>
                  <a:cubicBezTo>
                    <a:pt x="26" y="131"/>
                    <a:pt x="29" y="134"/>
                    <a:pt x="34" y="135"/>
                  </a:cubicBezTo>
                  <a:cubicBezTo>
                    <a:pt x="33" y="138"/>
                    <a:pt x="31" y="138"/>
                    <a:pt x="28" y="140"/>
                  </a:cubicBezTo>
                  <a:cubicBezTo>
                    <a:pt x="31" y="144"/>
                    <a:pt x="41" y="147"/>
                    <a:pt x="46" y="147"/>
                  </a:cubicBezTo>
                  <a:cubicBezTo>
                    <a:pt x="48" y="147"/>
                    <a:pt x="48" y="147"/>
                    <a:pt x="49" y="147"/>
                  </a:cubicBezTo>
                  <a:cubicBezTo>
                    <a:pt x="49" y="147"/>
                    <a:pt x="49" y="147"/>
                    <a:pt x="50" y="146"/>
                  </a:cubicBezTo>
                  <a:cubicBezTo>
                    <a:pt x="49" y="146"/>
                    <a:pt x="48" y="145"/>
                    <a:pt x="47" y="144"/>
                  </a:cubicBezTo>
                  <a:cubicBezTo>
                    <a:pt x="49" y="143"/>
                    <a:pt x="50" y="143"/>
                    <a:pt x="53" y="143"/>
                  </a:cubicBezTo>
                  <a:cubicBezTo>
                    <a:pt x="56" y="143"/>
                    <a:pt x="59" y="145"/>
                    <a:pt x="62" y="145"/>
                  </a:cubicBezTo>
                  <a:cubicBezTo>
                    <a:pt x="65" y="145"/>
                    <a:pt x="67" y="141"/>
                    <a:pt x="71" y="141"/>
                  </a:cubicBezTo>
                  <a:cubicBezTo>
                    <a:pt x="73" y="141"/>
                    <a:pt x="74" y="141"/>
                    <a:pt x="79" y="141"/>
                  </a:cubicBezTo>
                  <a:cubicBezTo>
                    <a:pt x="111" y="141"/>
                    <a:pt x="131" y="166"/>
                    <a:pt x="139" y="190"/>
                  </a:cubicBezTo>
                  <a:cubicBezTo>
                    <a:pt x="139" y="195"/>
                    <a:pt x="139" y="195"/>
                    <a:pt x="139" y="195"/>
                  </a:cubicBezTo>
                  <a:cubicBezTo>
                    <a:pt x="141" y="195"/>
                    <a:pt x="146" y="195"/>
                    <a:pt x="146" y="199"/>
                  </a:cubicBezTo>
                  <a:cubicBezTo>
                    <a:pt x="146" y="206"/>
                    <a:pt x="140" y="205"/>
                    <a:pt x="140" y="212"/>
                  </a:cubicBezTo>
                  <a:cubicBezTo>
                    <a:pt x="140" y="216"/>
                    <a:pt x="142" y="216"/>
                    <a:pt x="147" y="216"/>
                  </a:cubicBezTo>
                  <a:cubicBezTo>
                    <a:pt x="151" y="216"/>
                    <a:pt x="152" y="212"/>
                    <a:pt x="155" y="212"/>
                  </a:cubicBezTo>
                  <a:cubicBezTo>
                    <a:pt x="164" y="212"/>
                    <a:pt x="167" y="225"/>
                    <a:pt x="175" y="228"/>
                  </a:cubicBezTo>
                  <a:cubicBezTo>
                    <a:pt x="175" y="230"/>
                    <a:pt x="175" y="232"/>
                    <a:pt x="172" y="232"/>
                  </a:cubicBezTo>
                  <a:cubicBezTo>
                    <a:pt x="166" y="232"/>
                    <a:pt x="161" y="228"/>
                    <a:pt x="155" y="228"/>
                  </a:cubicBezTo>
                  <a:cubicBezTo>
                    <a:pt x="154" y="228"/>
                    <a:pt x="153" y="227"/>
                    <a:pt x="152" y="227"/>
                  </a:cubicBezTo>
                  <a:cubicBezTo>
                    <a:pt x="152" y="227"/>
                    <a:pt x="151" y="227"/>
                    <a:pt x="150" y="228"/>
                  </a:cubicBezTo>
                  <a:cubicBezTo>
                    <a:pt x="151" y="236"/>
                    <a:pt x="172" y="237"/>
                    <a:pt x="181" y="240"/>
                  </a:cubicBezTo>
                  <a:cubicBezTo>
                    <a:pt x="178" y="248"/>
                    <a:pt x="174" y="251"/>
                    <a:pt x="172" y="259"/>
                  </a:cubicBezTo>
                  <a:cubicBezTo>
                    <a:pt x="171" y="259"/>
                    <a:pt x="170" y="258"/>
                    <a:pt x="169" y="258"/>
                  </a:cubicBezTo>
                  <a:cubicBezTo>
                    <a:pt x="168" y="258"/>
                    <a:pt x="167" y="259"/>
                    <a:pt x="165" y="260"/>
                  </a:cubicBezTo>
                  <a:cubicBezTo>
                    <a:pt x="165" y="261"/>
                    <a:pt x="165" y="261"/>
                    <a:pt x="165" y="261"/>
                  </a:cubicBezTo>
                  <a:cubicBezTo>
                    <a:pt x="159" y="265"/>
                    <a:pt x="157" y="271"/>
                    <a:pt x="153" y="276"/>
                  </a:cubicBezTo>
                  <a:cubicBezTo>
                    <a:pt x="153" y="283"/>
                    <a:pt x="153" y="283"/>
                    <a:pt x="153" y="283"/>
                  </a:cubicBezTo>
                  <a:cubicBezTo>
                    <a:pt x="154" y="282"/>
                    <a:pt x="155" y="282"/>
                    <a:pt x="156" y="282"/>
                  </a:cubicBezTo>
                  <a:cubicBezTo>
                    <a:pt x="157" y="282"/>
                    <a:pt x="158" y="282"/>
                    <a:pt x="159" y="283"/>
                  </a:cubicBezTo>
                  <a:cubicBezTo>
                    <a:pt x="158" y="286"/>
                    <a:pt x="156" y="287"/>
                    <a:pt x="156" y="290"/>
                  </a:cubicBezTo>
                  <a:cubicBezTo>
                    <a:pt x="156" y="298"/>
                    <a:pt x="164" y="301"/>
                    <a:pt x="165" y="306"/>
                  </a:cubicBezTo>
                  <a:cubicBezTo>
                    <a:pt x="166" y="309"/>
                    <a:pt x="167" y="314"/>
                    <a:pt x="168" y="315"/>
                  </a:cubicBezTo>
                  <a:cubicBezTo>
                    <a:pt x="169" y="316"/>
                    <a:pt x="170" y="316"/>
                    <a:pt x="170" y="316"/>
                  </a:cubicBezTo>
                  <a:cubicBezTo>
                    <a:pt x="171" y="316"/>
                    <a:pt x="172" y="316"/>
                    <a:pt x="173" y="315"/>
                  </a:cubicBezTo>
                  <a:cubicBezTo>
                    <a:pt x="174" y="315"/>
                    <a:pt x="175" y="314"/>
                    <a:pt x="176" y="314"/>
                  </a:cubicBezTo>
                  <a:cubicBezTo>
                    <a:pt x="177" y="314"/>
                    <a:pt x="178" y="315"/>
                    <a:pt x="179" y="316"/>
                  </a:cubicBezTo>
                  <a:cubicBezTo>
                    <a:pt x="177" y="318"/>
                    <a:pt x="174" y="318"/>
                    <a:pt x="174" y="322"/>
                  </a:cubicBezTo>
                  <a:cubicBezTo>
                    <a:pt x="174" y="330"/>
                    <a:pt x="185" y="343"/>
                    <a:pt x="191" y="347"/>
                  </a:cubicBezTo>
                  <a:cubicBezTo>
                    <a:pt x="192" y="348"/>
                    <a:pt x="191" y="352"/>
                    <a:pt x="193" y="353"/>
                  </a:cubicBezTo>
                  <a:cubicBezTo>
                    <a:pt x="198" y="356"/>
                    <a:pt x="200" y="354"/>
                    <a:pt x="202" y="361"/>
                  </a:cubicBezTo>
                  <a:cubicBezTo>
                    <a:pt x="206" y="361"/>
                    <a:pt x="210" y="357"/>
                    <a:pt x="214" y="357"/>
                  </a:cubicBezTo>
                  <a:cubicBezTo>
                    <a:pt x="221" y="357"/>
                    <a:pt x="221" y="370"/>
                    <a:pt x="228" y="370"/>
                  </a:cubicBezTo>
                  <a:cubicBezTo>
                    <a:pt x="230" y="370"/>
                    <a:pt x="230" y="368"/>
                    <a:pt x="234" y="368"/>
                  </a:cubicBezTo>
                  <a:cubicBezTo>
                    <a:pt x="234" y="370"/>
                    <a:pt x="235" y="371"/>
                    <a:pt x="237" y="371"/>
                  </a:cubicBezTo>
                  <a:cubicBezTo>
                    <a:pt x="245" y="371"/>
                    <a:pt x="241" y="356"/>
                    <a:pt x="248" y="353"/>
                  </a:cubicBezTo>
                  <a:cubicBezTo>
                    <a:pt x="247" y="350"/>
                    <a:pt x="248" y="342"/>
                    <a:pt x="248" y="337"/>
                  </a:cubicBezTo>
                  <a:cubicBezTo>
                    <a:pt x="248" y="329"/>
                    <a:pt x="261" y="332"/>
                    <a:pt x="261" y="323"/>
                  </a:cubicBezTo>
                  <a:cubicBezTo>
                    <a:pt x="261" y="319"/>
                    <a:pt x="258" y="318"/>
                    <a:pt x="258" y="316"/>
                  </a:cubicBezTo>
                  <a:cubicBezTo>
                    <a:pt x="258" y="315"/>
                    <a:pt x="259" y="314"/>
                    <a:pt x="260" y="313"/>
                  </a:cubicBezTo>
                  <a:cubicBezTo>
                    <a:pt x="260" y="312"/>
                    <a:pt x="259" y="311"/>
                    <a:pt x="259" y="310"/>
                  </a:cubicBezTo>
                  <a:cubicBezTo>
                    <a:pt x="259" y="300"/>
                    <a:pt x="275" y="303"/>
                    <a:pt x="281" y="297"/>
                  </a:cubicBezTo>
                  <a:cubicBezTo>
                    <a:pt x="283" y="294"/>
                    <a:pt x="282" y="292"/>
                    <a:pt x="286" y="290"/>
                  </a:cubicBezTo>
                  <a:cubicBezTo>
                    <a:pt x="286" y="296"/>
                    <a:pt x="286" y="296"/>
                    <a:pt x="286" y="296"/>
                  </a:cubicBezTo>
                  <a:cubicBezTo>
                    <a:pt x="291" y="296"/>
                    <a:pt x="291" y="296"/>
                    <a:pt x="291" y="296"/>
                  </a:cubicBezTo>
                  <a:cubicBezTo>
                    <a:pt x="296" y="291"/>
                    <a:pt x="306" y="293"/>
                    <a:pt x="312" y="287"/>
                  </a:cubicBezTo>
                  <a:cubicBezTo>
                    <a:pt x="316" y="283"/>
                    <a:pt x="316" y="277"/>
                    <a:pt x="322" y="273"/>
                  </a:cubicBezTo>
                  <a:cubicBezTo>
                    <a:pt x="329" y="268"/>
                    <a:pt x="329" y="268"/>
                    <a:pt x="329" y="268"/>
                  </a:cubicBezTo>
                  <a:cubicBezTo>
                    <a:pt x="329" y="265"/>
                    <a:pt x="332" y="265"/>
                    <a:pt x="335" y="263"/>
                  </a:cubicBezTo>
                  <a:cubicBezTo>
                    <a:pt x="348" y="263"/>
                    <a:pt x="348" y="263"/>
                    <a:pt x="348" y="263"/>
                  </a:cubicBezTo>
                  <a:cubicBezTo>
                    <a:pt x="359" y="258"/>
                    <a:pt x="367" y="259"/>
                    <a:pt x="377" y="256"/>
                  </a:cubicBezTo>
                  <a:cubicBezTo>
                    <a:pt x="386" y="253"/>
                    <a:pt x="388" y="245"/>
                    <a:pt x="398" y="242"/>
                  </a:cubicBezTo>
                  <a:cubicBezTo>
                    <a:pt x="403" y="240"/>
                    <a:pt x="406" y="240"/>
                    <a:pt x="410" y="237"/>
                  </a:cubicBezTo>
                  <a:cubicBezTo>
                    <a:pt x="404" y="235"/>
                    <a:pt x="379" y="236"/>
                    <a:pt x="379" y="227"/>
                  </a:cubicBezTo>
                  <a:cubicBezTo>
                    <a:pt x="380" y="227"/>
                    <a:pt x="385" y="226"/>
                    <a:pt x="385" y="224"/>
                  </a:cubicBezTo>
                  <a:cubicBezTo>
                    <a:pt x="385" y="221"/>
                    <a:pt x="382" y="220"/>
                    <a:pt x="382" y="216"/>
                  </a:cubicBezTo>
                  <a:cubicBezTo>
                    <a:pt x="383" y="217"/>
                    <a:pt x="383" y="217"/>
                    <a:pt x="384" y="217"/>
                  </a:cubicBezTo>
                  <a:cubicBezTo>
                    <a:pt x="384" y="217"/>
                    <a:pt x="385" y="216"/>
                    <a:pt x="386" y="216"/>
                  </a:cubicBezTo>
                  <a:cubicBezTo>
                    <a:pt x="398" y="216"/>
                    <a:pt x="395" y="231"/>
                    <a:pt x="409" y="231"/>
                  </a:cubicBezTo>
                  <a:cubicBezTo>
                    <a:pt x="412" y="231"/>
                    <a:pt x="416" y="230"/>
                    <a:pt x="416" y="227"/>
                  </a:cubicBezTo>
                  <a:cubicBezTo>
                    <a:pt x="416" y="211"/>
                    <a:pt x="398" y="206"/>
                    <a:pt x="388" y="196"/>
                  </a:cubicBezTo>
                  <a:cubicBezTo>
                    <a:pt x="388" y="192"/>
                    <a:pt x="388" y="192"/>
                    <a:pt x="388" y="192"/>
                  </a:cubicBezTo>
                  <a:cubicBezTo>
                    <a:pt x="388" y="192"/>
                    <a:pt x="389" y="192"/>
                    <a:pt x="390" y="192"/>
                  </a:cubicBezTo>
                  <a:cubicBezTo>
                    <a:pt x="390" y="192"/>
                    <a:pt x="391" y="192"/>
                    <a:pt x="391" y="192"/>
                  </a:cubicBezTo>
                  <a:cubicBezTo>
                    <a:pt x="393" y="197"/>
                    <a:pt x="402" y="205"/>
                    <a:pt x="407" y="205"/>
                  </a:cubicBezTo>
                  <a:cubicBezTo>
                    <a:pt x="411" y="205"/>
                    <a:pt x="411" y="200"/>
                    <a:pt x="411" y="197"/>
                  </a:cubicBezTo>
                  <a:cubicBezTo>
                    <a:pt x="411" y="189"/>
                    <a:pt x="399" y="191"/>
                    <a:pt x="396" y="184"/>
                  </a:cubicBezTo>
                  <a:cubicBezTo>
                    <a:pt x="400" y="184"/>
                    <a:pt x="400" y="184"/>
                    <a:pt x="400" y="184"/>
                  </a:cubicBezTo>
                  <a:cubicBezTo>
                    <a:pt x="402" y="187"/>
                    <a:pt x="405" y="188"/>
                    <a:pt x="409" y="190"/>
                  </a:cubicBezTo>
                  <a:cubicBezTo>
                    <a:pt x="411" y="184"/>
                    <a:pt x="422" y="188"/>
                    <a:pt x="424" y="179"/>
                  </a:cubicBezTo>
                  <a:cubicBezTo>
                    <a:pt x="423" y="179"/>
                    <a:pt x="421" y="177"/>
                    <a:pt x="421" y="175"/>
                  </a:cubicBezTo>
                  <a:cubicBezTo>
                    <a:pt x="427" y="175"/>
                    <a:pt x="432" y="172"/>
                    <a:pt x="434" y="168"/>
                  </a:cubicBezTo>
                  <a:cubicBezTo>
                    <a:pt x="431" y="166"/>
                    <a:pt x="423" y="167"/>
                    <a:pt x="423" y="162"/>
                  </a:cubicBezTo>
                  <a:cubicBezTo>
                    <a:pt x="423" y="158"/>
                    <a:pt x="427" y="158"/>
                    <a:pt x="432" y="158"/>
                  </a:cubicBezTo>
                  <a:cubicBezTo>
                    <a:pt x="430" y="156"/>
                    <a:pt x="432" y="154"/>
                    <a:pt x="432" y="152"/>
                  </a:cubicBezTo>
                  <a:cubicBezTo>
                    <a:pt x="432" y="148"/>
                    <a:pt x="428" y="146"/>
                    <a:pt x="428" y="140"/>
                  </a:cubicBezTo>
                  <a:cubicBezTo>
                    <a:pt x="424" y="140"/>
                    <a:pt x="419" y="140"/>
                    <a:pt x="419" y="135"/>
                  </a:cubicBezTo>
                  <a:cubicBezTo>
                    <a:pt x="419" y="133"/>
                    <a:pt x="421" y="131"/>
                    <a:pt x="424" y="131"/>
                  </a:cubicBezTo>
                  <a:cubicBezTo>
                    <a:pt x="426" y="131"/>
                    <a:pt x="430" y="131"/>
                    <a:pt x="434" y="131"/>
                  </a:cubicBezTo>
                  <a:cubicBezTo>
                    <a:pt x="439" y="131"/>
                    <a:pt x="444" y="130"/>
                    <a:pt x="444" y="126"/>
                  </a:cubicBezTo>
                  <a:cubicBezTo>
                    <a:pt x="444" y="119"/>
                    <a:pt x="433" y="121"/>
                    <a:pt x="432" y="116"/>
                  </a:cubicBezTo>
                  <a:cubicBezTo>
                    <a:pt x="434" y="116"/>
                    <a:pt x="436" y="115"/>
                    <a:pt x="437" y="115"/>
                  </a:cubicBezTo>
                  <a:cubicBezTo>
                    <a:pt x="434" y="112"/>
                    <a:pt x="430" y="109"/>
                    <a:pt x="426" y="109"/>
                  </a:cubicBezTo>
                  <a:cubicBezTo>
                    <a:pt x="424" y="109"/>
                    <a:pt x="422" y="110"/>
                    <a:pt x="420" y="110"/>
                  </a:cubicBezTo>
                  <a:cubicBezTo>
                    <a:pt x="419" y="110"/>
                    <a:pt x="418" y="110"/>
                    <a:pt x="417" y="109"/>
                  </a:cubicBezTo>
                  <a:cubicBezTo>
                    <a:pt x="419" y="106"/>
                    <a:pt x="419" y="100"/>
                    <a:pt x="422" y="97"/>
                  </a:cubicBezTo>
                  <a:cubicBezTo>
                    <a:pt x="427" y="93"/>
                    <a:pt x="433" y="91"/>
                    <a:pt x="433" y="85"/>
                  </a:cubicBezTo>
                  <a:cubicBezTo>
                    <a:pt x="433" y="84"/>
                    <a:pt x="434" y="84"/>
                    <a:pt x="433" y="81"/>
                  </a:cubicBezTo>
                  <a:cubicBezTo>
                    <a:pt x="439" y="79"/>
                    <a:pt x="446" y="78"/>
                    <a:pt x="446" y="74"/>
                  </a:cubicBezTo>
                  <a:cubicBezTo>
                    <a:pt x="446" y="71"/>
                    <a:pt x="448" y="74"/>
                    <a:pt x="446" y="70"/>
                  </a:cubicBezTo>
                  <a:cubicBezTo>
                    <a:pt x="451" y="69"/>
                    <a:pt x="459" y="69"/>
                    <a:pt x="459" y="61"/>
                  </a:cubicBezTo>
                  <a:cubicBezTo>
                    <a:pt x="458" y="62"/>
                    <a:pt x="457" y="62"/>
                    <a:pt x="456" y="62"/>
                  </a:cubicBezTo>
                  <a:cubicBezTo>
                    <a:pt x="456" y="62"/>
                    <a:pt x="455" y="62"/>
                    <a:pt x="453" y="61"/>
                  </a:cubicBezTo>
                  <a:cubicBezTo>
                    <a:pt x="466" y="61"/>
                    <a:pt x="472" y="53"/>
                    <a:pt x="481" y="50"/>
                  </a:cubicBezTo>
                  <a:cubicBezTo>
                    <a:pt x="483" y="49"/>
                    <a:pt x="488" y="46"/>
                    <a:pt x="488" y="43"/>
                  </a:cubicBezTo>
                  <a:cubicBezTo>
                    <a:pt x="488" y="39"/>
                    <a:pt x="475" y="33"/>
                    <a:pt x="471" y="33"/>
                  </a:cubicBezTo>
                  <a:cubicBezTo>
                    <a:pt x="468" y="33"/>
                    <a:pt x="466" y="33"/>
                    <a:pt x="465" y="37"/>
                  </a:cubicBezTo>
                  <a:cubicBezTo>
                    <a:pt x="452" y="37"/>
                    <a:pt x="452" y="37"/>
                    <a:pt x="452" y="37"/>
                  </a:cubicBezTo>
                  <a:cubicBezTo>
                    <a:pt x="447" y="39"/>
                    <a:pt x="446" y="40"/>
                    <a:pt x="441" y="42"/>
                  </a:cubicBezTo>
                  <a:cubicBezTo>
                    <a:pt x="441" y="42"/>
                    <a:pt x="441" y="42"/>
                    <a:pt x="441" y="42"/>
                  </a:cubicBezTo>
                  <a:cubicBezTo>
                    <a:pt x="439" y="42"/>
                    <a:pt x="435" y="42"/>
                    <a:pt x="435" y="42"/>
                  </a:cubicBezTo>
                  <a:cubicBezTo>
                    <a:pt x="435" y="42"/>
                    <a:pt x="423" y="42"/>
                    <a:pt x="416" y="42"/>
                  </a:cubicBezTo>
                  <a:cubicBezTo>
                    <a:pt x="411" y="45"/>
                    <a:pt x="397" y="64"/>
                    <a:pt x="389" y="66"/>
                  </a:cubicBezTo>
                  <a:cubicBezTo>
                    <a:pt x="390" y="63"/>
                    <a:pt x="409" y="44"/>
                    <a:pt x="409" y="41"/>
                  </a:cubicBezTo>
                  <a:cubicBezTo>
                    <a:pt x="409" y="37"/>
                    <a:pt x="407" y="32"/>
                    <a:pt x="401" y="32"/>
                  </a:cubicBezTo>
                  <a:cubicBezTo>
                    <a:pt x="392" y="32"/>
                    <a:pt x="375" y="49"/>
                    <a:pt x="368" y="49"/>
                  </a:cubicBezTo>
                  <a:cubicBezTo>
                    <a:pt x="366" y="49"/>
                    <a:pt x="378" y="37"/>
                    <a:pt x="379" y="34"/>
                  </a:cubicBezTo>
                  <a:cubicBezTo>
                    <a:pt x="378" y="34"/>
                    <a:pt x="376" y="34"/>
                    <a:pt x="373" y="34"/>
                  </a:cubicBezTo>
                  <a:cubicBezTo>
                    <a:pt x="369" y="34"/>
                    <a:pt x="361" y="34"/>
                    <a:pt x="354" y="35"/>
                  </a:cubicBezTo>
                  <a:cubicBezTo>
                    <a:pt x="346" y="35"/>
                    <a:pt x="338" y="36"/>
                    <a:pt x="332" y="36"/>
                  </a:cubicBezTo>
                  <a:cubicBezTo>
                    <a:pt x="326" y="36"/>
                    <a:pt x="322" y="35"/>
                    <a:pt x="321" y="34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91" y="28"/>
                    <a:pt x="411" y="30"/>
                    <a:pt x="412" y="20"/>
                  </a:cubicBezTo>
                  <a:cubicBezTo>
                    <a:pt x="405" y="18"/>
                    <a:pt x="395" y="20"/>
                    <a:pt x="387" y="17"/>
                  </a:cubicBezTo>
                  <a:cubicBezTo>
                    <a:pt x="374" y="11"/>
                    <a:pt x="361" y="0"/>
                    <a:pt x="34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6" name="Freeform 148"/>
            <p:cNvSpPr/>
            <p:nvPr/>
          </p:nvSpPr>
          <p:spPr bwMode="auto">
            <a:xfrm>
              <a:off x="4433888" y="1598613"/>
              <a:ext cx="90488" cy="57150"/>
            </a:xfrm>
            <a:custGeom>
              <a:avLst/>
              <a:gdLst>
                <a:gd name="T0" fmla="*/ 7 w 24"/>
                <a:gd name="T1" fmla="*/ 0 h 15"/>
                <a:gd name="T2" fmla="*/ 0 w 24"/>
                <a:gd name="T3" fmla="*/ 5 h 15"/>
                <a:gd name="T4" fmla="*/ 6 w 24"/>
                <a:gd name="T5" fmla="*/ 15 h 15"/>
                <a:gd name="T6" fmla="*/ 12 w 24"/>
                <a:gd name="T7" fmla="*/ 15 h 15"/>
                <a:gd name="T8" fmla="*/ 24 w 24"/>
                <a:gd name="T9" fmla="*/ 9 h 15"/>
                <a:gd name="T10" fmla="*/ 7 w 24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5">
                  <a:moveTo>
                    <a:pt x="7" y="0"/>
                  </a:moveTo>
                  <a:cubicBezTo>
                    <a:pt x="4" y="0"/>
                    <a:pt x="0" y="1"/>
                    <a:pt x="0" y="5"/>
                  </a:cubicBezTo>
                  <a:cubicBezTo>
                    <a:pt x="0" y="9"/>
                    <a:pt x="4" y="15"/>
                    <a:pt x="6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15"/>
                    <a:pt x="23" y="14"/>
                    <a:pt x="24" y="9"/>
                  </a:cubicBezTo>
                  <a:cubicBezTo>
                    <a:pt x="16" y="7"/>
                    <a:pt x="14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7" name="Freeform 149"/>
            <p:cNvSpPr/>
            <p:nvPr/>
          </p:nvSpPr>
          <p:spPr bwMode="auto">
            <a:xfrm>
              <a:off x="5526088" y="1298575"/>
              <a:ext cx="49213" cy="30163"/>
            </a:xfrm>
            <a:custGeom>
              <a:avLst/>
              <a:gdLst>
                <a:gd name="T0" fmla="*/ 8 w 13"/>
                <a:gd name="T1" fmla="*/ 0 h 8"/>
                <a:gd name="T2" fmla="*/ 3 w 13"/>
                <a:gd name="T3" fmla="*/ 0 h 8"/>
                <a:gd name="T4" fmla="*/ 0 w 13"/>
                <a:gd name="T5" fmla="*/ 4 h 8"/>
                <a:gd name="T6" fmla="*/ 4 w 13"/>
                <a:gd name="T7" fmla="*/ 8 h 8"/>
                <a:gd name="T8" fmla="*/ 13 w 13"/>
                <a:gd name="T9" fmla="*/ 4 h 8"/>
                <a:gd name="T10" fmla="*/ 8 w 13"/>
                <a:gd name="T11" fmla="*/ 4 h 8"/>
                <a:gd name="T12" fmla="*/ 8 w 13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0" y="2"/>
                    <a:pt x="0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7" y="8"/>
                    <a:pt x="12" y="4"/>
                    <a:pt x="13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8" y="2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8" name="Freeform 150"/>
            <p:cNvSpPr/>
            <p:nvPr/>
          </p:nvSpPr>
          <p:spPr bwMode="auto">
            <a:xfrm>
              <a:off x="4302125" y="2482850"/>
              <a:ext cx="200025" cy="195263"/>
            </a:xfrm>
            <a:custGeom>
              <a:avLst/>
              <a:gdLst>
                <a:gd name="T0" fmla="*/ 27 w 53"/>
                <a:gd name="T1" fmla="*/ 0 h 52"/>
                <a:gd name="T2" fmla="*/ 19 w 53"/>
                <a:gd name="T3" fmla="*/ 8 h 52"/>
                <a:gd name="T4" fmla="*/ 3 w 53"/>
                <a:gd name="T5" fmla="*/ 32 h 52"/>
                <a:gd name="T6" fmla="*/ 6 w 53"/>
                <a:gd name="T7" fmla="*/ 33 h 52"/>
                <a:gd name="T8" fmla="*/ 6 w 53"/>
                <a:gd name="T9" fmla="*/ 35 h 52"/>
                <a:gd name="T10" fmla="*/ 0 w 53"/>
                <a:gd name="T11" fmla="*/ 40 h 52"/>
                <a:gd name="T12" fmla="*/ 3 w 53"/>
                <a:gd name="T13" fmla="*/ 43 h 52"/>
                <a:gd name="T14" fmla="*/ 12 w 53"/>
                <a:gd name="T15" fmla="*/ 41 h 52"/>
                <a:gd name="T16" fmla="*/ 21 w 53"/>
                <a:gd name="T17" fmla="*/ 43 h 52"/>
                <a:gd name="T18" fmla="*/ 26 w 53"/>
                <a:gd name="T19" fmla="*/ 42 h 52"/>
                <a:gd name="T20" fmla="*/ 29 w 53"/>
                <a:gd name="T21" fmla="*/ 43 h 52"/>
                <a:gd name="T22" fmla="*/ 34 w 53"/>
                <a:gd name="T23" fmla="*/ 43 h 52"/>
                <a:gd name="T24" fmla="*/ 31 w 53"/>
                <a:gd name="T25" fmla="*/ 48 h 52"/>
                <a:gd name="T26" fmla="*/ 32 w 53"/>
                <a:gd name="T27" fmla="*/ 48 h 52"/>
                <a:gd name="T28" fmla="*/ 33 w 53"/>
                <a:gd name="T29" fmla="*/ 48 h 52"/>
                <a:gd name="T30" fmla="*/ 41 w 53"/>
                <a:gd name="T31" fmla="*/ 40 h 52"/>
                <a:gd name="T32" fmla="*/ 44 w 53"/>
                <a:gd name="T33" fmla="*/ 48 h 52"/>
                <a:gd name="T34" fmla="*/ 46 w 53"/>
                <a:gd name="T35" fmla="*/ 48 h 52"/>
                <a:gd name="T36" fmla="*/ 49 w 53"/>
                <a:gd name="T37" fmla="*/ 52 h 52"/>
                <a:gd name="T38" fmla="*/ 53 w 53"/>
                <a:gd name="T39" fmla="*/ 45 h 52"/>
                <a:gd name="T40" fmla="*/ 51 w 53"/>
                <a:gd name="T41" fmla="*/ 39 h 52"/>
                <a:gd name="T42" fmla="*/ 48 w 53"/>
                <a:gd name="T43" fmla="*/ 40 h 52"/>
                <a:gd name="T44" fmla="*/ 46 w 53"/>
                <a:gd name="T45" fmla="*/ 36 h 52"/>
                <a:gd name="T46" fmla="*/ 49 w 53"/>
                <a:gd name="T47" fmla="*/ 32 h 52"/>
                <a:gd name="T48" fmla="*/ 45 w 53"/>
                <a:gd name="T49" fmla="*/ 32 h 52"/>
                <a:gd name="T50" fmla="*/ 46 w 53"/>
                <a:gd name="T51" fmla="*/ 23 h 52"/>
                <a:gd name="T52" fmla="*/ 42 w 53"/>
                <a:gd name="T53" fmla="*/ 24 h 52"/>
                <a:gd name="T54" fmla="*/ 37 w 53"/>
                <a:gd name="T55" fmla="*/ 23 h 52"/>
                <a:gd name="T56" fmla="*/ 34 w 53"/>
                <a:gd name="T57" fmla="*/ 24 h 52"/>
                <a:gd name="T58" fmla="*/ 34 w 53"/>
                <a:gd name="T59" fmla="*/ 23 h 52"/>
                <a:gd name="T60" fmla="*/ 29 w 53"/>
                <a:gd name="T61" fmla="*/ 23 h 52"/>
                <a:gd name="T62" fmla="*/ 29 w 53"/>
                <a:gd name="T63" fmla="*/ 20 h 52"/>
                <a:gd name="T64" fmla="*/ 30 w 53"/>
                <a:gd name="T65" fmla="*/ 19 h 52"/>
                <a:gd name="T66" fmla="*/ 26 w 53"/>
                <a:gd name="T67" fmla="*/ 17 h 52"/>
                <a:gd name="T68" fmla="*/ 22 w 53"/>
                <a:gd name="T69" fmla="*/ 20 h 52"/>
                <a:gd name="T70" fmla="*/ 22 w 53"/>
                <a:gd name="T71" fmla="*/ 17 h 52"/>
                <a:gd name="T72" fmla="*/ 29 w 53"/>
                <a:gd name="T73" fmla="*/ 3 h 52"/>
                <a:gd name="T74" fmla="*/ 27 w 53"/>
                <a:gd name="T7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3" h="52">
                  <a:moveTo>
                    <a:pt x="27" y="0"/>
                  </a:moveTo>
                  <a:cubicBezTo>
                    <a:pt x="23" y="0"/>
                    <a:pt x="21" y="5"/>
                    <a:pt x="19" y="8"/>
                  </a:cubicBezTo>
                  <a:cubicBezTo>
                    <a:pt x="14" y="15"/>
                    <a:pt x="11" y="28"/>
                    <a:pt x="3" y="32"/>
                  </a:cubicBezTo>
                  <a:cubicBezTo>
                    <a:pt x="4" y="32"/>
                    <a:pt x="5" y="33"/>
                    <a:pt x="6" y="33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0" y="39"/>
                    <a:pt x="0" y="40"/>
                  </a:cubicBezTo>
                  <a:cubicBezTo>
                    <a:pt x="0" y="41"/>
                    <a:pt x="2" y="43"/>
                    <a:pt x="3" y="43"/>
                  </a:cubicBezTo>
                  <a:cubicBezTo>
                    <a:pt x="7" y="43"/>
                    <a:pt x="8" y="41"/>
                    <a:pt x="12" y="41"/>
                  </a:cubicBezTo>
                  <a:cubicBezTo>
                    <a:pt x="15" y="41"/>
                    <a:pt x="17" y="43"/>
                    <a:pt x="21" y="43"/>
                  </a:cubicBezTo>
                  <a:cubicBezTo>
                    <a:pt x="23" y="43"/>
                    <a:pt x="24" y="43"/>
                    <a:pt x="26" y="42"/>
                  </a:cubicBezTo>
                  <a:cubicBezTo>
                    <a:pt x="27" y="43"/>
                    <a:pt x="28" y="43"/>
                    <a:pt x="29" y="43"/>
                  </a:cubicBezTo>
                  <a:cubicBezTo>
                    <a:pt x="31" y="43"/>
                    <a:pt x="33" y="43"/>
                    <a:pt x="34" y="43"/>
                  </a:cubicBezTo>
                  <a:cubicBezTo>
                    <a:pt x="33" y="45"/>
                    <a:pt x="31" y="45"/>
                    <a:pt x="31" y="48"/>
                  </a:cubicBezTo>
                  <a:cubicBezTo>
                    <a:pt x="31" y="48"/>
                    <a:pt x="31" y="48"/>
                    <a:pt x="32" y="48"/>
                  </a:cubicBezTo>
                  <a:cubicBezTo>
                    <a:pt x="32" y="48"/>
                    <a:pt x="33" y="48"/>
                    <a:pt x="33" y="48"/>
                  </a:cubicBezTo>
                  <a:cubicBezTo>
                    <a:pt x="36" y="48"/>
                    <a:pt x="39" y="43"/>
                    <a:pt x="41" y="40"/>
                  </a:cubicBezTo>
                  <a:cubicBezTo>
                    <a:pt x="43" y="42"/>
                    <a:pt x="42" y="48"/>
                    <a:pt x="44" y="48"/>
                  </a:cubicBezTo>
                  <a:cubicBezTo>
                    <a:pt x="45" y="48"/>
                    <a:pt x="45" y="48"/>
                    <a:pt x="46" y="48"/>
                  </a:cubicBezTo>
                  <a:cubicBezTo>
                    <a:pt x="46" y="49"/>
                    <a:pt x="47" y="52"/>
                    <a:pt x="49" y="52"/>
                  </a:cubicBezTo>
                  <a:cubicBezTo>
                    <a:pt x="52" y="52"/>
                    <a:pt x="53" y="48"/>
                    <a:pt x="53" y="45"/>
                  </a:cubicBezTo>
                  <a:cubicBezTo>
                    <a:pt x="53" y="42"/>
                    <a:pt x="51" y="42"/>
                    <a:pt x="51" y="39"/>
                  </a:cubicBezTo>
                  <a:cubicBezTo>
                    <a:pt x="50" y="40"/>
                    <a:pt x="51" y="40"/>
                    <a:pt x="48" y="40"/>
                  </a:cubicBezTo>
                  <a:cubicBezTo>
                    <a:pt x="48" y="38"/>
                    <a:pt x="46" y="37"/>
                    <a:pt x="46" y="36"/>
                  </a:cubicBezTo>
                  <a:cubicBezTo>
                    <a:pt x="46" y="35"/>
                    <a:pt x="48" y="34"/>
                    <a:pt x="49" y="32"/>
                  </a:cubicBezTo>
                  <a:cubicBezTo>
                    <a:pt x="47" y="32"/>
                    <a:pt x="46" y="32"/>
                    <a:pt x="45" y="32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5" y="23"/>
                    <a:pt x="44" y="24"/>
                    <a:pt x="42" y="24"/>
                  </a:cubicBezTo>
                  <a:cubicBezTo>
                    <a:pt x="41" y="24"/>
                    <a:pt x="39" y="23"/>
                    <a:pt x="37" y="23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9" y="18"/>
                    <a:pt x="28" y="17"/>
                    <a:pt x="26" y="17"/>
                  </a:cubicBezTo>
                  <a:cubicBezTo>
                    <a:pt x="24" y="17"/>
                    <a:pt x="24" y="19"/>
                    <a:pt x="22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12"/>
                    <a:pt x="29" y="9"/>
                    <a:pt x="29" y="3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9" name="Freeform 151"/>
            <p:cNvSpPr/>
            <p:nvPr/>
          </p:nvSpPr>
          <p:spPr bwMode="auto">
            <a:xfrm>
              <a:off x="10263188" y="1238250"/>
              <a:ext cx="236538" cy="90488"/>
            </a:xfrm>
            <a:custGeom>
              <a:avLst/>
              <a:gdLst>
                <a:gd name="T0" fmla="*/ 13 w 63"/>
                <a:gd name="T1" fmla="*/ 0 h 24"/>
                <a:gd name="T2" fmla="*/ 0 w 63"/>
                <a:gd name="T3" fmla="*/ 11 h 24"/>
                <a:gd name="T4" fmla="*/ 15 w 63"/>
                <a:gd name="T5" fmla="*/ 24 h 24"/>
                <a:gd name="T6" fmla="*/ 21 w 63"/>
                <a:gd name="T7" fmla="*/ 20 h 24"/>
                <a:gd name="T8" fmla="*/ 26 w 63"/>
                <a:gd name="T9" fmla="*/ 22 h 24"/>
                <a:gd name="T10" fmla="*/ 32 w 63"/>
                <a:gd name="T11" fmla="*/ 20 h 24"/>
                <a:gd name="T12" fmla="*/ 38 w 63"/>
                <a:gd name="T13" fmla="*/ 18 h 24"/>
                <a:gd name="T14" fmla="*/ 43 w 63"/>
                <a:gd name="T15" fmla="*/ 21 h 24"/>
                <a:gd name="T16" fmla="*/ 50 w 63"/>
                <a:gd name="T17" fmla="*/ 18 h 24"/>
                <a:gd name="T18" fmla="*/ 58 w 63"/>
                <a:gd name="T19" fmla="*/ 18 h 24"/>
                <a:gd name="T20" fmla="*/ 63 w 63"/>
                <a:gd name="T21" fmla="*/ 9 h 24"/>
                <a:gd name="T22" fmla="*/ 35 w 63"/>
                <a:gd name="T23" fmla="*/ 1 h 24"/>
                <a:gd name="T24" fmla="*/ 30 w 63"/>
                <a:gd name="T25" fmla="*/ 9 h 24"/>
                <a:gd name="T26" fmla="*/ 13 w 63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24">
                  <a:moveTo>
                    <a:pt x="13" y="0"/>
                  </a:moveTo>
                  <a:cubicBezTo>
                    <a:pt x="7" y="0"/>
                    <a:pt x="0" y="5"/>
                    <a:pt x="0" y="11"/>
                  </a:cubicBezTo>
                  <a:cubicBezTo>
                    <a:pt x="0" y="18"/>
                    <a:pt x="7" y="24"/>
                    <a:pt x="15" y="24"/>
                  </a:cubicBezTo>
                  <a:cubicBezTo>
                    <a:pt x="17" y="24"/>
                    <a:pt x="19" y="21"/>
                    <a:pt x="21" y="20"/>
                  </a:cubicBezTo>
                  <a:cubicBezTo>
                    <a:pt x="22" y="21"/>
                    <a:pt x="23" y="22"/>
                    <a:pt x="26" y="22"/>
                  </a:cubicBezTo>
                  <a:cubicBezTo>
                    <a:pt x="29" y="22"/>
                    <a:pt x="31" y="20"/>
                    <a:pt x="32" y="20"/>
                  </a:cubicBezTo>
                  <a:cubicBezTo>
                    <a:pt x="35" y="20"/>
                    <a:pt x="36" y="18"/>
                    <a:pt x="38" y="18"/>
                  </a:cubicBezTo>
                  <a:cubicBezTo>
                    <a:pt x="40" y="18"/>
                    <a:pt x="41" y="21"/>
                    <a:pt x="43" y="21"/>
                  </a:cubicBezTo>
                  <a:cubicBezTo>
                    <a:pt x="46" y="21"/>
                    <a:pt x="48" y="18"/>
                    <a:pt x="50" y="18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8" y="16"/>
                    <a:pt x="62" y="13"/>
                    <a:pt x="63" y="9"/>
                  </a:cubicBezTo>
                  <a:cubicBezTo>
                    <a:pt x="57" y="7"/>
                    <a:pt x="40" y="1"/>
                    <a:pt x="35" y="1"/>
                  </a:cubicBezTo>
                  <a:cubicBezTo>
                    <a:pt x="32" y="1"/>
                    <a:pt x="30" y="5"/>
                    <a:pt x="30" y="9"/>
                  </a:cubicBezTo>
                  <a:cubicBezTo>
                    <a:pt x="23" y="9"/>
                    <a:pt x="22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0" name="Freeform 152"/>
            <p:cNvSpPr>
              <a:spLocks noEditPoints="1"/>
            </p:cNvSpPr>
            <p:nvPr/>
          </p:nvSpPr>
          <p:spPr bwMode="auto">
            <a:xfrm>
              <a:off x="2541588" y="3184525"/>
              <a:ext cx="1216025" cy="819150"/>
            </a:xfrm>
            <a:custGeom>
              <a:avLst/>
              <a:gdLst>
                <a:gd name="T0" fmla="*/ 160 w 324"/>
                <a:gd name="T1" fmla="*/ 58 h 218"/>
                <a:gd name="T2" fmla="*/ 159 w 324"/>
                <a:gd name="T3" fmla="*/ 56 h 218"/>
                <a:gd name="T4" fmla="*/ 0 w 324"/>
                <a:gd name="T5" fmla="*/ 0 h 218"/>
                <a:gd name="T6" fmla="*/ 0 w 324"/>
                <a:gd name="T7" fmla="*/ 2 h 218"/>
                <a:gd name="T8" fmla="*/ 25 w 324"/>
                <a:gd name="T9" fmla="*/ 44 h 218"/>
                <a:gd name="T10" fmla="*/ 33 w 324"/>
                <a:gd name="T11" fmla="*/ 54 h 218"/>
                <a:gd name="T12" fmla="*/ 44 w 324"/>
                <a:gd name="T13" fmla="*/ 73 h 218"/>
                <a:gd name="T14" fmla="*/ 62 w 324"/>
                <a:gd name="T15" fmla="*/ 84 h 218"/>
                <a:gd name="T16" fmla="*/ 47 w 324"/>
                <a:gd name="T17" fmla="*/ 61 h 218"/>
                <a:gd name="T18" fmla="*/ 23 w 324"/>
                <a:gd name="T19" fmla="*/ 27 h 218"/>
                <a:gd name="T20" fmla="*/ 31 w 324"/>
                <a:gd name="T21" fmla="*/ 14 h 218"/>
                <a:gd name="T22" fmla="*/ 49 w 324"/>
                <a:gd name="T23" fmla="*/ 44 h 218"/>
                <a:gd name="T24" fmla="*/ 64 w 324"/>
                <a:gd name="T25" fmla="*/ 57 h 218"/>
                <a:gd name="T26" fmla="*/ 95 w 324"/>
                <a:gd name="T27" fmla="*/ 96 h 218"/>
                <a:gd name="T28" fmla="*/ 99 w 324"/>
                <a:gd name="T29" fmla="*/ 117 h 218"/>
                <a:gd name="T30" fmla="*/ 125 w 324"/>
                <a:gd name="T31" fmla="*/ 130 h 218"/>
                <a:gd name="T32" fmla="*/ 138 w 324"/>
                <a:gd name="T33" fmla="*/ 137 h 218"/>
                <a:gd name="T34" fmla="*/ 158 w 324"/>
                <a:gd name="T35" fmla="*/ 146 h 218"/>
                <a:gd name="T36" fmla="*/ 170 w 324"/>
                <a:gd name="T37" fmla="*/ 149 h 218"/>
                <a:gd name="T38" fmla="*/ 189 w 324"/>
                <a:gd name="T39" fmla="*/ 146 h 218"/>
                <a:gd name="T40" fmla="*/ 234 w 324"/>
                <a:gd name="T41" fmla="*/ 169 h 218"/>
                <a:gd name="T42" fmla="*/ 252 w 324"/>
                <a:gd name="T43" fmla="*/ 181 h 218"/>
                <a:gd name="T44" fmla="*/ 261 w 324"/>
                <a:gd name="T45" fmla="*/ 197 h 218"/>
                <a:gd name="T46" fmla="*/ 277 w 324"/>
                <a:gd name="T47" fmla="*/ 208 h 218"/>
                <a:gd name="T48" fmla="*/ 287 w 324"/>
                <a:gd name="T49" fmla="*/ 210 h 218"/>
                <a:gd name="T50" fmla="*/ 299 w 324"/>
                <a:gd name="T51" fmla="*/ 211 h 218"/>
                <a:gd name="T52" fmla="*/ 314 w 324"/>
                <a:gd name="T53" fmla="*/ 212 h 218"/>
                <a:gd name="T54" fmla="*/ 318 w 324"/>
                <a:gd name="T55" fmla="*/ 214 h 218"/>
                <a:gd name="T56" fmla="*/ 308 w 324"/>
                <a:gd name="T57" fmla="*/ 198 h 218"/>
                <a:gd name="T58" fmla="*/ 272 w 324"/>
                <a:gd name="T59" fmla="*/ 186 h 218"/>
                <a:gd name="T60" fmla="*/ 274 w 324"/>
                <a:gd name="T61" fmla="*/ 152 h 218"/>
                <a:gd name="T62" fmla="*/ 230 w 324"/>
                <a:gd name="T63" fmla="*/ 144 h 218"/>
                <a:gd name="T64" fmla="*/ 235 w 324"/>
                <a:gd name="T65" fmla="*/ 124 h 218"/>
                <a:gd name="T66" fmla="*/ 241 w 324"/>
                <a:gd name="T67" fmla="*/ 116 h 218"/>
                <a:gd name="T68" fmla="*/ 239 w 324"/>
                <a:gd name="T69" fmla="*/ 99 h 218"/>
                <a:gd name="T70" fmla="*/ 210 w 324"/>
                <a:gd name="T71" fmla="*/ 120 h 218"/>
                <a:gd name="T72" fmla="*/ 185 w 324"/>
                <a:gd name="T73" fmla="*/ 127 h 218"/>
                <a:gd name="T74" fmla="*/ 161 w 324"/>
                <a:gd name="T75" fmla="*/ 103 h 218"/>
                <a:gd name="T76" fmla="*/ 158 w 324"/>
                <a:gd name="T77" fmla="*/ 75 h 218"/>
                <a:gd name="T78" fmla="*/ 160 w 324"/>
                <a:gd name="T79" fmla="*/ 58 h 218"/>
                <a:gd name="T80" fmla="*/ 111 w 324"/>
                <a:gd name="T81" fmla="*/ 32 h 218"/>
                <a:gd name="T82" fmla="*/ 72 w 324"/>
                <a:gd name="T83" fmla="*/ 6 h 218"/>
                <a:gd name="T84" fmla="*/ 18 w 324"/>
                <a:gd name="T85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4" h="218">
                  <a:moveTo>
                    <a:pt x="159" y="56"/>
                  </a:moveTo>
                  <a:cubicBezTo>
                    <a:pt x="160" y="58"/>
                    <a:pt x="160" y="58"/>
                    <a:pt x="160" y="58"/>
                  </a:cubicBezTo>
                  <a:cubicBezTo>
                    <a:pt x="160" y="58"/>
                    <a:pt x="160" y="58"/>
                    <a:pt x="160" y="58"/>
                  </a:cubicBezTo>
                  <a:cubicBezTo>
                    <a:pt x="160" y="57"/>
                    <a:pt x="159" y="57"/>
                    <a:pt x="159" y="56"/>
                  </a:cubicBezTo>
                  <a:moveTo>
                    <a:pt x="159" y="55"/>
                  </a:moveTo>
                  <a:cubicBezTo>
                    <a:pt x="159" y="56"/>
                    <a:pt x="159" y="56"/>
                    <a:pt x="159" y="56"/>
                  </a:cubicBezTo>
                  <a:cubicBezTo>
                    <a:pt x="159" y="55"/>
                    <a:pt x="159" y="55"/>
                    <a:pt x="159" y="55"/>
                  </a:cubicBezTo>
                  <a:moveTo>
                    <a:pt x="1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4" y="10"/>
                    <a:pt x="7" y="15"/>
                  </a:cubicBezTo>
                  <a:cubicBezTo>
                    <a:pt x="8" y="19"/>
                    <a:pt x="8" y="27"/>
                    <a:pt x="12" y="29"/>
                  </a:cubicBezTo>
                  <a:cubicBezTo>
                    <a:pt x="17" y="32"/>
                    <a:pt x="21" y="38"/>
                    <a:pt x="25" y="44"/>
                  </a:cubicBezTo>
                  <a:cubicBezTo>
                    <a:pt x="27" y="46"/>
                    <a:pt x="25" y="47"/>
                    <a:pt x="23" y="47"/>
                  </a:cubicBezTo>
                  <a:cubicBezTo>
                    <a:pt x="22" y="47"/>
                    <a:pt x="20" y="47"/>
                    <a:pt x="20" y="47"/>
                  </a:cubicBezTo>
                  <a:cubicBezTo>
                    <a:pt x="23" y="51"/>
                    <a:pt x="29" y="50"/>
                    <a:pt x="33" y="54"/>
                  </a:cubicBezTo>
                  <a:cubicBezTo>
                    <a:pt x="36" y="57"/>
                    <a:pt x="38" y="60"/>
                    <a:pt x="41" y="63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2" y="72"/>
                    <a:pt x="42" y="72"/>
                    <a:pt x="44" y="73"/>
                  </a:cubicBezTo>
                  <a:cubicBezTo>
                    <a:pt x="47" y="75"/>
                    <a:pt x="50" y="82"/>
                    <a:pt x="55" y="82"/>
                  </a:cubicBezTo>
                  <a:cubicBezTo>
                    <a:pt x="55" y="83"/>
                    <a:pt x="59" y="88"/>
                    <a:pt x="60" y="88"/>
                  </a:cubicBezTo>
                  <a:cubicBezTo>
                    <a:pt x="60" y="88"/>
                    <a:pt x="62" y="85"/>
                    <a:pt x="62" y="84"/>
                  </a:cubicBezTo>
                  <a:cubicBezTo>
                    <a:pt x="62" y="82"/>
                    <a:pt x="59" y="78"/>
                    <a:pt x="57" y="78"/>
                  </a:cubicBezTo>
                  <a:cubicBezTo>
                    <a:pt x="57" y="78"/>
                    <a:pt x="56" y="78"/>
                    <a:pt x="56" y="79"/>
                  </a:cubicBezTo>
                  <a:cubicBezTo>
                    <a:pt x="51" y="75"/>
                    <a:pt x="49" y="68"/>
                    <a:pt x="47" y="61"/>
                  </a:cubicBezTo>
                  <a:cubicBezTo>
                    <a:pt x="45" y="55"/>
                    <a:pt x="39" y="52"/>
                    <a:pt x="37" y="45"/>
                  </a:cubicBezTo>
                  <a:cubicBezTo>
                    <a:pt x="36" y="41"/>
                    <a:pt x="35" y="38"/>
                    <a:pt x="31" y="34"/>
                  </a:cubicBezTo>
                  <a:cubicBezTo>
                    <a:pt x="28" y="31"/>
                    <a:pt x="25" y="31"/>
                    <a:pt x="23" y="27"/>
                  </a:cubicBezTo>
                  <a:cubicBezTo>
                    <a:pt x="20" y="22"/>
                    <a:pt x="18" y="18"/>
                    <a:pt x="18" y="12"/>
                  </a:cubicBezTo>
                  <a:cubicBezTo>
                    <a:pt x="18" y="11"/>
                    <a:pt x="17" y="10"/>
                    <a:pt x="18" y="8"/>
                  </a:cubicBezTo>
                  <a:cubicBezTo>
                    <a:pt x="22" y="12"/>
                    <a:pt x="26" y="12"/>
                    <a:pt x="31" y="14"/>
                  </a:cubicBezTo>
                  <a:cubicBezTo>
                    <a:pt x="33" y="15"/>
                    <a:pt x="33" y="22"/>
                    <a:pt x="35" y="24"/>
                  </a:cubicBezTo>
                  <a:cubicBezTo>
                    <a:pt x="38" y="27"/>
                    <a:pt x="37" y="31"/>
                    <a:pt x="40" y="34"/>
                  </a:cubicBezTo>
                  <a:cubicBezTo>
                    <a:pt x="43" y="37"/>
                    <a:pt x="46" y="40"/>
                    <a:pt x="49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1" y="43"/>
                    <a:pt x="51" y="44"/>
                    <a:pt x="53" y="44"/>
                  </a:cubicBezTo>
                  <a:cubicBezTo>
                    <a:pt x="53" y="51"/>
                    <a:pt x="61" y="51"/>
                    <a:pt x="64" y="57"/>
                  </a:cubicBezTo>
                  <a:cubicBezTo>
                    <a:pt x="65" y="60"/>
                    <a:pt x="63" y="62"/>
                    <a:pt x="66" y="65"/>
                  </a:cubicBezTo>
                  <a:cubicBezTo>
                    <a:pt x="68" y="68"/>
                    <a:pt x="73" y="69"/>
                    <a:pt x="76" y="72"/>
                  </a:cubicBezTo>
                  <a:cubicBezTo>
                    <a:pt x="82" y="78"/>
                    <a:pt x="92" y="86"/>
                    <a:pt x="95" y="96"/>
                  </a:cubicBezTo>
                  <a:cubicBezTo>
                    <a:pt x="96" y="98"/>
                    <a:pt x="98" y="99"/>
                    <a:pt x="98" y="103"/>
                  </a:cubicBezTo>
                  <a:cubicBezTo>
                    <a:pt x="98" y="106"/>
                    <a:pt x="95" y="108"/>
                    <a:pt x="95" y="111"/>
                  </a:cubicBezTo>
                  <a:cubicBezTo>
                    <a:pt x="95" y="113"/>
                    <a:pt x="97" y="117"/>
                    <a:pt x="99" y="117"/>
                  </a:cubicBezTo>
                  <a:cubicBezTo>
                    <a:pt x="100" y="120"/>
                    <a:pt x="109" y="122"/>
                    <a:pt x="113" y="126"/>
                  </a:cubicBezTo>
                  <a:cubicBezTo>
                    <a:pt x="113" y="126"/>
                    <a:pt x="114" y="127"/>
                    <a:pt x="116" y="128"/>
                  </a:cubicBezTo>
                  <a:cubicBezTo>
                    <a:pt x="119" y="129"/>
                    <a:pt x="121" y="129"/>
                    <a:pt x="125" y="130"/>
                  </a:cubicBezTo>
                  <a:cubicBezTo>
                    <a:pt x="129" y="132"/>
                    <a:pt x="130" y="136"/>
                    <a:pt x="134" y="137"/>
                  </a:cubicBezTo>
                  <a:cubicBezTo>
                    <a:pt x="135" y="137"/>
                    <a:pt x="135" y="137"/>
                    <a:pt x="136" y="137"/>
                  </a:cubicBezTo>
                  <a:cubicBezTo>
                    <a:pt x="136" y="137"/>
                    <a:pt x="137" y="137"/>
                    <a:pt x="138" y="137"/>
                  </a:cubicBezTo>
                  <a:cubicBezTo>
                    <a:pt x="138" y="137"/>
                    <a:pt x="139" y="137"/>
                    <a:pt x="139" y="137"/>
                  </a:cubicBezTo>
                  <a:cubicBezTo>
                    <a:pt x="140" y="137"/>
                    <a:pt x="141" y="137"/>
                    <a:pt x="142" y="138"/>
                  </a:cubicBezTo>
                  <a:cubicBezTo>
                    <a:pt x="145" y="139"/>
                    <a:pt x="155" y="146"/>
                    <a:pt x="158" y="146"/>
                  </a:cubicBezTo>
                  <a:cubicBezTo>
                    <a:pt x="159" y="146"/>
                    <a:pt x="160" y="146"/>
                    <a:pt x="161" y="146"/>
                  </a:cubicBezTo>
                  <a:cubicBezTo>
                    <a:pt x="162" y="146"/>
                    <a:pt x="163" y="146"/>
                    <a:pt x="165" y="146"/>
                  </a:cubicBezTo>
                  <a:cubicBezTo>
                    <a:pt x="166" y="147"/>
                    <a:pt x="168" y="149"/>
                    <a:pt x="170" y="149"/>
                  </a:cubicBezTo>
                  <a:cubicBezTo>
                    <a:pt x="175" y="149"/>
                    <a:pt x="176" y="143"/>
                    <a:pt x="181" y="143"/>
                  </a:cubicBezTo>
                  <a:cubicBezTo>
                    <a:pt x="183" y="143"/>
                    <a:pt x="185" y="144"/>
                    <a:pt x="187" y="146"/>
                  </a:cubicBezTo>
                  <a:cubicBezTo>
                    <a:pt x="189" y="146"/>
                    <a:pt x="189" y="146"/>
                    <a:pt x="189" y="146"/>
                  </a:cubicBezTo>
                  <a:cubicBezTo>
                    <a:pt x="197" y="149"/>
                    <a:pt x="198" y="156"/>
                    <a:pt x="207" y="160"/>
                  </a:cubicBezTo>
                  <a:cubicBezTo>
                    <a:pt x="212" y="163"/>
                    <a:pt x="216" y="161"/>
                    <a:pt x="222" y="164"/>
                  </a:cubicBezTo>
                  <a:cubicBezTo>
                    <a:pt x="225" y="166"/>
                    <a:pt x="228" y="169"/>
                    <a:pt x="234" y="169"/>
                  </a:cubicBezTo>
                  <a:cubicBezTo>
                    <a:pt x="236" y="169"/>
                    <a:pt x="237" y="167"/>
                    <a:pt x="239" y="167"/>
                  </a:cubicBezTo>
                  <a:cubicBezTo>
                    <a:pt x="240" y="167"/>
                    <a:pt x="240" y="167"/>
                    <a:pt x="241" y="167"/>
                  </a:cubicBezTo>
                  <a:cubicBezTo>
                    <a:pt x="243" y="174"/>
                    <a:pt x="247" y="177"/>
                    <a:pt x="252" y="181"/>
                  </a:cubicBezTo>
                  <a:cubicBezTo>
                    <a:pt x="253" y="183"/>
                    <a:pt x="255" y="183"/>
                    <a:pt x="256" y="186"/>
                  </a:cubicBezTo>
                  <a:cubicBezTo>
                    <a:pt x="257" y="190"/>
                    <a:pt x="254" y="194"/>
                    <a:pt x="258" y="197"/>
                  </a:cubicBezTo>
                  <a:cubicBezTo>
                    <a:pt x="261" y="197"/>
                    <a:pt x="261" y="197"/>
                    <a:pt x="261" y="197"/>
                  </a:cubicBezTo>
                  <a:cubicBezTo>
                    <a:pt x="261" y="197"/>
                    <a:pt x="261" y="196"/>
                    <a:pt x="261" y="195"/>
                  </a:cubicBezTo>
                  <a:cubicBezTo>
                    <a:pt x="262" y="195"/>
                    <a:pt x="271" y="201"/>
                    <a:pt x="272" y="202"/>
                  </a:cubicBezTo>
                  <a:cubicBezTo>
                    <a:pt x="273" y="205"/>
                    <a:pt x="273" y="208"/>
                    <a:pt x="277" y="208"/>
                  </a:cubicBezTo>
                  <a:cubicBezTo>
                    <a:pt x="277" y="209"/>
                    <a:pt x="278" y="210"/>
                    <a:pt x="279" y="210"/>
                  </a:cubicBezTo>
                  <a:cubicBezTo>
                    <a:pt x="280" y="210"/>
                    <a:pt x="282" y="209"/>
                    <a:pt x="284" y="209"/>
                  </a:cubicBezTo>
                  <a:cubicBezTo>
                    <a:pt x="285" y="209"/>
                    <a:pt x="286" y="210"/>
                    <a:pt x="287" y="210"/>
                  </a:cubicBezTo>
                  <a:cubicBezTo>
                    <a:pt x="289" y="213"/>
                    <a:pt x="292" y="218"/>
                    <a:pt x="297" y="218"/>
                  </a:cubicBezTo>
                  <a:cubicBezTo>
                    <a:pt x="299" y="218"/>
                    <a:pt x="301" y="217"/>
                    <a:pt x="301" y="214"/>
                  </a:cubicBezTo>
                  <a:cubicBezTo>
                    <a:pt x="301" y="213"/>
                    <a:pt x="299" y="212"/>
                    <a:pt x="299" y="211"/>
                  </a:cubicBezTo>
                  <a:cubicBezTo>
                    <a:pt x="299" y="210"/>
                    <a:pt x="307" y="204"/>
                    <a:pt x="309" y="204"/>
                  </a:cubicBezTo>
                  <a:cubicBezTo>
                    <a:pt x="312" y="204"/>
                    <a:pt x="313" y="208"/>
                    <a:pt x="316" y="209"/>
                  </a:cubicBezTo>
                  <a:cubicBezTo>
                    <a:pt x="315" y="210"/>
                    <a:pt x="314" y="211"/>
                    <a:pt x="314" y="212"/>
                  </a:cubicBezTo>
                  <a:cubicBezTo>
                    <a:pt x="314" y="213"/>
                    <a:pt x="317" y="213"/>
                    <a:pt x="317" y="214"/>
                  </a:cubicBezTo>
                  <a:cubicBezTo>
                    <a:pt x="317" y="214"/>
                    <a:pt x="317" y="214"/>
                    <a:pt x="317" y="214"/>
                  </a:cubicBezTo>
                  <a:cubicBezTo>
                    <a:pt x="318" y="214"/>
                    <a:pt x="318" y="214"/>
                    <a:pt x="318" y="214"/>
                  </a:cubicBezTo>
                  <a:cubicBezTo>
                    <a:pt x="319" y="213"/>
                    <a:pt x="321" y="211"/>
                    <a:pt x="323" y="209"/>
                  </a:cubicBezTo>
                  <a:cubicBezTo>
                    <a:pt x="324" y="208"/>
                    <a:pt x="324" y="207"/>
                    <a:pt x="324" y="207"/>
                  </a:cubicBezTo>
                  <a:cubicBezTo>
                    <a:pt x="320" y="204"/>
                    <a:pt x="316" y="198"/>
                    <a:pt x="308" y="198"/>
                  </a:cubicBezTo>
                  <a:cubicBezTo>
                    <a:pt x="302" y="198"/>
                    <a:pt x="298" y="204"/>
                    <a:pt x="291" y="204"/>
                  </a:cubicBezTo>
                  <a:cubicBezTo>
                    <a:pt x="286" y="204"/>
                    <a:pt x="286" y="198"/>
                    <a:pt x="283" y="197"/>
                  </a:cubicBezTo>
                  <a:cubicBezTo>
                    <a:pt x="278" y="195"/>
                    <a:pt x="272" y="192"/>
                    <a:pt x="272" y="186"/>
                  </a:cubicBezTo>
                  <a:cubicBezTo>
                    <a:pt x="272" y="181"/>
                    <a:pt x="272" y="175"/>
                    <a:pt x="272" y="169"/>
                  </a:cubicBezTo>
                  <a:cubicBezTo>
                    <a:pt x="274" y="166"/>
                    <a:pt x="274" y="159"/>
                    <a:pt x="274" y="156"/>
                  </a:cubicBezTo>
                  <a:cubicBezTo>
                    <a:pt x="274" y="155"/>
                    <a:pt x="274" y="153"/>
                    <a:pt x="274" y="152"/>
                  </a:cubicBezTo>
                  <a:cubicBezTo>
                    <a:pt x="269" y="151"/>
                    <a:pt x="267" y="146"/>
                    <a:pt x="260" y="146"/>
                  </a:cubicBezTo>
                  <a:cubicBezTo>
                    <a:pt x="250" y="146"/>
                    <a:pt x="243" y="148"/>
                    <a:pt x="233" y="148"/>
                  </a:cubicBezTo>
                  <a:cubicBezTo>
                    <a:pt x="232" y="148"/>
                    <a:pt x="230" y="146"/>
                    <a:pt x="230" y="144"/>
                  </a:cubicBezTo>
                  <a:cubicBezTo>
                    <a:pt x="230" y="144"/>
                    <a:pt x="230" y="144"/>
                    <a:pt x="230" y="143"/>
                  </a:cubicBezTo>
                  <a:cubicBezTo>
                    <a:pt x="232" y="141"/>
                    <a:pt x="235" y="140"/>
                    <a:pt x="235" y="137"/>
                  </a:cubicBezTo>
                  <a:cubicBezTo>
                    <a:pt x="235" y="133"/>
                    <a:pt x="235" y="127"/>
                    <a:pt x="235" y="124"/>
                  </a:cubicBezTo>
                  <a:cubicBezTo>
                    <a:pt x="236" y="124"/>
                    <a:pt x="237" y="124"/>
                    <a:pt x="237" y="124"/>
                  </a:cubicBezTo>
                  <a:cubicBezTo>
                    <a:pt x="237" y="124"/>
                    <a:pt x="237" y="125"/>
                    <a:pt x="237" y="126"/>
                  </a:cubicBezTo>
                  <a:cubicBezTo>
                    <a:pt x="239" y="123"/>
                    <a:pt x="241" y="121"/>
                    <a:pt x="241" y="116"/>
                  </a:cubicBezTo>
                  <a:cubicBezTo>
                    <a:pt x="241" y="111"/>
                    <a:pt x="246" y="106"/>
                    <a:pt x="246" y="102"/>
                  </a:cubicBezTo>
                  <a:cubicBezTo>
                    <a:pt x="246" y="101"/>
                    <a:pt x="246" y="100"/>
                    <a:pt x="246" y="99"/>
                  </a:cubicBezTo>
                  <a:cubicBezTo>
                    <a:pt x="244" y="99"/>
                    <a:pt x="240" y="99"/>
                    <a:pt x="239" y="99"/>
                  </a:cubicBezTo>
                  <a:cubicBezTo>
                    <a:pt x="238" y="98"/>
                    <a:pt x="236" y="98"/>
                    <a:pt x="233" y="98"/>
                  </a:cubicBezTo>
                  <a:cubicBezTo>
                    <a:pt x="226" y="98"/>
                    <a:pt x="216" y="101"/>
                    <a:pt x="216" y="109"/>
                  </a:cubicBezTo>
                  <a:cubicBezTo>
                    <a:pt x="216" y="113"/>
                    <a:pt x="212" y="117"/>
                    <a:pt x="210" y="120"/>
                  </a:cubicBezTo>
                  <a:cubicBezTo>
                    <a:pt x="210" y="121"/>
                    <a:pt x="209" y="125"/>
                    <a:pt x="206" y="125"/>
                  </a:cubicBezTo>
                  <a:cubicBezTo>
                    <a:pt x="205" y="125"/>
                    <a:pt x="204" y="123"/>
                    <a:pt x="201" y="123"/>
                  </a:cubicBezTo>
                  <a:cubicBezTo>
                    <a:pt x="195" y="123"/>
                    <a:pt x="191" y="127"/>
                    <a:pt x="185" y="127"/>
                  </a:cubicBezTo>
                  <a:cubicBezTo>
                    <a:pt x="183" y="127"/>
                    <a:pt x="183" y="124"/>
                    <a:pt x="181" y="124"/>
                  </a:cubicBezTo>
                  <a:cubicBezTo>
                    <a:pt x="173" y="121"/>
                    <a:pt x="173" y="117"/>
                    <a:pt x="168" y="111"/>
                  </a:cubicBezTo>
                  <a:cubicBezTo>
                    <a:pt x="166" y="109"/>
                    <a:pt x="162" y="105"/>
                    <a:pt x="161" y="103"/>
                  </a:cubicBezTo>
                  <a:cubicBezTo>
                    <a:pt x="160" y="101"/>
                    <a:pt x="161" y="99"/>
                    <a:pt x="160" y="96"/>
                  </a:cubicBezTo>
                  <a:cubicBezTo>
                    <a:pt x="160" y="95"/>
                    <a:pt x="157" y="93"/>
                    <a:pt x="158" y="91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9" y="70"/>
                    <a:pt x="161" y="68"/>
                    <a:pt x="161" y="63"/>
                  </a:cubicBezTo>
                  <a:cubicBezTo>
                    <a:pt x="161" y="62"/>
                    <a:pt x="160" y="60"/>
                    <a:pt x="160" y="59"/>
                  </a:cubicBezTo>
                  <a:cubicBezTo>
                    <a:pt x="160" y="58"/>
                    <a:pt x="160" y="58"/>
                    <a:pt x="160" y="58"/>
                  </a:cubicBezTo>
                  <a:cubicBezTo>
                    <a:pt x="155" y="57"/>
                    <a:pt x="148" y="56"/>
                    <a:pt x="146" y="54"/>
                  </a:cubicBezTo>
                  <a:cubicBezTo>
                    <a:pt x="137" y="45"/>
                    <a:pt x="137" y="24"/>
                    <a:pt x="120" y="24"/>
                  </a:cubicBezTo>
                  <a:cubicBezTo>
                    <a:pt x="114" y="24"/>
                    <a:pt x="116" y="32"/>
                    <a:pt x="111" y="32"/>
                  </a:cubicBezTo>
                  <a:cubicBezTo>
                    <a:pt x="105" y="32"/>
                    <a:pt x="100" y="22"/>
                    <a:pt x="98" y="18"/>
                  </a:cubicBezTo>
                  <a:cubicBezTo>
                    <a:pt x="93" y="10"/>
                    <a:pt x="88" y="9"/>
                    <a:pt x="78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1" name="Freeform 153"/>
            <p:cNvSpPr/>
            <p:nvPr/>
          </p:nvSpPr>
          <p:spPr bwMode="auto">
            <a:xfrm>
              <a:off x="3611563" y="2422525"/>
              <a:ext cx="38100" cy="14288"/>
            </a:xfrm>
            <a:custGeom>
              <a:avLst/>
              <a:gdLst>
                <a:gd name="T0" fmla="*/ 0 w 10"/>
                <a:gd name="T1" fmla="*/ 0 h 4"/>
                <a:gd name="T2" fmla="*/ 0 w 10"/>
                <a:gd name="T3" fmla="*/ 2 h 4"/>
                <a:gd name="T4" fmla="*/ 8 w 10"/>
                <a:gd name="T5" fmla="*/ 4 h 4"/>
                <a:gd name="T6" fmla="*/ 10 w 10"/>
                <a:gd name="T7" fmla="*/ 4 h 4"/>
                <a:gd name="T8" fmla="*/ 0 w 1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2" y="3"/>
                    <a:pt x="6" y="4"/>
                    <a:pt x="8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0"/>
                    <a:pt x="5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2" name="Freeform 154"/>
            <p:cNvSpPr/>
            <p:nvPr/>
          </p:nvSpPr>
          <p:spPr bwMode="auto">
            <a:xfrm>
              <a:off x="2200275" y="2524125"/>
              <a:ext cx="142875" cy="88900"/>
            </a:xfrm>
            <a:custGeom>
              <a:avLst/>
              <a:gdLst>
                <a:gd name="T0" fmla="*/ 4 w 38"/>
                <a:gd name="T1" fmla="*/ 0 h 24"/>
                <a:gd name="T2" fmla="*/ 0 w 38"/>
                <a:gd name="T3" fmla="*/ 1 h 24"/>
                <a:gd name="T4" fmla="*/ 1 w 38"/>
                <a:gd name="T5" fmla="*/ 1 h 24"/>
                <a:gd name="T6" fmla="*/ 6 w 38"/>
                <a:gd name="T7" fmla="*/ 2 h 24"/>
                <a:gd name="T8" fmla="*/ 3 w 38"/>
                <a:gd name="T9" fmla="*/ 5 h 24"/>
                <a:gd name="T10" fmla="*/ 18 w 38"/>
                <a:gd name="T11" fmla="*/ 11 h 24"/>
                <a:gd name="T12" fmla="*/ 15 w 38"/>
                <a:gd name="T13" fmla="*/ 14 h 24"/>
                <a:gd name="T14" fmla="*/ 36 w 38"/>
                <a:gd name="T15" fmla="*/ 24 h 24"/>
                <a:gd name="T16" fmla="*/ 38 w 38"/>
                <a:gd name="T17" fmla="*/ 24 h 24"/>
                <a:gd name="T18" fmla="*/ 38 w 38"/>
                <a:gd name="T19" fmla="*/ 22 h 24"/>
                <a:gd name="T20" fmla="*/ 12 w 38"/>
                <a:gd name="T21" fmla="*/ 4 h 24"/>
                <a:gd name="T22" fmla="*/ 4 w 38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4" y="2"/>
                    <a:pt x="6" y="2"/>
                  </a:cubicBezTo>
                  <a:cubicBezTo>
                    <a:pt x="5" y="3"/>
                    <a:pt x="4" y="4"/>
                    <a:pt x="3" y="5"/>
                  </a:cubicBezTo>
                  <a:cubicBezTo>
                    <a:pt x="4" y="8"/>
                    <a:pt x="12" y="11"/>
                    <a:pt x="18" y="11"/>
                  </a:cubicBezTo>
                  <a:cubicBezTo>
                    <a:pt x="17" y="12"/>
                    <a:pt x="15" y="12"/>
                    <a:pt x="15" y="14"/>
                  </a:cubicBezTo>
                  <a:cubicBezTo>
                    <a:pt x="19" y="17"/>
                    <a:pt x="29" y="24"/>
                    <a:pt x="36" y="24"/>
                  </a:cubicBezTo>
                  <a:cubicBezTo>
                    <a:pt x="37" y="24"/>
                    <a:pt x="37" y="24"/>
                    <a:pt x="38" y="24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1" y="14"/>
                    <a:pt x="24" y="8"/>
                    <a:pt x="12" y="4"/>
                  </a:cubicBezTo>
                  <a:cubicBezTo>
                    <a:pt x="10" y="3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3" name="Freeform 155"/>
            <p:cNvSpPr/>
            <p:nvPr/>
          </p:nvSpPr>
          <p:spPr bwMode="auto">
            <a:xfrm>
              <a:off x="2057400" y="2387600"/>
              <a:ext cx="52388" cy="71438"/>
            </a:xfrm>
            <a:custGeom>
              <a:avLst/>
              <a:gdLst>
                <a:gd name="T0" fmla="*/ 0 w 14"/>
                <a:gd name="T1" fmla="*/ 0 h 19"/>
                <a:gd name="T2" fmla="*/ 0 w 14"/>
                <a:gd name="T3" fmla="*/ 2 h 19"/>
                <a:gd name="T4" fmla="*/ 3 w 14"/>
                <a:gd name="T5" fmla="*/ 7 h 19"/>
                <a:gd name="T6" fmla="*/ 8 w 14"/>
                <a:gd name="T7" fmla="*/ 11 h 19"/>
                <a:gd name="T8" fmla="*/ 7 w 14"/>
                <a:gd name="T9" fmla="*/ 14 h 19"/>
                <a:gd name="T10" fmla="*/ 11 w 14"/>
                <a:gd name="T11" fmla="*/ 19 h 19"/>
                <a:gd name="T12" fmla="*/ 9 w 14"/>
                <a:gd name="T13" fmla="*/ 14 h 19"/>
                <a:gd name="T14" fmla="*/ 10 w 14"/>
                <a:gd name="T15" fmla="*/ 11 h 19"/>
                <a:gd name="T16" fmla="*/ 9 w 14"/>
                <a:gd name="T17" fmla="*/ 8 h 19"/>
                <a:gd name="T18" fmla="*/ 9 w 14"/>
                <a:gd name="T19" fmla="*/ 1 h 19"/>
                <a:gd name="T20" fmla="*/ 5 w 14"/>
                <a:gd name="T21" fmla="*/ 5 h 19"/>
                <a:gd name="T22" fmla="*/ 7 w 14"/>
                <a:gd name="T23" fmla="*/ 2 h 19"/>
                <a:gd name="T24" fmla="*/ 0 w 14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9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7"/>
                    <a:pt x="3" y="7"/>
                  </a:cubicBezTo>
                  <a:cubicBezTo>
                    <a:pt x="5" y="7"/>
                    <a:pt x="6" y="10"/>
                    <a:pt x="8" y="11"/>
                  </a:cubicBezTo>
                  <a:cubicBezTo>
                    <a:pt x="8" y="11"/>
                    <a:pt x="7" y="12"/>
                    <a:pt x="7" y="14"/>
                  </a:cubicBezTo>
                  <a:cubicBezTo>
                    <a:pt x="7" y="16"/>
                    <a:pt x="9" y="19"/>
                    <a:pt x="11" y="19"/>
                  </a:cubicBezTo>
                  <a:cubicBezTo>
                    <a:pt x="14" y="19"/>
                    <a:pt x="9" y="15"/>
                    <a:pt x="9" y="14"/>
                  </a:cubicBezTo>
                  <a:cubicBezTo>
                    <a:pt x="9" y="13"/>
                    <a:pt x="10" y="12"/>
                    <a:pt x="10" y="11"/>
                  </a:cubicBezTo>
                  <a:cubicBezTo>
                    <a:pt x="10" y="10"/>
                    <a:pt x="9" y="9"/>
                    <a:pt x="9" y="8"/>
                  </a:cubicBezTo>
                  <a:cubicBezTo>
                    <a:pt x="9" y="5"/>
                    <a:pt x="9" y="3"/>
                    <a:pt x="9" y="1"/>
                  </a:cubicBezTo>
                  <a:cubicBezTo>
                    <a:pt x="8" y="3"/>
                    <a:pt x="7" y="5"/>
                    <a:pt x="5" y="5"/>
                  </a:cubicBezTo>
                  <a:cubicBezTo>
                    <a:pt x="3" y="5"/>
                    <a:pt x="7" y="2"/>
                    <a:pt x="7" y="2"/>
                  </a:cubicBezTo>
                  <a:cubicBezTo>
                    <a:pt x="4" y="1"/>
                    <a:pt x="3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4" name="Freeform 156"/>
            <p:cNvSpPr/>
            <p:nvPr/>
          </p:nvSpPr>
          <p:spPr bwMode="auto">
            <a:xfrm>
              <a:off x="1404938" y="2227263"/>
              <a:ext cx="63500" cy="41275"/>
            </a:xfrm>
            <a:custGeom>
              <a:avLst/>
              <a:gdLst>
                <a:gd name="T0" fmla="*/ 17 w 17"/>
                <a:gd name="T1" fmla="*/ 0 h 11"/>
                <a:gd name="T2" fmla="*/ 14 w 17"/>
                <a:gd name="T3" fmla="*/ 0 h 11"/>
                <a:gd name="T4" fmla="*/ 0 w 17"/>
                <a:gd name="T5" fmla="*/ 4 h 11"/>
                <a:gd name="T6" fmla="*/ 0 w 17"/>
                <a:gd name="T7" fmla="*/ 7 h 11"/>
                <a:gd name="T8" fmla="*/ 6 w 17"/>
                <a:gd name="T9" fmla="*/ 11 h 11"/>
                <a:gd name="T10" fmla="*/ 17 w 17"/>
                <a:gd name="T11" fmla="*/ 3 h 11"/>
                <a:gd name="T12" fmla="*/ 17 w 1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1">
                  <a:moveTo>
                    <a:pt x="17" y="0"/>
                  </a:moveTo>
                  <a:cubicBezTo>
                    <a:pt x="16" y="0"/>
                    <a:pt x="16" y="0"/>
                    <a:pt x="14" y="0"/>
                  </a:cubicBezTo>
                  <a:cubicBezTo>
                    <a:pt x="9" y="0"/>
                    <a:pt x="5" y="3"/>
                    <a:pt x="0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9"/>
                    <a:pt x="4" y="9"/>
                    <a:pt x="6" y="11"/>
                  </a:cubicBezTo>
                  <a:cubicBezTo>
                    <a:pt x="11" y="8"/>
                    <a:pt x="12" y="6"/>
                    <a:pt x="17" y="3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5" name="Freeform 157"/>
            <p:cNvSpPr/>
            <p:nvPr/>
          </p:nvSpPr>
          <p:spPr bwMode="auto">
            <a:xfrm>
              <a:off x="6475413" y="2989263"/>
              <a:ext cx="82550" cy="49213"/>
            </a:xfrm>
            <a:custGeom>
              <a:avLst/>
              <a:gdLst>
                <a:gd name="T0" fmla="*/ 21 w 22"/>
                <a:gd name="T1" fmla="*/ 0 h 13"/>
                <a:gd name="T2" fmla="*/ 13 w 22"/>
                <a:gd name="T3" fmla="*/ 2 h 13"/>
                <a:gd name="T4" fmla="*/ 5 w 22"/>
                <a:gd name="T5" fmla="*/ 0 h 13"/>
                <a:gd name="T6" fmla="*/ 0 w 22"/>
                <a:gd name="T7" fmla="*/ 1 h 13"/>
                <a:gd name="T8" fmla="*/ 0 w 22"/>
                <a:gd name="T9" fmla="*/ 3 h 13"/>
                <a:gd name="T10" fmla="*/ 4 w 22"/>
                <a:gd name="T11" fmla="*/ 4 h 13"/>
                <a:gd name="T12" fmla="*/ 17 w 22"/>
                <a:gd name="T13" fmla="*/ 12 h 13"/>
                <a:gd name="T14" fmla="*/ 20 w 22"/>
                <a:gd name="T15" fmla="*/ 13 h 13"/>
                <a:gd name="T16" fmla="*/ 21 w 22"/>
                <a:gd name="T17" fmla="*/ 11 h 13"/>
                <a:gd name="T18" fmla="*/ 20 w 22"/>
                <a:gd name="T19" fmla="*/ 6 h 13"/>
                <a:gd name="T20" fmla="*/ 21 w 22"/>
                <a:gd name="T21" fmla="*/ 3 h 13"/>
                <a:gd name="T22" fmla="*/ 22 w 22"/>
                <a:gd name="T23" fmla="*/ 0 h 13"/>
                <a:gd name="T24" fmla="*/ 21 w 22"/>
                <a:gd name="T2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3">
                  <a:moveTo>
                    <a:pt x="21" y="0"/>
                  </a:moveTo>
                  <a:cubicBezTo>
                    <a:pt x="18" y="0"/>
                    <a:pt x="16" y="2"/>
                    <a:pt x="13" y="2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3" y="0"/>
                    <a:pt x="2" y="0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3" y="4"/>
                    <a:pt x="4" y="4"/>
                  </a:cubicBezTo>
                  <a:cubicBezTo>
                    <a:pt x="9" y="6"/>
                    <a:pt x="13" y="10"/>
                    <a:pt x="17" y="12"/>
                  </a:cubicBezTo>
                  <a:cubicBezTo>
                    <a:pt x="17" y="12"/>
                    <a:pt x="19" y="13"/>
                    <a:pt x="20" y="13"/>
                  </a:cubicBezTo>
                  <a:cubicBezTo>
                    <a:pt x="20" y="13"/>
                    <a:pt x="21" y="12"/>
                    <a:pt x="21" y="11"/>
                  </a:cubicBezTo>
                  <a:cubicBezTo>
                    <a:pt x="21" y="8"/>
                    <a:pt x="20" y="8"/>
                    <a:pt x="20" y="6"/>
                  </a:cubicBezTo>
                  <a:cubicBezTo>
                    <a:pt x="20" y="5"/>
                    <a:pt x="21" y="3"/>
                    <a:pt x="21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6" name="Freeform 158"/>
            <p:cNvSpPr/>
            <p:nvPr/>
          </p:nvSpPr>
          <p:spPr bwMode="auto">
            <a:xfrm>
              <a:off x="6359525" y="2813050"/>
              <a:ext cx="30163" cy="55563"/>
            </a:xfrm>
            <a:custGeom>
              <a:avLst/>
              <a:gdLst>
                <a:gd name="T0" fmla="*/ 7 w 8"/>
                <a:gd name="T1" fmla="*/ 0 h 15"/>
                <a:gd name="T2" fmla="*/ 2 w 8"/>
                <a:gd name="T3" fmla="*/ 3 h 15"/>
                <a:gd name="T4" fmla="*/ 0 w 8"/>
                <a:gd name="T5" fmla="*/ 4 h 15"/>
                <a:gd name="T6" fmla="*/ 5 w 8"/>
                <a:gd name="T7" fmla="*/ 15 h 15"/>
                <a:gd name="T8" fmla="*/ 8 w 8"/>
                <a:gd name="T9" fmla="*/ 4 h 15"/>
                <a:gd name="T10" fmla="*/ 7 w 8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">
                  <a:moveTo>
                    <a:pt x="7" y="0"/>
                  </a:moveTo>
                  <a:cubicBezTo>
                    <a:pt x="5" y="1"/>
                    <a:pt x="4" y="3"/>
                    <a:pt x="2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2" y="6"/>
                    <a:pt x="3" y="14"/>
                    <a:pt x="5" y="15"/>
                  </a:cubicBezTo>
                  <a:cubicBezTo>
                    <a:pt x="6" y="13"/>
                    <a:pt x="7" y="7"/>
                    <a:pt x="8" y="4"/>
                  </a:cubicBezTo>
                  <a:cubicBezTo>
                    <a:pt x="7" y="3"/>
                    <a:pt x="7" y="2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7" name="Freeform 159"/>
            <p:cNvSpPr/>
            <p:nvPr/>
          </p:nvSpPr>
          <p:spPr bwMode="auto">
            <a:xfrm>
              <a:off x="6351588" y="2876550"/>
              <a:ext cx="46038" cy="79375"/>
            </a:xfrm>
            <a:custGeom>
              <a:avLst/>
              <a:gdLst>
                <a:gd name="T0" fmla="*/ 6 w 12"/>
                <a:gd name="T1" fmla="*/ 0 h 21"/>
                <a:gd name="T2" fmla="*/ 0 w 12"/>
                <a:gd name="T3" fmla="*/ 4 h 21"/>
                <a:gd name="T4" fmla="*/ 3 w 12"/>
                <a:gd name="T5" fmla="*/ 10 h 21"/>
                <a:gd name="T6" fmla="*/ 1 w 12"/>
                <a:gd name="T7" fmla="*/ 15 h 21"/>
                <a:gd name="T8" fmla="*/ 4 w 12"/>
                <a:gd name="T9" fmla="*/ 21 h 21"/>
                <a:gd name="T10" fmla="*/ 12 w 12"/>
                <a:gd name="T11" fmla="*/ 13 h 21"/>
                <a:gd name="T12" fmla="*/ 10 w 12"/>
                <a:gd name="T13" fmla="*/ 2 h 21"/>
                <a:gd name="T14" fmla="*/ 6 w 12"/>
                <a:gd name="T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1">
                  <a:moveTo>
                    <a:pt x="6" y="0"/>
                  </a:moveTo>
                  <a:cubicBezTo>
                    <a:pt x="4" y="0"/>
                    <a:pt x="3" y="3"/>
                    <a:pt x="0" y="4"/>
                  </a:cubicBezTo>
                  <a:cubicBezTo>
                    <a:pt x="1" y="6"/>
                    <a:pt x="3" y="7"/>
                    <a:pt x="3" y="10"/>
                  </a:cubicBezTo>
                  <a:cubicBezTo>
                    <a:pt x="3" y="12"/>
                    <a:pt x="2" y="13"/>
                    <a:pt x="1" y="15"/>
                  </a:cubicBezTo>
                  <a:cubicBezTo>
                    <a:pt x="1" y="18"/>
                    <a:pt x="1" y="21"/>
                    <a:pt x="4" y="21"/>
                  </a:cubicBezTo>
                  <a:cubicBezTo>
                    <a:pt x="7" y="21"/>
                    <a:pt x="12" y="17"/>
                    <a:pt x="12" y="13"/>
                  </a:cubicBezTo>
                  <a:cubicBezTo>
                    <a:pt x="12" y="9"/>
                    <a:pt x="12" y="6"/>
                    <a:pt x="10" y="2"/>
                  </a:cubicBezTo>
                  <a:cubicBezTo>
                    <a:pt x="9" y="2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8" name="Freeform 160"/>
            <p:cNvSpPr/>
            <p:nvPr/>
          </p:nvSpPr>
          <p:spPr bwMode="auto">
            <a:xfrm>
              <a:off x="6180138" y="2925763"/>
              <a:ext cx="22225" cy="14288"/>
            </a:xfrm>
            <a:custGeom>
              <a:avLst/>
              <a:gdLst>
                <a:gd name="T0" fmla="*/ 5 w 6"/>
                <a:gd name="T1" fmla="*/ 0 h 4"/>
                <a:gd name="T2" fmla="*/ 0 w 6"/>
                <a:gd name="T3" fmla="*/ 2 h 4"/>
                <a:gd name="T4" fmla="*/ 4 w 6"/>
                <a:gd name="T5" fmla="*/ 4 h 4"/>
                <a:gd name="T6" fmla="*/ 6 w 6"/>
                <a:gd name="T7" fmla="*/ 3 h 4"/>
                <a:gd name="T8" fmla="*/ 5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1" y="2"/>
                    <a:pt x="3" y="4"/>
                    <a:pt x="4" y="4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6" y="2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9" name="Freeform 161"/>
            <p:cNvSpPr/>
            <p:nvPr/>
          </p:nvSpPr>
          <p:spPr bwMode="auto">
            <a:xfrm>
              <a:off x="6400800" y="2309813"/>
              <a:ext cx="30163" cy="33338"/>
            </a:xfrm>
            <a:custGeom>
              <a:avLst/>
              <a:gdLst>
                <a:gd name="T0" fmla="*/ 6 w 8"/>
                <a:gd name="T1" fmla="*/ 0 h 9"/>
                <a:gd name="T2" fmla="*/ 0 w 8"/>
                <a:gd name="T3" fmla="*/ 0 h 9"/>
                <a:gd name="T4" fmla="*/ 0 w 8"/>
                <a:gd name="T5" fmla="*/ 3 h 9"/>
                <a:gd name="T6" fmla="*/ 7 w 8"/>
                <a:gd name="T7" fmla="*/ 7 h 9"/>
                <a:gd name="T8" fmla="*/ 7 w 8"/>
                <a:gd name="T9" fmla="*/ 9 h 9"/>
                <a:gd name="T10" fmla="*/ 8 w 8"/>
                <a:gd name="T11" fmla="*/ 6 h 9"/>
                <a:gd name="T12" fmla="*/ 6 w 8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6"/>
                    <a:pt x="3" y="7"/>
                    <a:pt x="7" y="7"/>
                  </a:cubicBezTo>
                  <a:cubicBezTo>
                    <a:pt x="7" y="8"/>
                    <a:pt x="7" y="8"/>
                    <a:pt x="7" y="9"/>
                  </a:cubicBezTo>
                  <a:cubicBezTo>
                    <a:pt x="7" y="8"/>
                    <a:pt x="8" y="8"/>
                    <a:pt x="8" y="6"/>
                  </a:cubicBezTo>
                  <a:cubicBezTo>
                    <a:pt x="8" y="3"/>
                    <a:pt x="6" y="4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0" name="Freeform 162"/>
            <p:cNvSpPr/>
            <p:nvPr/>
          </p:nvSpPr>
          <p:spPr bwMode="auto">
            <a:xfrm>
              <a:off x="6434138" y="2279650"/>
              <a:ext cx="49213" cy="71438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9 h 19"/>
                <a:gd name="T4" fmla="*/ 6 w 13"/>
                <a:gd name="T5" fmla="*/ 13 h 19"/>
                <a:gd name="T6" fmla="*/ 2 w 13"/>
                <a:gd name="T7" fmla="*/ 17 h 19"/>
                <a:gd name="T8" fmla="*/ 2 w 13"/>
                <a:gd name="T9" fmla="*/ 16 h 19"/>
                <a:gd name="T10" fmla="*/ 0 w 13"/>
                <a:gd name="T11" fmla="*/ 17 h 19"/>
                <a:gd name="T12" fmla="*/ 4 w 13"/>
                <a:gd name="T13" fmla="*/ 19 h 19"/>
                <a:gd name="T14" fmla="*/ 13 w 13"/>
                <a:gd name="T15" fmla="*/ 7 h 19"/>
                <a:gd name="T16" fmla="*/ 6 w 13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4" y="0"/>
                    <a:pt x="0" y="7"/>
                    <a:pt x="0" y="9"/>
                  </a:cubicBezTo>
                  <a:cubicBezTo>
                    <a:pt x="0" y="10"/>
                    <a:pt x="3" y="12"/>
                    <a:pt x="6" y="13"/>
                  </a:cubicBezTo>
                  <a:cubicBezTo>
                    <a:pt x="6" y="14"/>
                    <a:pt x="4" y="16"/>
                    <a:pt x="2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6"/>
                    <a:pt x="0" y="17"/>
                  </a:cubicBezTo>
                  <a:cubicBezTo>
                    <a:pt x="0" y="17"/>
                    <a:pt x="2" y="19"/>
                    <a:pt x="4" y="19"/>
                  </a:cubicBezTo>
                  <a:cubicBezTo>
                    <a:pt x="10" y="19"/>
                    <a:pt x="8" y="9"/>
                    <a:pt x="13" y="7"/>
                  </a:cubicBezTo>
                  <a:cubicBezTo>
                    <a:pt x="12" y="3"/>
                    <a:pt x="11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1" name="Freeform 163"/>
            <p:cNvSpPr/>
            <p:nvPr/>
          </p:nvSpPr>
          <p:spPr bwMode="auto">
            <a:xfrm>
              <a:off x="6645275" y="2200275"/>
              <a:ext cx="25400" cy="41275"/>
            </a:xfrm>
            <a:custGeom>
              <a:avLst/>
              <a:gdLst>
                <a:gd name="T0" fmla="*/ 7 w 7"/>
                <a:gd name="T1" fmla="*/ 0 h 11"/>
                <a:gd name="T2" fmla="*/ 1 w 7"/>
                <a:gd name="T3" fmla="*/ 7 h 11"/>
                <a:gd name="T4" fmla="*/ 1 w 7"/>
                <a:gd name="T5" fmla="*/ 11 h 11"/>
                <a:gd name="T6" fmla="*/ 5 w 7"/>
                <a:gd name="T7" fmla="*/ 4 h 11"/>
                <a:gd name="T8" fmla="*/ 7 w 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7" y="0"/>
                  </a:moveTo>
                  <a:cubicBezTo>
                    <a:pt x="2" y="1"/>
                    <a:pt x="1" y="6"/>
                    <a:pt x="1" y="7"/>
                  </a:cubicBezTo>
                  <a:cubicBezTo>
                    <a:pt x="1" y="9"/>
                    <a:pt x="0" y="10"/>
                    <a:pt x="1" y="11"/>
                  </a:cubicBezTo>
                  <a:cubicBezTo>
                    <a:pt x="3" y="8"/>
                    <a:pt x="5" y="7"/>
                    <a:pt x="5" y="4"/>
                  </a:cubicBezTo>
                  <a:cubicBezTo>
                    <a:pt x="5" y="2"/>
                    <a:pt x="7" y="1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2" name="Freeform 164"/>
            <p:cNvSpPr/>
            <p:nvPr/>
          </p:nvSpPr>
          <p:spPr bwMode="auto">
            <a:xfrm>
              <a:off x="6757988" y="2147888"/>
              <a:ext cx="36513" cy="49213"/>
            </a:xfrm>
            <a:custGeom>
              <a:avLst/>
              <a:gdLst>
                <a:gd name="T0" fmla="*/ 7 w 10"/>
                <a:gd name="T1" fmla="*/ 0 h 13"/>
                <a:gd name="T2" fmla="*/ 4 w 10"/>
                <a:gd name="T3" fmla="*/ 3 h 13"/>
                <a:gd name="T4" fmla="*/ 6 w 10"/>
                <a:gd name="T5" fmla="*/ 6 h 13"/>
                <a:gd name="T6" fmla="*/ 0 w 10"/>
                <a:gd name="T7" fmla="*/ 9 h 13"/>
                <a:gd name="T8" fmla="*/ 3 w 10"/>
                <a:gd name="T9" fmla="*/ 13 h 13"/>
                <a:gd name="T10" fmla="*/ 8 w 10"/>
                <a:gd name="T11" fmla="*/ 10 h 13"/>
                <a:gd name="T12" fmla="*/ 8 w 10"/>
                <a:gd name="T13" fmla="*/ 7 h 13"/>
                <a:gd name="T14" fmla="*/ 10 w 10"/>
                <a:gd name="T15" fmla="*/ 3 h 13"/>
                <a:gd name="T16" fmla="*/ 7 w 10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7" y="0"/>
                  </a:moveTo>
                  <a:cubicBezTo>
                    <a:pt x="7" y="0"/>
                    <a:pt x="4" y="1"/>
                    <a:pt x="4" y="3"/>
                  </a:cubicBezTo>
                  <a:cubicBezTo>
                    <a:pt x="4" y="4"/>
                    <a:pt x="5" y="5"/>
                    <a:pt x="6" y="6"/>
                  </a:cubicBezTo>
                  <a:cubicBezTo>
                    <a:pt x="4" y="7"/>
                    <a:pt x="2" y="8"/>
                    <a:pt x="0" y="9"/>
                  </a:cubicBezTo>
                  <a:cubicBezTo>
                    <a:pt x="0" y="10"/>
                    <a:pt x="0" y="13"/>
                    <a:pt x="3" y="13"/>
                  </a:cubicBezTo>
                  <a:cubicBezTo>
                    <a:pt x="4" y="13"/>
                    <a:pt x="8" y="11"/>
                    <a:pt x="8" y="10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8" y="6"/>
                    <a:pt x="10" y="4"/>
                    <a:pt x="10" y="3"/>
                  </a:cubicBezTo>
                  <a:cubicBezTo>
                    <a:pt x="9" y="2"/>
                    <a:pt x="8" y="2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3" name="Freeform 165"/>
            <p:cNvSpPr/>
            <p:nvPr/>
          </p:nvSpPr>
          <p:spPr bwMode="auto">
            <a:xfrm>
              <a:off x="6824663" y="3082925"/>
              <a:ext cx="68263" cy="11113"/>
            </a:xfrm>
            <a:custGeom>
              <a:avLst/>
              <a:gdLst>
                <a:gd name="T0" fmla="*/ 5 w 18"/>
                <a:gd name="T1" fmla="*/ 0 h 3"/>
                <a:gd name="T2" fmla="*/ 0 w 18"/>
                <a:gd name="T3" fmla="*/ 0 h 3"/>
                <a:gd name="T4" fmla="*/ 11 w 18"/>
                <a:gd name="T5" fmla="*/ 3 h 3"/>
                <a:gd name="T6" fmla="*/ 14 w 18"/>
                <a:gd name="T7" fmla="*/ 3 h 3"/>
                <a:gd name="T8" fmla="*/ 18 w 18"/>
                <a:gd name="T9" fmla="*/ 2 h 3"/>
                <a:gd name="T10" fmla="*/ 5 w 18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3">
                  <a:moveTo>
                    <a:pt x="5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3" y="2"/>
                    <a:pt x="8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5" y="3"/>
                    <a:pt x="16" y="3"/>
                    <a:pt x="18" y="2"/>
                  </a:cubicBezTo>
                  <a:cubicBezTo>
                    <a:pt x="14" y="1"/>
                    <a:pt x="9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4" name="Freeform 166"/>
            <p:cNvSpPr/>
            <p:nvPr/>
          </p:nvSpPr>
          <p:spPr bwMode="auto">
            <a:xfrm>
              <a:off x="7080250" y="3071813"/>
              <a:ext cx="63500" cy="33338"/>
            </a:xfrm>
            <a:custGeom>
              <a:avLst/>
              <a:gdLst>
                <a:gd name="T0" fmla="*/ 17 w 17"/>
                <a:gd name="T1" fmla="*/ 0 h 9"/>
                <a:gd name="T2" fmla="*/ 0 w 17"/>
                <a:gd name="T3" fmla="*/ 6 h 9"/>
                <a:gd name="T4" fmla="*/ 2 w 17"/>
                <a:gd name="T5" fmla="*/ 7 h 9"/>
                <a:gd name="T6" fmla="*/ 4 w 17"/>
                <a:gd name="T7" fmla="*/ 9 h 9"/>
                <a:gd name="T8" fmla="*/ 13 w 17"/>
                <a:gd name="T9" fmla="*/ 5 h 9"/>
                <a:gd name="T10" fmla="*/ 13 w 17"/>
                <a:gd name="T11" fmla="*/ 3 h 9"/>
                <a:gd name="T12" fmla="*/ 17 w 1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17" y="0"/>
                  </a:moveTo>
                  <a:cubicBezTo>
                    <a:pt x="12" y="1"/>
                    <a:pt x="5" y="4"/>
                    <a:pt x="0" y="6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6" y="9"/>
                    <a:pt x="12" y="7"/>
                    <a:pt x="13" y="5"/>
                  </a:cubicBezTo>
                  <a:cubicBezTo>
                    <a:pt x="13" y="5"/>
                    <a:pt x="12" y="3"/>
                    <a:pt x="13" y="3"/>
                  </a:cubicBezTo>
                  <a:cubicBezTo>
                    <a:pt x="15" y="2"/>
                    <a:pt x="16" y="3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5" name="Freeform 167"/>
            <p:cNvSpPr/>
            <p:nvPr/>
          </p:nvSpPr>
          <p:spPr bwMode="auto">
            <a:xfrm>
              <a:off x="7715250" y="3827463"/>
              <a:ext cx="30163" cy="11113"/>
            </a:xfrm>
            <a:custGeom>
              <a:avLst/>
              <a:gdLst>
                <a:gd name="T0" fmla="*/ 8 w 8"/>
                <a:gd name="T1" fmla="*/ 0 h 3"/>
                <a:gd name="T2" fmla="*/ 0 w 8"/>
                <a:gd name="T3" fmla="*/ 1 h 3"/>
                <a:gd name="T4" fmla="*/ 3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cubicBezTo>
                    <a:pt x="4" y="0"/>
                    <a:pt x="2" y="0"/>
                    <a:pt x="0" y="1"/>
                  </a:cubicBezTo>
                  <a:cubicBezTo>
                    <a:pt x="0" y="2"/>
                    <a:pt x="2" y="3"/>
                    <a:pt x="3" y="3"/>
                  </a:cubicBezTo>
                  <a:cubicBezTo>
                    <a:pt x="5" y="3"/>
                    <a:pt x="8" y="1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6" name="Freeform 168"/>
            <p:cNvSpPr/>
            <p:nvPr/>
          </p:nvSpPr>
          <p:spPr bwMode="auto">
            <a:xfrm>
              <a:off x="7550150" y="1633538"/>
              <a:ext cx="63500" cy="47625"/>
            </a:xfrm>
            <a:custGeom>
              <a:avLst/>
              <a:gdLst>
                <a:gd name="T0" fmla="*/ 7 w 17"/>
                <a:gd name="T1" fmla="*/ 0 h 13"/>
                <a:gd name="T2" fmla="*/ 4 w 17"/>
                <a:gd name="T3" fmla="*/ 3 h 13"/>
                <a:gd name="T4" fmla="*/ 0 w 17"/>
                <a:gd name="T5" fmla="*/ 10 h 13"/>
                <a:gd name="T6" fmla="*/ 5 w 17"/>
                <a:gd name="T7" fmla="*/ 13 h 13"/>
                <a:gd name="T8" fmla="*/ 17 w 17"/>
                <a:gd name="T9" fmla="*/ 8 h 13"/>
                <a:gd name="T10" fmla="*/ 17 w 17"/>
                <a:gd name="T11" fmla="*/ 5 h 13"/>
                <a:gd name="T12" fmla="*/ 7 w 17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3">
                  <a:moveTo>
                    <a:pt x="7" y="0"/>
                  </a:moveTo>
                  <a:cubicBezTo>
                    <a:pt x="6" y="0"/>
                    <a:pt x="5" y="3"/>
                    <a:pt x="4" y="3"/>
                  </a:cubicBezTo>
                  <a:cubicBezTo>
                    <a:pt x="3" y="3"/>
                    <a:pt x="0" y="9"/>
                    <a:pt x="0" y="10"/>
                  </a:cubicBezTo>
                  <a:cubicBezTo>
                    <a:pt x="0" y="13"/>
                    <a:pt x="2" y="13"/>
                    <a:pt x="5" y="13"/>
                  </a:cubicBezTo>
                  <a:cubicBezTo>
                    <a:pt x="10" y="13"/>
                    <a:pt x="13" y="10"/>
                    <a:pt x="17" y="8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3" y="4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7" name="Freeform 169"/>
            <p:cNvSpPr/>
            <p:nvPr/>
          </p:nvSpPr>
          <p:spPr bwMode="auto">
            <a:xfrm>
              <a:off x="7869238" y="1592263"/>
              <a:ext cx="52388" cy="36513"/>
            </a:xfrm>
            <a:custGeom>
              <a:avLst/>
              <a:gdLst>
                <a:gd name="T0" fmla="*/ 3 w 14"/>
                <a:gd name="T1" fmla="*/ 0 h 10"/>
                <a:gd name="T2" fmla="*/ 0 w 14"/>
                <a:gd name="T3" fmla="*/ 2 h 10"/>
                <a:gd name="T4" fmla="*/ 10 w 14"/>
                <a:gd name="T5" fmla="*/ 10 h 10"/>
                <a:gd name="T6" fmla="*/ 11 w 14"/>
                <a:gd name="T7" fmla="*/ 10 h 10"/>
                <a:gd name="T8" fmla="*/ 14 w 14"/>
                <a:gd name="T9" fmla="*/ 8 h 10"/>
                <a:gd name="T10" fmla="*/ 3 w 14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3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6"/>
                    <a:pt x="7" y="10"/>
                    <a:pt x="10" y="10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3" y="10"/>
                    <a:pt x="14" y="9"/>
                    <a:pt x="14" y="8"/>
                  </a:cubicBezTo>
                  <a:cubicBezTo>
                    <a:pt x="14" y="4"/>
                    <a:pt x="7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8" name="Freeform 170"/>
            <p:cNvSpPr/>
            <p:nvPr/>
          </p:nvSpPr>
          <p:spPr bwMode="auto">
            <a:xfrm>
              <a:off x="8218488" y="1408113"/>
              <a:ext cx="44450" cy="33338"/>
            </a:xfrm>
            <a:custGeom>
              <a:avLst/>
              <a:gdLst>
                <a:gd name="T0" fmla="*/ 5 w 12"/>
                <a:gd name="T1" fmla="*/ 0 h 9"/>
                <a:gd name="T2" fmla="*/ 1 w 12"/>
                <a:gd name="T3" fmla="*/ 6 h 9"/>
                <a:gd name="T4" fmla="*/ 1 w 12"/>
                <a:gd name="T5" fmla="*/ 9 h 9"/>
                <a:gd name="T6" fmla="*/ 12 w 12"/>
                <a:gd name="T7" fmla="*/ 6 h 9"/>
                <a:gd name="T8" fmla="*/ 5 w 1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5" y="0"/>
                  </a:moveTo>
                  <a:cubicBezTo>
                    <a:pt x="2" y="0"/>
                    <a:pt x="1" y="3"/>
                    <a:pt x="1" y="6"/>
                  </a:cubicBezTo>
                  <a:cubicBezTo>
                    <a:pt x="1" y="7"/>
                    <a:pt x="0" y="9"/>
                    <a:pt x="1" y="9"/>
                  </a:cubicBezTo>
                  <a:cubicBezTo>
                    <a:pt x="4" y="9"/>
                    <a:pt x="11" y="7"/>
                    <a:pt x="12" y="6"/>
                  </a:cubicBezTo>
                  <a:cubicBezTo>
                    <a:pt x="9" y="3"/>
                    <a:pt x="8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9" name="Freeform 171"/>
            <p:cNvSpPr/>
            <p:nvPr/>
          </p:nvSpPr>
          <p:spPr bwMode="auto">
            <a:xfrm>
              <a:off x="10358438" y="1377950"/>
              <a:ext cx="100013" cy="41275"/>
            </a:xfrm>
            <a:custGeom>
              <a:avLst/>
              <a:gdLst>
                <a:gd name="T0" fmla="*/ 14 w 27"/>
                <a:gd name="T1" fmla="*/ 0 h 11"/>
                <a:gd name="T2" fmla="*/ 0 w 27"/>
                <a:gd name="T3" fmla="*/ 8 h 11"/>
                <a:gd name="T4" fmla="*/ 2 w 27"/>
                <a:gd name="T5" fmla="*/ 7 h 11"/>
                <a:gd name="T6" fmla="*/ 19 w 27"/>
                <a:gd name="T7" fmla="*/ 11 h 11"/>
                <a:gd name="T8" fmla="*/ 27 w 27"/>
                <a:gd name="T9" fmla="*/ 11 h 11"/>
                <a:gd name="T10" fmla="*/ 14 w 27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14" y="0"/>
                  </a:moveTo>
                  <a:cubicBezTo>
                    <a:pt x="7" y="0"/>
                    <a:pt x="4" y="4"/>
                    <a:pt x="0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7" y="9"/>
                    <a:pt x="14" y="8"/>
                    <a:pt x="19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4"/>
                    <a:pt x="21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0" name="Freeform 172"/>
            <p:cNvSpPr/>
            <p:nvPr/>
          </p:nvSpPr>
          <p:spPr bwMode="auto">
            <a:xfrm>
              <a:off x="10548938" y="1276350"/>
              <a:ext cx="139700" cy="49213"/>
            </a:xfrm>
            <a:custGeom>
              <a:avLst/>
              <a:gdLst>
                <a:gd name="T0" fmla="*/ 0 w 37"/>
                <a:gd name="T1" fmla="*/ 0 h 13"/>
                <a:gd name="T2" fmla="*/ 3 w 37"/>
                <a:gd name="T3" fmla="*/ 2 h 13"/>
                <a:gd name="T4" fmla="*/ 24 w 37"/>
                <a:gd name="T5" fmla="*/ 13 h 13"/>
                <a:gd name="T6" fmla="*/ 37 w 37"/>
                <a:gd name="T7" fmla="*/ 9 h 13"/>
                <a:gd name="T8" fmla="*/ 34 w 37"/>
                <a:gd name="T9" fmla="*/ 6 h 13"/>
                <a:gd name="T10" fmla="*/ 0 w 37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3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10"/>
                    <a:pt x="17" y="13"/>
                    <a:pt x="24" y="13"/>
                  </a:cubicBezTo>
                  <a:cubicBezTo>
                    <a:pt x="29" y="13"/>
                    <a:pt x="37" y="12"/>
                    <a:pt x="37" y="9"/>
                  </a:cubicBezTo>
                  <a:cubicBezTo>
                    <a:pt x="37" y="7"/>
                    <a:pt x="36" y="6"/>
                    <a:pt x="34" y="6"/>
                  </a:cubicBezTo>
                  <a:cubicBezTo>
                    <a:pt x="33" y="6"/>
                    <a:pt x="3" y="2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1" name="Freeform 173"/>
            <p:cNvSpPr/>
            <p:nvPr/>
          </p:nvSpPr>
          <p:spPr bwMode="auto">
            <a:xfrm>
              <a:off x="10358438" y="1350963"/>
              <a:ext cx="25400" cy="26988"/>
            </a:xfrm>
            <a:custGeom>
              <a:avLst/>
              <a:gdLst>
                <a:gd name="T0" fmla="*/ 3 w 7"/>
                <a:gd name="T1" fmla="*/ 0 h 7"/>
                <a:gd name="T2" fmla="*/ 0 w 7"/>
                <a:gd name="T3" fmla="*/ 3 h 7"/>
                <a:gd name="T4" fmla="*/ 3 w 7"/>
                <a:gd name="T5" fmla="*/ 7 h 7"/>
                <a:gd name="T6" fmla="*/ 7 w 7"/>
                <a:gd name="T7" fmla="*/ 3 h 7"/>
                <a:gd name="T8" fmla="*/ 3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6"/>
                    <a:pt x="0" y="7"/>
                    <a:pt x="3" y="7"/>
                  </a:cubicBezTo>
                  <a:cubicBezTo>
                    <a:pt x="5" y="7"/>
                    <a:pt x="7" y="5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2" name="Freeform 174"/>
            <p:cNvSpPr/>
            <p:nvPr/>
          </p:nvSpPr>
          <p:spPr bwMode="auto">
            <a:xfrm>
              <a:off x="4148138" y="2549525"/>
              <a:ext cx="76200" cy="33338"/>
            </a:xfrm>
            <a:custGeom>
              <a:avLst/>
              <a:gdLst>
                <a:gd name="T0" fmla="*/ 4 w 20"/>
                <a:gd name="T1" fmla="*/ 0 h 9"/>
                <a:gd name="T2" fmla="*/ 0 w 20"/>
                <a:gd name="T3" fmla="*/ 1 h 9"/>
                <a:gd name="T4" fmla="*/ 16 w 20"/>
                <a:gd name="T5" fmla="*/ 9 h 9"/>
                <a:gd name="T6" fmla="*/ 20 w 20"/>
                <a:gd name="T7" fmla="*/ 8 h 9"/>
                <a:gd name="T8" fmla="*/ 4 w 20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4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3" y="3"/>
                    <a:pt x="12" y="9"/>
                    <a:pt x="16" y="9"/>
                  </a:cubicBezTo>
                  <a:cubicBezTo>
                    <a:pt x="18" y="9"/>
                    <a:pt x="19" y="9"/>
                    <a:pt x="20" y="8"/>
                  </a:cubicBezTo>
                  <a:cubicBezTo>
                    <a:pt x="15" y="5"/>
                    <a:pt x="10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3" name="Freeform 175"/>
            <p:cNvSpPr/>
            <p:nvPr/>
          </p:nvSpPr>
          <p:spPr bwMode="auto">
            <a:xfrm>
              <a:off x="4152900" y="2670175"/>
              <a:ext cx="60325" cy="33338"/>
            </a:xfrm>
            <a:custGeom>
              <a:avLst/>
              <a:gdLst>
                <a:gd name="T0" fmla="*/ 2 w 16"/>
                <a:gd name="T1" fmla="*/ 0 h 9"/>
                <a:gd name="T2" fmla="*/ 0 w 16"/>
                <a:gd name="T3" fmla="*/ 2 h 9"/>
                <a:gd name="T4" fmla="*/ 13 w 16"/>
                <a:gd name="T5" fmla="*/ 9 h 9"/>
                <a:gd name="T6" fmla="*/ 16 w 16"/>
                <a:gd name="T7" fmla="*/ 6 h 9"/>
                <a:gd name="T8" fmla="*/ 16 w 16"/>
                <a:gd name="T9" fmla="*/ 4 h 9"/>
                <a:gd name="T10" fmla="*/ 8 w 16"/>
                <a:gd name="T11" fmla="*/ 4 h 9"/>
                <a:gd name="T12" fmla="*/ 2 w 16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9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1" y="9"/>
                    <a:pt x="13" y="9"/>
                  </a:cubicBezTo>
                  <a:cubicBezTo>
                    <a:pt x="13" y="9"/>
                    <a:pt x="16" y="7"/>
                    <a:pt x="16" y="6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5" y="4"/>
                    <a:pt x="3" y="2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4" name="Freeform 176"/>
            <p:cNvSpPr/>
            <p:nvPr/>
          </p:nvSpPr>
          <p:spPr bwMode="auto">
            <a:xfrm>
              <a:off x="4238625" y="2670175"/>
              <a:ext cx="41275" cy="49213"/>
            </a:xfrm>
            <a:custGeom>
              <a:avLst/>
              <a:gdLst>
                <a:gd name="T0" fmla="*/ 7 w 11"/>
                <a:gd name="T1" fmla="*/ 0 h 13"/>
                <a:gd name="T2" fmla="*/ 0 w 11"/>
                <a:gd name="T3" fmla="*/ 9 h 13"/>
                <a:gd name="T4" fmla="*/ 5 w 11"/>
                <a:gd name="T5" fmla="*/ 13 h 13"/>
                <a:gd name="T6" fmla="*/ 11 w 11"/>
                <a:gd name="T7" fmla="*/ 9 h 13"/>
                <a:gd name="T8" fmla="*/ 11 w 11"/>
                <a:gd name="T9" fmla="*/ 7 h 13"/>
                <a:gd name="T10" fmla="*/ 9 w 11"/>
                <a:gd name="T11" fmla="*/ 3 h 13"/>
                <a:gd name="T12" fmla="*/ 7 w 11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3">
                  <a:moveTo>
                    <a:pt x="7" y="0"/>
                  </a:moveTo>
                  <a:cubicBezTo>
                    <a:pt x="4" y="1"/>
                    <a:pt x="0" y="8"/>
                    <a:pt x="0" y="9"/>
                  </a:cubicBezTo>
                  <a:cubicBezTo>
                    <a:pt x="0" y="11"/>
                    <a:pt x="2" y="13"/>
                    <a:pt x="5" y="13"/>
                  </a:cubicBezTo>
                  <a:cubicBezTo>
                    <a:pt x="8" y="13"/>
                    <a:pt x="11" y="11"/>
                    <a:pt x="11" y="9"/>
                  </a:cubicBezTo>
                  <a:cubicBezTo>
                    <a:pt x="11" y="8"/>
                    <a:pt x="11" y="7"/>
                    <a:pt x="11" y="7"/>
                  </a:cubicBezTo>
                  <a:cubicBezTo>
                    <a:pt x="5" y="7"/>
                    <a:pt x="9" y="5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5" name="Freeform 177"/>
            <p:cNvSpPr/>
            <p:nvPr/>
          </p:nvSpPr>
          <p:spPr bwMode="auto">
            <a:xfrm>
              <a:off x="1025525" y="2114550"/>
              <a:ext cx="49213" cy="17463"/>
            </a:xfrm>
            <a:custGeom>
              <a:avLst/>
              <a:gdLst>
                <a:gd name="T0" fmla="*/ 7 w 13"/>
                <a:gd name="T1" fmla="*/ 0 h 5"/>
                <a:gd name="T2" fmla="*/ 4 w 13"/>
                <a:gd name="T3" fmla="*/ 2 h 5"/>
                <a:gd name="T4" fmla="*/ 0 w 13"/>
                <a:gd name="T5" fmla="*/ 2 h 5"/>
                <a:gd name="T6" fmla="*/ 3 w 13"/>
                <a:gd name="T7" fmla="*/ 5 h 5"/>
                <a:gd name="T8" fmla="*/ 13 w 13"/>
                <a:gd name="T9" fmla="*/ 5 h 5"/>
                <a:gd name="T10" fmla="*/ 8 w 13"/>
                <a:gd name="T11" fmla="*/ 0 h 5"/>
                <a:gd name="T12" fmla="*/ 7 w 1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5">
                  <a:moveTo>
                    <a:pt x="7" y="0"/>
                  </a:moveTo>
                  <a:cubicBezTo>
                    <a:pt x="5" y="0"/>
                    <a:pt x="5" y="0"/>
                    <a:pt x="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2"/>
                    <a:pt x="12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6" name="Freeform 178"/>
            <p:cNvSpPr/>
            <p:nvPr/>
          </p:nvSpPr>
          <p:spPr bwMode="auto">
            <a:xfrm>
              <a:off x="1377950" y="3624263"/>
              <a:ext cx="26988" cy="22225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4 h 6"/>
                <a:gd name="T4" fmla="*/ 2 w 7"/>
                <a:gd name="T5" fmla="*/ 6 h 6"/>
                <a:gd name="T6" fmla="*/ 7 w 7"/>
                <a:gd name="T7" fmla="*/ 5 h 6"/>
                <a:gd name="T8" fmla="*/ 7 w 7"/>
                <a:gd name="T9" fmla="*/ 3 h 6"/>
                <a:gd name="T10" fmla="*/ 0 w 7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4" y="6"/>
                    <a:pt x="4" y="5"/>
                    <a:pt x="7" y="5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1"/>
                    <a:pt x="3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7" name="Freeform 179"/>
            <p:cNvSpPr/>
            <p:nvPr/>
          </p:nvSpPr>
          <p:spPr bwMode="auto">
            <a:xfrm>
              <a:off x="1355725" y="3590925"/>
              <a:ext cx="14288" cy="1111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4 w 4"/>
                <a:gd name="T5" fmla="*/ 2 h 3"/>
                <a:gd name="T6" fmla="*/ 0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1" y="1"/>
                    <a:pt x="2" y="3"/>
                    <a:pt x="3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2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8" name="Freeform 180"/>
            <p:cNvSpPr/>
            <p:nvPr/>
          </p:nvSpPr>
          <p:spPr bwMode="auto">
            <a:xfrm>
              <a:off x="1328738" y="3579813"/>
              <a:ext cx="19050" cy="6350"/>
            </a:xfrm>
            <a:custGeom>
              <a:avLst/>
              <a:gdLst>
                <a:gd name="T0" fmla="*/ 5 w 5"/>
                <a:gd name="T1" fmla="*/ 0 h 2"/>
                <a:gd name="T2" fmla="*/ 0 w 5"/>
                <a:gd name="T3" fmla="*/ 0 h 2"/>
                <a:gd name="T4" fmla="*/ 2 w 5"/>
                <a:gd name="T5" fmla="*/ 2 h 2"/>
                <a:gd name="T6" fmla="*/ 5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2" y="2"/>
                  </a:cubicBezTo>
                  <a:cubicBezTo>
                    <a:pt x="3" y="2"/>
                    <a:pt x="5" y="1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9" name="Freeform 181"/>
            <p:cNvSpPr/>
            <p:nvPr/>
          </p:nvSpPr>
          <p:spPr bwMode="auto">
            <a:xfrm>
              <a:off x="1306513" y="3563938"/>
              <a:ext cx="15875" cy="11113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1 h 3"/>
                <a:gd name="T4" fmla="*/ 2 w 4"/>
                <a:gd name="T5" fmla="*/ 1 h 3"/>
                <a:gd name="T6" fmla="*/ 0 w 4"/>
                <a:gd name="T7" fmla="*/ 1 h 3"/>
                <a:gd name="T8" fmla="*/ 2 w 4"/>
                <a:gd name="T9" fmla="*/ 3 h 3"/>
                <a:gd name="T10" fmla="*/ 4 w 4"/>
                <a:gd name="T11" fmla="*/ 2 h 3"/>
                <a:gd name="T12" fmla="*/ 4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3"/>
                    <a:pt x="2" y="3"/>
                  </a:cubicBezTo>
                  <a:cubicBezTo>
                    <a:pt x="3" y="3"/>
                    <a:pt x="4" y="3"/>
                    <a:pt x="4" y="2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0" name="Freeform 182"/>
            <p:cNvSpPr/>
            <p:nvPr/>
          </p:nvSpPr>
          <p:spPr bwMode="auto">
            <a:xfrm>
              <a:off x="1262063" y="3541713"/>
              <a:ext cx="14288" cy="14288"/>
            </a:xfrm>
            <a:custGeom>
              <a:avLst/>
              <a:gdLst>
                <a:gd name="T0" fmla="*/ 2 w 4"/>
                <a:gd name="T1" fmla="*/ 0 h 4"/>
                <a:gd name="T2" fmla="*/ 0 w 4"/>
                <a:gd name="T3" fmla="*/ 2 h 4"/>
                <a:gd name="T4" fmla="*/ 2 w 4"/>
                <a:gd name="T5" fmla="*/ 4 h 4"/>
                <a:gd name="T6" fmla="*/ 4 w 4"/>
                <a:gd name="T7" fmla="*/ 4 h 4"/>
                <a:gd name="T8" fmla="*/ 4 w 4"/>
                <a:gd name="T9" fmla="*/ 1 h 4"/>
                <a:gd name="T10" fmla="*/ 2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3" y="1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 userDrawn="1"/>
        </p:nvCxnSpPr>
        <p:spPr>
          <a:xfrm flipV="1">
            <a:off x="3025297" y="479825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8B4EC-7CCE-4981-BEAD-3D2B29EC2B9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7E42-5C45-401B-9CF6-FFDBF3682BD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" y="195108"/>
            <a:ext cx="3126179" cy="569433"/>
            <a:chOff x="0" y="194743"/>
            <a:chExt cx="3126179" cy="569433"/>
          </a:xfrm>
        </p:grpSpPr>
        <p:sp>
          <p:nvSpPr>
            <p:cNvPr id="7" name="圆角矩形 6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0" name="椭圆 9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5" name="标题占位符 1"/>
          <p:cNvSpPr>
            <a:spLocks noGrp="1"/>
          </p:cNvSpPr>
          <p:nvPr>
            <p:ph type="title"/>
          </p:nvPr>
        </p:nvSpPr>
        <p:spPr>
          <a:xfrm>
            <a:off x="416314" y="206335"/>
            <a:ext cx="3050788" cy="5469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sz="16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299875" y="233505"/>
            <a:ext cx="829458" cy="420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35" dirty="0"/>
              <a:t>LOGO</a:t>
            </a:r>
            <a:endParaRPr lang="zh-CN" altLang="en-US" sz="2135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B3FF-2740-4B06-8F26-ED5C6645C6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FFDB-5888-40E6-83A6-70D7E89405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畅捷通云-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284" y="67733"/>
            <a:ext cx="2937933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9"/>
          <p:cNvSpPr>
            <a:spLocks noGrp="1"/>
          </p:cNvSpPr>
          <p:nvPr>
            <p:ph type="title"/>
          </p:nvPr>
        </p:nvSpPr>
        <p:spPr>
          <a:xfrm>
            <a:off x="782292" y="452670"/>
            <a:ext cx="8386051" cy="103017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4265" b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9" name="内容占位符 14"/>
          <p:cNvSpPr>
            <a:spLocks noGrp="1"/>
          </p:cNvSpPr>
          <p:nvPr>
            <p:ph sz="quarter" idx="14"/>
          </p:nvPr>
        </p:nvSpPr>
        <p:spPr>
          <a:xfrm>
            <a:off x="782653" y="1700808"/>
            <a:ext cx="10881967" cy="42244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5pPr marL="2438400" indent="0"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5"/>
          </p:nvPr>
        </p:nvSpPr>
        <p:spPr>
          <a:xfrm>
            <a:off x="8737600" y="6356351"/>
            <a:ext cx="2844800" cy="366183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B1600C-0460-43F4-A838-2FCA63A74D7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畅捷通云-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284" y="67733"/>
            <a:ext cx="2937933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6183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5CB32C2-7AA9-44FA-86D0-60B12743E6A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6183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605A90-A1D4-4CBA-A420-212C7DEF15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 hasCustomPrompt="1"/>
          </p:nvPr>
        </p:nvSpPr>
        <p:spPr>
          <a:xfrm>
            <a:off x="2193727" y="312539"/>
            <a:ext cx="7804547" cy="151804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 hasCustomPrompt="1"/>
          </p:nvPr>
        </p:nvSpPr>
        <p:spPr>
          <a:xfrm>
            <a:off x="2193727" y="1830586"/>
            <a:ext cx="7804547" cy="442019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76202"/>
            <a:ext cx="8636000" cy="585788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2800" y="990600"/>
            <a:ext cx="10769600" cy="2971800"/>
          </a:xfrm>
        </p:spPr>
        <p:txBody>
          <a:bodyPr/>
          <a:lstStyle>
            <a:lvl1pPr>
              <a:spcBef>
                <a:spcPts val="1600"/>
              </a:spcBef>
              <a:defRPr sz="3200"/>
            </a:lvl1pPr>
            <a:lvl2pPr>
              <a:spcBef>
                <a:spcPts val="1600"/>
              </a:spcBef>
              <a:defRPr sz="2665"/>
            </a:lvl2pPr>
            <a:lvl3pPr>
              <a:spcBef>
                <a:spcPts val="1600"/>
              </a:spcBef>
              <a:defRPr sz="2400"/>
            </a:lvl3pPr>
            <a:lvl4pPr>
              <a:spcBef>
                <a:spcPts val="1600"/>
              </a:spcBef>
              <a:defRPr sz="2135"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spcBef>
                <a:spcPts val="1600"/>
              </a:spcBef>
              <a:defRPr sz="2135"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25494-89CC-4ADF-B777-2A3209BB875B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7054" y="80433"/>
            <a:ext cx="10780183" cy="899584"/>
          </a:xfrm>
          <a:prstGeom prst="rect">
            <a:avLst/>
          </a:prstGeom>
        </p:spPr>
        <p:txBody>
          <a:bodyPr/>
          <a:lstStyle>
            <a:lvl1pPr algn="l">
              <a:defRPr sz="2670" b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3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36" y="190501"/>
            <a:ext cx="1921933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畅捷通云-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284" y="67733"/>
            <a:ext cx="2937933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9"/>
          <p:cNvSpPr>
            <a:spLocks noGrp="1"/>
          </p:cNvSpPr>
          <p:nvPr>
            <p:ph type="title"/>
          </p:nvPr>
        </p:nvSpPr>
        <p:spPr>
          <a:xfrm>
            <a:off x="782293" y="452671"/>
            <a:ext cx="8386051" cy="103017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4265" b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 Unicode MS" panose="020B0604020202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9" name="内容占位符 14"/>
          <p:cNvSpPr>
            <a:spLocks noGrp="1"/>
          </p:cNvSpPr>
          <p:nvPr>
            <p:ph sz="quarter" idx="14"/>
          </p:nvPr>
        </p:nvSpPr>
        <p:spPr>
          <a:xfrm>
            <a:off x="782654" y="1700808"/>
            <a:ext cx="10881967" cy="42244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 Unicode MS" panose="020B0604020202020204" pitchFamily="34" charset="-122"/>
              </a:defRPr>
            </a:lvl1pPr>
            <a:lvl5pPr marL="24384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5"/>
          </p:nvPr>
        </p:nvSpPr>
        <p:spPr>
          <a:xfrm>
            <a:off x="8737600" y="6356353"/>
            <a:ext cx="2844800" cy="366183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B1600C-0460-43F4-A838-2FCA63A74D7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畅捷通云-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284" y="67733"/>
            <a:ext cx="2937933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9"/>
          <p:cNvSpPr>
            <a:spLocks noGrp="1"/>
          </p:cNvSpPr>
          <p:nvPr>
            <p:ph type="title"/>
          </p:nvPr>
        </p:nvSpPr>
        <p:spPr>
          <a:xfrm>
            <a:off x="782293" y="452671"/>
            <a:ext cx="8386051" cy="103017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4265" b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 Unicode MS" panose="020B0604020202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9" name="内容占位符 14"/>
          <p:cNvSpPr>
            <a:spLocks noGrp="1"/>
          </p:cNvSpPr>
          <p:nvPr>
            <p:ph sz="quarter" idx="14"/>
          </p:nvPr>
        </p:nvSpPr>
        <p:spPr>
          <a:xfrm>
            <a:off x="782654" y="1700808"/>
            <a:ext cx="10881967" cy="42244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 Unicode MS" panose="020B0604020202020204" pitchFamily="34" charset="-122"/>
              </a:defRPr>
            </a:lvl1pPr>
            <a:lvl5pPr marL="24384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5"/>
          </p:nvPr>
        </p:nvSpPr>
        <p:spPr>
          <a:xfrm>
            <a:off x="8737600" y="6356353"/>
            <a:ext cx="2844800" cy="366183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B1600C-0460-43F4-A838-2FCA63A74D7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灯片编号占位符 205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D48FFDB-5888-40E6-83A6-70D7E89405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畅捷通云-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284" y="67733"/>
            <a:ext cx="2937933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9"/>
          <p:cNvSpPr>
            <a:spLocks noGrp="1"/>
          </p:cNvSpPr>
          <p:nvPr>
            <p:ph type="title"/>
          </p:nvPr>
        </p:nvSpPr>
        <p:spPr>
          <a:xfrm>
            <a:off x="782293" y="452671"/>
            <a:ext cx="8386051" cy="103017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4265" b="1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 Unicode MS" panose="020B0604020202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9" name="内容占位符 14"/>
          <p:cNvSpPr>
            <a:spLocks noGrp="1"/>
          </p:cNvSpPr>
          <p:nvPr>
            <p:ph sz="quarter" idx="14"/>
          </p:nvPr>
        </p:nvSpPr>
        <p:spPr>
          <a:xfrm>
            <a:off x="782654" y="1700808"/>
            <a:ext cx="10881967" cy="42244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 Unicode MS" panose="020B0604020202020204" pitchFamily="34" charset="-122"/>
              </a:defRPr>
            </a:lvl1pPr>
            <a:lvl5pPr marL="24384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5"/>
          </p:nvPr>
        </p:nvSpPr>
        <p:spPr>
          <a:xfrm>
            <a:off x="8737600" y="6356353"/>
            <a:ext cx="2844800" cy="366183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B1600C-0460-43F4-A838-2FCA63A74D7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6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6"/>
            <a:ext cx="3860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6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0EB0400-21C9-4008-A43F-9AC8E709F754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自定义版式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527051" y="80433"/>
            <a:ext cx="10780183" cy="8995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735" b="1">
                <a:solidFill>
                  <a:srgbClr val="FF0000"/>
                </a:solidFill>
                <a:latin typeface="Franklin Gothic Medium" panose="020B0603020102020204"/>
                <a:ea typeface="Franklin Gothic Medium" panose="020B0603020102020204"/>
                <a:cs typeface="Franklin Gothic Medium" panose="020B0603020102020204"/>
                <a:sym typeface="Franklin Gothic Medium" panose="020B0603020102020204"/>
              </a:defRPr>
            </a:lvl1pPr>
          </a:lstStyle>
          <a:p>
            <a:r>
              <a:t>标题文本</a:t>
            </a:r>
          </a:p>
        </p:txBody>
      </p:sp>
      <p:sp>
        <p:nvSpPr>
          <p:cNvPr id="3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372732" y="6180183"/>
            <a:ext cx="364869" cy="3523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jpeg"/><Relationship Id="rId7" Type="http://schemas.openxmlformats.org/officeDocument/2006/relationships/image" Target="../media/image12.png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2" Type="http://schemas.openxmlformats.org/officeDocument/2006/relationships/theme" Target="../theme/theme5.xml"/><Relationship Id="rId31" Type="http://schemas.openxmlformats.org/officeDocument/2006/relationships/image" Target="../media/image24.jpeg"/><Relationship Id="rId30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5" Type="http://schemas.openxmlformats.org/officeDocument/2006/relationships/theme" Target="../theme/theme6.xml"/><Relationship Id="rId14" Type="http://schemas.openxmlformats.org/officeDocument/2006/relationships/image" Target="../media/image9.png"/><Relationship Id="rId13" Type="http://schemas.openxmlformats.org/officeDocument/2006/relationships/image" Target="../media/image8.png"/><Relationship Id="rId12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5" Type="http://schemas.openxmlformats.org/officeDocument/2006/relationships/theme" Target="../theme/theme7.xml"/><Relationship Id="rId4" Type="http://schemas.openxmlformats.org/officeDocument/2006/relationships/image" Target="../media/image9.png"/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896601" y="6212417"/>
            <a:ext cx="878417" cy="4042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FD48FFDB-5888-40E6-83A6-70D7E894055B}" type="slidenum">
              <a:rPr lang="zh-CN" altLang="en-US" smtClean="0"/>
            </a:fld>
            <a:endParaRPr lang="zh-CN" altLang="en-US"/>
          </a:p>
        </p:txBody>
      </p:sp>
      <p:sp>
        <p:nvSpPr>
          <p:cNvPr id="1027" name="TextBox 7"/>
          <p:cNvSpPr txBox="1">
            <a:spLocks noChangeArrowheads="1"/>
          </p:cNvSpPr>
          <p:nvPr/>
        </p:nvSpPr>
        <p:spPr bwMode="auto">
          <a:xfrm>
            <a:off x="624418" y="6250518"/>
            <a:ext cx="24003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zh-CN" sz="1335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股票代码：01588.HK</a:t>
            </a:r>
            <a:endParaRPr lang="zh-CN" altLang="en-US" sz="1335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28" name="TextBox 8"/>
          <p:cNvSpPr txBox="1">
            <a:spLocks noChangeArrowheads="1"/>
          </p:cNvSpPr>
          <p:nvPr/>
        </p:nvSpPr>
        <p:spPr bwMode="auto">
          <a:xfrm>
            <a:off x="4944534" y="6250518"/>
            <a:ext cx="24003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1335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www.chanjet.com</a:t>
            </a:r>
            <a:endParaRPr lang="zh-CN" altLang="en-US" sz="1335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5pPr>
      <a:lvl6pPr marL="609600"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6pPr>
      <a:lvl7pPr marL="1219200"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7pPr>
      <a:lvl8pPr marL="1828800"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8pPr>
      <a:lvl9pPr marL="2438400"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896602" y="6212417"/>
            <a:ext cx="878417" cy="4042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35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22BA750A-BE60-42AC-8B4B-82223A387271}" type="slidenum">
              <a:rPr lang="zh-CN" altLang="en-US" smtClean="0"/>
            </a:fld>
            <a:endParaRPr lang="zh-CN" altLang="en-US"/>
          </a:p>
        </p:txBody>
      </p:sp>
      <p:sp>
        <p:nvSpPr>
          <p:cNvPr id="1027" name="TextBox 7"/>
          <p:cNvSpPr txBox="1">
            <a:spLocks noChangeArrowheads="1"/>
          </p:cNvSpPr>
          <p:nvPr/>
        </p:nvSpPr>
        <p:spPr bwMode="auto">
          <a:xfrm>
            <a:off x="624418" y="6250520"/>
            <a:ext cx="24003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zh-CN" sz="1335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股票代码：01588.HK</a:t>
            </a:r>
            <a:endParaRPr lang="zh-CN" altLang="en-US" sz="1335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28" name="TextBox 8"/>
          <p:cNvSpPr txBox="1">
            <a:spLocks noChangeArrowheads="1"/>
          </p:cNvSpPr>
          <p:nvPr/>
        </p:nvSpPr>
        <p:spPr bwMode="auto">
          <a:xfrm>
            <a:off x="4944535" y="6250519"/>
            <a:ext cx="240030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1335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www.chanjet.com</a:t>
            </a:r>
            <a:endParaRPr lang="zh-CN" altLang="en-US" sz="1335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5pPr>
      <a:lvl6pPr marL="609600"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6pPr>
      <a:lvl7pPr marL="1219200"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7pPr>
      <a:lvl8pPr marL="1828800"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8pPr>
      <a:lvl9pPr marL="2438400" algn="ctr" rtl="0" eaLnBrk="1" fontAlgn="base" hangingPunct="1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标题占位符 1"/>
          <p:cNvSpPr>
            <a:spLocks noGrp="1"/>
          </p:cNvSpPr>
          <p:nvPr>
            <p:ph type="title"/>
          </p:nvPr>
        </p:nvSpPr>
        <p:spPr bwMode="auto">
          <a:xfrm>
            <a:off x="527051" y="80433"/>
            <a:ext cx="10780183" cy="89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</a:t>
            </a:r>
            <a:endParaRPr lang="zh-CN" altLang="en-US"/>
          </a:p>
        </p:txBody>
      </p:sp>
      <p:pic>
        <p:nvPicPr>
          <p:cNvPr id="3076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34" y="190500"/>
            <a:ext cx="1921933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27051" y="1028701"/>
            <a:ext cx="10752667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735" b="1" kern="12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5" b="1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5" b="1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5" b="1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5" b="1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5pPr>
      <a:lvl6pPr marL="609600" algn="l" rtl="0" eaLnBrk="1" fontAlgn="base" hangingPunct="1">
        <a:spcBef>
          <a:spcPct val="0"/>
        </a:spcBef>
        <a:spcAft>
          <a:spcPct val="0"/>
        </a:spcAft>
        <a:defRPr sz="4265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6pPr>
      <a:lvl7pPr marL="1219200" algn="l" rtl="0" eaLnBrk="1" fontAlgn="base" hangingPunct="1">
        <a:spcBef>
          <a:spcPct val="0"/>
        </a:spcBef>
        <a:spcAft>
          <a:spcPct val="0"/>
        </a:spcAft>
        <a:defRPr sz="4265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7pPr>
      <a:lvl8pPr marL="1828800" algn="l" rtl="0" eaLnBrk="1" fontAlgn="base" hangingPunct="1">
        <a:spcBef>
          <a:spcPct val="0"/>
        </a:spcBef>
        <a:spcAft>
          <a:spcPct val="0"/>
        </a:spcAft>
        <a:defRPr sz="4265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8pPr>
      <a:lvl9pPr marL="2438400" algn="l" rtl="0" eaLnBrk="1" fontAlgn="base" hangingPunct="1">
        <a:spcBef>
          <a:spcPct val="0"/>
        </a:spcBef>
        <a:spcAft>
          <a:spcPct val="0"/>
        </a:spcAft>
        <a:defRPr sz="4265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5" kern="1200">
          <a:solidFill>
            <a:srgbClr val="404040"/>
          </a:solidFill>
          <a:latin typeface="+mj-ea"/>
          <a:ea typeface="+mj-ea"/>
          <a:cs typeface="+mn-cs"/>
        </a:defRPr>
      </a:lvl1pPr>
      <a:lvl2pPr marL="990600" indent="-3810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665" kern="1200">
          <a:solidFill>
            <a:srgbClr val="404040"/>
          </a:solidFill>
          <a:latin typeface="+mj-ea"/>
          <a:ea typeface="+mj-ea"/>
          <a:cs typeface="+mn-cs"/>
        </a:defRPr>
      </a:lvl2pPr>
      <a:lvl3pPr marL="1524000" indent="-304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5" kern="1200">
          <a:solidFill>
            <a:srgbClr val="404040"/>
          </a:solidFill>
          <a:latin typeface="+mj-ea"/>
          <a:ea typeface="+mj-ea"/>
          <a:cs typeface="+mn-cs"/>
        </a:defRPr>
      </a:lvl3pPr>
      <a:lvl4pPr marL="1828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2665" kern="1200">
          <a:solidFill>
            <a:schemeClr val="tx1"/>
          </a:solidFill>
          <a:latin typeface="+mj-ea"/>
          <a:ea typeface="+mj-ea"/>
          <a:cs typeface="+mn-cs"/>
        </a:defRPr>
      </a:lvl4pPr>
      <a:lvl5pPr marL="2743200" indent="-304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j-ea"/>
          <a:ea typeface="+mj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标题占位符 1"/>
          <p:cNvSpPr>
            <a:spLocks noGrp="1"/>
          </p:cNvSpPr>
          <p:nvPr>
            <p:ph type="title"/>
          </p:nvPr>
        </p:nvSpPr>
        <p:spPr bwMode="auto">
          <a:xfrm>
            <a:off x="812800" y="134799"/>
            <a:ext cx="8534400" cy="585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6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12800" y="1143000"/>
            <a:ext cx="1031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504" y="228601"/>
            <a:ext cx="1214240" cy="3210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101"/>
            <a:ext cx="12192000" cy="114300"/>
          </a:xfrm>
          <a:prstGeom prst="rect">
            <a:avLst/>
          </a:prstGeom>
        </p:spPr>
      </p:pic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10871202" y="6581010"/>
            <a:ext cx="1462700" cy="2000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700" b="1" i="1" dirty="0">
                <a:solidFill>
                  <a:schemeClr val="bg1">
                    <a:lumMod val="50000"/>
                  </a:schemeClr>
                </a:solidFill>
              </a:rPr>
              <a:t>www.chanjet.com</a:t>
            </a:r>
            <a:endParaRPr lang="zh-CN" altLang="en-US" sz="7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FF0000"/>
          </a:solidFill>
          <a:effectLst/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00000"/>
          </a:solidFill>
          <a:latin typeface="Microsoft YaHei" panose="020B0503020204020204" pitchFamily="34" charset="-122"/>
          <a:ea typeface="Microsoft YaHei" panose="020B0503020204020204" pitchFamily="34" charset="-122"/>
          <a:cs typeface="SimSun" panose="02010600030101010101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00000"/>
          </a:solidFill>
          <a:latin typeface="Microsoft YaHei" panose="020B0503020204020204" pitchFamily="34" charset="-122"/>
          <a:ea typeface="Microsoft YaHei" panose="020B0503020204020204" pitchFamily="34" charset="-122"/>
          <a:cs typeface="SimSun" panose="02010600030101010101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00000"/>
          </a:solidFill>
          <a:latin typeface="Microsoft YaHei" panose="020B0503020204020204" pitchFamily="34" charset="-122"/>
          <a:ea typeface="Microsoft YaHei" panose="020B0503020204020204" pitchFamily="34" charset="-122"/>
          <a:cs typeface="SimSun" panose="02010600030101010101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00000"/>
          </a:solidFill>
          <a:latin typeface="Microsoft YaHei" panose="020B0503020204020204" pitchFamily="34" charset="-122"/>
          <a:ea typeface="Microsoft YaHei" panose="020B0503020204020204" pitchFamily="34" charset="-122"/>
          <a:cs typeface="SimSun" panose="0201060003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00000"/>
          </a:solidFill>
          <a:latin typeface="Calibri" panose="020F0502020204030204" pitchFamily="34" charset="0"/>
          <a:ea typeface="SimHei" panose="02010609060101010101" pitchFamily="49" charset="-122"/>
          <a:cs typeface="SimSun" panose="0201060003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00000"/>
          </a:solidFill>
          <a:latin typeface="Calibri" panose="020F0502020204030204" pitchFamily="34" charset="0"/>
          <a:ea typeface="SimHei" panose="02010609060101010101" pitchFamily="49" charset="-122"/>
          <a:cs typeface="SimSun" panose="0201060003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00000"/>
          </a:solidFill>
          <a:latin typeface="Calibri" panose="020F0502020204030204" pitchFamily="34" charset="0"/>
          <a:ea typeface="SimHei" panose="02010609060101010101" pitchFamily="49" charset="-122"/>
          <a:cs typeface="SimSun" panose="0201060003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00000"/>
          </a:solidFill>
          <a:latin typeface="Calibri" panose="020F0502020204030204" pitchFamily="34" charset="0"/>
          <a:ea typeface="SimHei" panose="02010609060101010101" pitchFamily="49" charset="-122"/>
          <a:cs typeface="SimSun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SzPct val="90000"/>
        <a:buFont typeface="Arial" panose="020B0604020202020204" pitchFamily="34" charset="0"/>
        <a:buBlip>
          <a:blip r:embed="rId9"/>
        </a:buBlip>
        <a:defRPr sz="24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742950" indent="-285750" algn="l" rtl="0" eaLnBrk="1" fontAlgn="base" hangingPunct="1">
        <a:spcBef>
          <a:spcPts val="1200"/>
        </a:spcBef>
        <a:spcAft>
          <a:spcPct val="0"/>
        </a:spcAft>
        <a:buSzPct val="75000"/>
        <a:buFont typeface="Arial" panose="020B0604020202020204" pitchFamily="34" charset="0"/>
        <a:buBlip>
          <a:blip r:embed="rId10"/>
        </a:buBlip>
        <a:defRPr sz="20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</a:defRPr>
      </a:lvl2pPr>
      <a:lvl3pPr marL="1143000" indent="-228600" algn="l" rtl="0" eaLnBrk="1" fontAlgn="base" hangingPunct="1">
        <a:spcBef>
          <a:spcPts val="1200"/>
        </a:spcBef>
        <a:spcAft>
          <a:spcPct val="0"/>
        </a:spcAft>
        <a:buSzPct val="50000"/>
        <a:buFont typeface="Arial" panose="020B0604020202020204" pitchFamily="34" charset="0"/>
        <a:buBlip>
          <a:blip r:embed="rId11"/>
        </a:buBlip>
        <a:defRPr sz="16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E402B-9921-40FA-8360-131077676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</p:sldLayoutIdLs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标题占位符 1"/>
          <p:cNvSpPr>
            <a:spLocks noGrp="1"/>
          </p:cNvSpPr>
          <p:nvPr>
            <p:ph type="title"/>
          </p:nvPr>
        </p:nvSpPr>
        <p:spPr bwMode="auto">
          <a:xfrm>
            <a:off x="527051" y="80433"/>
            <a:ext cx="10780183" cy="89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</a:t>
            </a:r>
            <a:endParaRPr lang="zh-CN" altLang="en-US"/>
          </a:p>
        </p:txBody>
      </p:sp>
      <p:pic>
        <p:nvPicPr>
          <p:cNvPr id="3076" name="图片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34" y="190500"/>
            <a:ext cx="1921933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27051" y="1028701"/>
            <a:ext cx="10752667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35" b="1" kern="12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35" b="1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35" b="1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35" b="1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35" b="1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5pPr>
      <a:lvl6pPr marL="609600" algn="l" rtl="0" fontAlgn="base">
        <a:spcBef>
          <a:spcPct val="0"/>
        </a:spcBef>
        <a:spcAft>
          <a:spcPct val="0"/>
        </a:spcAft>
        <a:defRPr sz="4265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6pPr>
      <a:lvl7pPr marL="1219200" algn="l" rtl="0" fontAlgn="base">
        <a:spcBef>
          <a:spcPct val="0"/>
        </a:spcBef>
        <a:spcAft>
          <a:spcPct val="0"/>
        </a:spcAft>
        <a:defRPr sz="4265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7pPr>
      <a:lvl8pPr marL="1828800" algn="l" rtl="0" fontAlgn="base">
        <a:spcBef>
          <a:spcPct val="0"/>
        </a:spcBef>
        <a:spcAft>
          <a:spcPct val="0"/>
        </a:spcAft>
        <a:defRPr sz="4265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8pPr>
      <a:lvl9pPr marL="2438400" algn="l" rtl="0" fontAlgn="base">
        <a:spcBef>
          <a:spcPct val="0"/>
        </a:spcBef>
        <a:spcAft>
          <a:spcPct val="0"/>
        </a:spcAft>
        <a:defRPr sz="4265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5" kern="1200">
          <a:solidFill>
            <a:srgbClr val="404040"/>
          </a:solidFill>
          <a:latin typeface="+mj-ea"/>
          <a:ea typeface="+mj-ea"/>
          <a:cs typeface="+mn-cs"/>
        </a:defRPr>
      </a:lvl1pPr>
      <a:lvl2pPr marL="990600" indent="-3810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665" kern="1200">
          <a:solidFill>
            <a:srgbClr val="404040"/>
          </a:solidFill>
          <a:latin typeface="+mj-ea"/>
          <a:ea typeface="+mj-ea"/>
          <a:cs typeface="+mn-cs"/>
        </a:defRPr>
      </a:lvl2pPr>
      <a:lvl3pPr marL="15240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5" kern="1200">
          <a:solidFill>
            <a:srgbClr val="404040"/>
          </a:solidFill>
          <a:latin typeface="+mj-ea"/>
          <a:ea typeface="+mj-ea"/>
          <a:cs typeface="+mn-cs"/>
        </a:defRPr>
      </a:lvl3pPr>
      <a:lvl4pPr marL="1828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665" kern="1200">
          <a:solidFill>
            <a:schemeClr val="tx1"/>
          </a:solidFill>
          <a:latin typeface="+mj-ea"/>
          <a:ea typeface="+mj-ea"/>
          <a:cs typeface="+mn-cs"/>
        </a:defRPr>
      </a:lvl4pPr>
      <a:lvl5pPr marL="27432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j-ea"/>
          <a:ea typeface="+mj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标题占位符 1"/>
          <p:cNvSpPr>
            <a:spLocks noGrp="1"/>
          </p:cNvSpPr>
          <p:nvPr>
            <p:ph type="title"/>
          </p:nvPr>
        </p:nvSpPr>
        <p:spPr bwMode="auto">
          <a:xfrm>
            <a:off x="527051" y="80433"/>
            <a:ext cx="10780183" cy="89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</a:t>
            </a:r>
            <a:endParaRPr lang="zh-CN" altLang="en-US"/>
          </a:p>
        </p:txBody>
      </p:sp>
      <p:pic>
        <p:nvPicPr>
          <p:cNvPr id="3076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34" y="190500"/>
            <a:ext cx="1921933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27051" y="1028701"/>
            <a:ext cx="10752667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35" b="1" kern="1200">
          <a:solidFill>
            <a:srgbClr val="FF0000"/>
          </a:solidFill>
          <a:latin typeface="+mj-lt"/>
          <a:ea typeface="+mj-ea"/>
          <a:cs typeface="Microsoft YaHei" panose="020B0503020204020204" pitchFamily="34" charset="-122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35" b="1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  <a:cs typeface="Microsoft YaHei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35" b="1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  <a:cs typeface="Microsoft YaHei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35" b="1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  <a:cs typeface="Microsoft YaHei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35" b="1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  <a:cs typeface="Microsoft YaHei" panose="020B0503020204020204" pitchFamily="34" charset="-122"/>
        </a:defRPr>
      </a:lvl5pPr>
      <a:lvl6pPr marL="609600" algn="l" rtl="0" fontAlgn="base">
        <a:spcBef>
          <a:spcPct val="0"/>
        </a:spcBef>
        <a:spcAft>
          <a:spcPct val="0"/>
        </a:spcAft>
        <a:defRPr sz="4265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6pPr>
      <a:lvl7pPr marL="1219200" algn="l" rtl="0" fontAlgn="base">
        <a:spcBef>
          <a:spcPct val="0"/>
        </a:spcBef>
        <a:spcAft>
          <a:spcPct val="0"/>
        </a:spcAft>
        <a:defRPr sz="4265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7pPr>
      <a:lvl8pPr marL="1828800" algn="l" rtl="0" fontAlgn="base">
        <a:spcBef>
          <a:spcPct val="0"/>
        </a:spcBef>
        <a:spcAft>
          <a:spcPct val="0"/>
        </a:spcAft>
        <a:defRPr sz="4265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8pPr>
      <a:lvl9pPr marL="2438400" algn="l" rtl="0" fontAlgn="base">
        <a:spcBef>
          <a:spcPct val="0"/>
        </a:spcBef>
        <a:spcAft>
          <a:spcPct val="0"/>
        </a:spcAft>
        <a:defRPr sz="4265">
          <a:solidFill>
            <a:srgbClr val="FF0000"/>
          </a:solidFill>
          <a:latin typeface="Franklin Gothic Medium" panose="020B0603020102020204" pitchFamily="34" charset="0"/>
          <a:ea typeface="Microsoft YaHei" panose="020B0503020204020204" pitchFamily="34" charset="-122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665" kern="1200">
          <a:solidFill>
            <a:srgbClr val="404040"/>
          </a:solidFill>
          <a:latin typeface="+mj-ea"/>
          <a:ea typeface="+mj-ea"/>
          <a:cs typeface="Microsoft YaHei" panose="020B0503020204020204" pitchFamily="34" charset="-122"/>
        </a:defRPr>
      </a:lvl1pPr>
      <a:lvl2pPr marL="990600" indent="-3810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kumimoji="1" sz="2665" kern="1200">
          <a:solidFill>
            <a:srgbClr val="404040"/>
          </a:solidFill>
          <a:latin typeface="+mj-ea"/>
          <a:ea typeface="+mj-ea"/>
          <a:cs typeface="Microsoft YaHei" panose="020B0503020204020204" pitchFamily="34" charset="-122"/>
        </a:defRPr>
      </a:lvl2pPr>
      <a:lvl3pPr marL="15240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665" kern="1200">
          <a:solidFill>
            <a:srgbClr val="404040"/>
          </a:solidFill>
          <a:latin typeface="+mj-ea"/>
          <a:ea typeface="+mj-ea"/>
          <a:cs typeface="Microsoft YaHei" panose="020B0503020204020204" pitchFamily="34" charset="-122"/>
        </a:defRPr>
      </a:lvl3pPr>
      <a:lvl4pPr marL="1828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umimoji="1" sz="2665" kern="1200">
          <a:solidFill>
            <a:schemeClr val="tx1"/>
          </a:solidFill>
          <a:latin typeface="+mj-ea"/>
          <a:ea typeface="+mj-ea"/>
          <a:cs typeface="Microsoft YaHei" panose="020B0503020204020204" pitchFamily="34" charset="-122"/>
        </a:defRPr>
      </a:lvl4pPr>
      <a:lvl5pPr marL="2743200" indent="-304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665" kern="1200">
          <a:solidFill>
            <a:schemeClr val="tx1"/>
          </a:solidFill>
          <a:latin typeface="+mj-ea"/>
          <a:ea typeface="+mj-ea"/>
          <a:cs typeface="Microsoft YaHei" panose="020B0503020204020204" pitchFamily="34" charset="-122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2.png"/></Relationships>
</file>

<file path=ppt/slides/_rels/slide10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image" Target="../media/image141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image" Target="../media/image220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25.png"/></Relationships>
</file>

<file path=ppt/slides/_rels/slide10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4.png"/><Relationship Id="rId8" Type="http://schemas.openxmlformats.org/officeDocument/2006/relationships/image" Target="../media/image233.png"/><Relationship Id="rId7" Type="http://schemas.openxmlformats.org/officeDocument/2006/relationships/image" Target="../media/image232.png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2" Type="http://schemas.openxmlformats.org/officeDocument/2006/relationships/slideLayout" Target="../slideLayouts/slideLayout4.xml"/><Relationship Id="rId11" Type="http://schemas.microsoft.com/office/2007/relationships/hdphoto" Target="../media/image236.wdp"/><Relationship Id="rId10" Type="http://schemas.openxmlformats.org/officeDocument/2006/relationships/image" Target="../media/image235.png"/><Relationship Id="rId1" Type="http://schemas.openxmlformats.org/officeDocument/2006/relationships/image" Target="../media/image226.png"/></Relationships>
</file>

<file path=ppt/slides/_rels/slide10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image" Target="../media/image237.png"/></Relationships>
</file>

<file path=ppt/slides/_rels/slide10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8.png"/><Relationship Id="rId8" Type="http://schemas.openxmlformats.org/officeDocument/2006/relationships/image" Target="../media/image247.png"/><Relationship Id="rId7" Type="http://schemas.openxmlformats.org/officeDocument/2006/relationships/image" Target="../media/image246.png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Relationship Id="rId3" Type="http://schemas.openxmlformats.org/officeDocument/2006/relationships/image" Target="../media/image242.png"/><Relationship Id="rId2" Type="http://schemas.microsoft.com/office/2007/relationships/hdphoto" Target="../media/image241.wdp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250.png"/><Relationship Id="rId10" Type="http://schemas.openxmlformats.org/officeDocument/2006/relationships/image" Target="../media/image249.png"/><Relationship Id="rId1" Type="http://schemas.openxmlformats.org/officeDocument/2006/relationships/image" Target="../media/image240.png"/></Relationships>
</file>

<file path=ppt/slides/_rels/slide10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55.png"/><Relationship Id="rId4" Type="http://schemas.openxmlformats.org/officeDocument/2006/relationships/image" Target="../media/image254.png"/><Relationship Id="rId3" Type="http://schemas.microsoft.com/office/2007/relationships/hdphoto" Target="../media/image253.wdp"/><Relationship Id="rId2" Type="http://schemas.openxmlformats.org/officeDocument/2006/relationships/image" Target="../media/image252.png"/><Relationship Id="rId1" Type="http://schemas.openxmlformats.org/officeDocument/2006/relationships/image" Target="../media/image251.png"/></Relationships>
</file>

<file path=ppt/slides/_rels/slide10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4.png"/><Relationship Id="rId8" Type="http://schemas.openxmlformats.org/officeDocument/2006/relationships/image" Target="../media/image263.png"/><Relationship Id="rId7" Type="http://schemas.openxmlformats.org/officeDocument/2006/relationships/image" Target="../media/image262.png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5" Type="http://schemas.openxmlformats.org/officeDocument/2006/relationships/slideLayout" Target="../slideLayouts/slideLayout4.xml"/><Relationship Id="rId14" Type="http://schemas.openxmlformats.org/officeDocument/2006/relationships/image" Target="../media/image269.png"/><Relationship Id="rId13" Type="http://schemas.openxmlformats.org/officeDocument/2006/relationships/image" Target="../media/image268.png"/><Relationship Id="rId12" Type="http://schemas.openxmlformats.org/officeDocument/2006/relationships/image" Target="../media/image267.png"/><Relationship Id="rId11" Type="http://schemas.openxmlformats.org/officeDocument/2006/relationships/image" Target="../media/image266.png"/><Relationship Id="rId10" Type="http://schemas.openxmlformats.org/officeDocument/2006/relationships/image" Target="../media/image265.png"/><Relationship Id="rId1" Type="http://schemas.openxmlformats.org/officeDocument/2006/relationships/image" Target="../media/image2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0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9.png"/><Relationship Id="rId1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image" Target="../media/image1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17.png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27.png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6" Type="http://schemas.openxmlformats.org/officeDocument/2006/relationships/slideLayout" Target="../slideLayouts/slideLayout4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0.jpeg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37.png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3" Type="http://schemas.openxmlformats.org/officeDocument/2006/relationships/slideLayout" Target="../slideLayouts/slideLayout4.xml"/><Relationship Id="rId22" Type="http://schemas.openxmlformats.org/officeDocument/2006/relationships/image" Target="../media/image49.png"/><Relationship Id="rId21" Type="http://schemas.openxmlformats.org/officeDocument/2006/relationships/image" Target="../media/image48.png"/><Relationship Id="rId20" Type="http://schemas.openxmlformats.org/officeDocument/2006/relationships/image" Target="../media/image47.png"/><Relationship Id="rId2" Type="http://schemas.openxmlformats.org/officeDocument/2006/relationships/image" Target="../media/image29.png"/><Relationship Id="rId19" Type="http://schemas.openxmlformats.org/officeDocument/2006/relationships/image" Target="../media/image46.png"/><Relationship Id="rId18" Type="http://schemas.openxmlformats.org/officeDocument/2006/relationships/image" Target="../media/image45.png"/><Relationship Id="rId17" Type="http://schemas.openxmlformats.org/officeDocument/2006/relationships/image" Target="../media/image44.png"/><Relationship Id="rId16" Type="http://schemas.openxmlformats.org/officeDocument/2006/relationships/image" Target="../media/image43.png"/><Relationship Id="rId15" Type="http://schemas.openxmlformats.org/officeDocument/2006/relationships/image" Target="../media/image42.png"/><Relationship Id="rId14" Type="http://schemas.openxmlformats.org/officeDocument/2006/relationships/image" Target="../media/image41.png"/><Relationship Id="rId13" Type="http://schemas.openxmlformats.org/officeDocument/2006/relationships/image" Target="../media/image40.png"/><Relationship Id="rId12" Type="http://schemas.openxmlformats.org/officeDocument/2006/relationships/image" Target="../media/image39.png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9.png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image" Target="../media/image140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42.png"/><Relationship Id="rId1" Type="http://schemas.openxmlformats.org/officeDocument/2006/relationships/image" Target="../media/image141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44.jpeg"/><Relationship Id="rId1" Type="http://schemas.openxmlformats.org/officeDocument/2006/relationships/image" Target="../media/image143.jpeg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8.jpeg"/><Relationship Id="rId8" Type="http://schemas.openxmlformats.org/officeDocument/2006/relationships/image" Target="../media/image147.png"/><Relationship Id="rId7" Type="http://schemas.openxmlformats.org/officeDocument/2006/relationships/image" Target="../media/image146.png"/><Relationship Id="rId6" Type="http://schemas.openxmlformats.org/officeDocument/2006/relationships/image" Target="../media/image145.png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149.jpeg"/><Relationship Id="rId1" Type="http://schemas.openxmlformats.org/officeDocument/2006/relationships/diagramData" Target="../diagrams/data4.xml"/></Relationships>
</file>

<file path=ppt/slides/_rels/slide6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53.png"/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image" Target="../media/image15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55.png"/><Relationship Id="rId1" Type="http://schemas.openxmlformats.org/officeDocument/2006/relationships/image" Target="../media/image15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7.png"/><Relationship Id="rId1" Type="http://schemas.openxmlformats.org/officeDocument/2006/relationships/image" Target="../media/image15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9.png"/><Relationship Id="rId1" Type="http://schemas.openxmlformats.org/officeDocument/2006/relationships/image" Target="../media/image15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1.png"/><Relationship Id="rId1" Type="http://schemas.openxmlformats.org/officeDocument/2006/relationships/image" Target="../media/image16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3.png"/><Relationship Id="rId1" Type="http://schemas.openxmlformats.org/officeDocument/2006/relationships/image" Target="../media/image16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5.png"/><Relationship Id="rId1" Type="http://schemas.openxmlformats.org/officeDocument/2006/relationships/image" Target="../media/image164.png"/></Relationships>
</file>

<file path=ppt/slides/_rels/slide7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69.png"/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image" Target="../media/image166.png"/></Relationships>
</file>

<file path=ppt/slides/_rels/slide7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73.png"/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image" Target="../media/image170.png"/></Relationships>
</file>

<file path=ppt/slides/_rels/slide7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77.png"/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image" Target="../media/image174.png"/></Relationships>
</file>

<file path=ppt/slides/_rels/slide7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81.png"/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image" Target="../media/image17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83.png"/><Relationship Id="rId1" Type="http://schemas.openxmlformats.org/officeDocument/2006/relationships/image" Target="../media/image18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85.png"/><Relationship Id="rId1" Type="http://schemas.openxmlformats.org/officeDocument/2006/relationships/image" Target="../media/image18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87.png"/><Relationship Id="rId1" Type="http://schemas.openxmlformats.org/officeDocument/2006/relationships/image" Target="../media/image18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89.png"/><Relationship Id="rId1" Type="http://schemas.openxmlformats.org/officeDocument/2006/relationships/image" Target="../media/image18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6.xml"/><Relationship Id="rId8" Type="http://schemas.openxmlformats.org/officeDocument/2006/relationships/diagramData" Target="../diagrams/data6.xml"/><Relationship Id="rId7" Type="http://schemas.microsoft.com/office/2007/relationships/diagramDrawing" Target="../diagrams/drawing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3" Type="http://schemas.openxmlformats.org/officeDocument/2006/relationships/diagramData" Target="../diagrams/data5.xml"/><Relationship Id="rId2" Type="http://schemas.openxmlformats.org/officeDocument/2006/relationships/image" Target="../media/image191.png"/><Relationship Id="rId13" Type="http://schemas.openxmlformats.org/officeDocument/2006/relationships/slideLayout" Target="../slideLayouts/slideLayout4.xml"/><Relationship Id="rId12" Type="http://schemas.microsoft.com/office/2007/relationships/diagramDrawing" Target="../diagrams/drawing6.xml"/><Relationship Id="rId11" Type="http://schemas.openxmlformats.org/officeDocument/2006/relationships/diagramColors" Target="../diagrams/colors6.xml"/><Relationship Id="rId10" Type="http://schemas.openxmlformats.org/officeDocument/2006/relationships/diagramQuickStyle" Target="../diagrams/quickStyle6.xml"/><Relationship Id="rId1" Type="http://schemas.openxmlformats.org/officeDocument/2006/relationships/image" Target="../media/image190.png"/></Relationships>
</file>

<file path=ppt/slides/_rels/slide84.xml.rels><?xml version="1.0" encoding="UTF-8" standalone="yes"?>
<Relationships xmlns="http://schemas.openxmlformats.org/package/2006/relationships"><Relationship Id="rId9" Type="http://schemas.openxmlformats.org/officeDocument/2006/relationships/diagramData" Target="../diagrams/data8.xml"/><Relationship Id="rId8" Type="http://schemas.microsoft.com/office/2007/relationships/diagramDrawing" Target="../diagrams/drawing7.xml"/><Relationship Id="rId7" Type="http://schemas.openxmlformats.org/officeDocument/2006/relationships/diagramColors" Target="../diagrams/colors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3" Type="http://schemas.openxmlformats.org/officeDocument/2006/relationships/image" Target="../media/image16.png"/><Relationship Id="rId24" Type="http://schemas.openxmlformats.org/officeDocument/2006/relationships/slideLayout" Target="../slideLayouts/slideLayout4.xml"/><Relationship Id="rId23" Type="http://schemas.microsoft.com/office/2007/relationships/diagramDrawing" Target="../diagrams/drawing10.xml"/><Relationship Id="rId22" Type="http://schemas.openxmlformats.org/officeDocument/2006/relationships/diagramColors" Target="../diagrams/colors10.xml"/><Relationship Id="rId21" Type="http://schemas.openxmlformats.org/officeDocument/2006/relationships/diagramQuickStyle" Target="../diagrams/quickStyle10.xml"/><Relationship Id="rId20" Type="http://schemas.openxmlformats.org/officeDocument/2006/relationships/diagramLayout" Target="../diagrams/layout10.xml"/><Relationship Id="rId2" Type="http://schemas.openxmlformats.org/officeDocument/2006/relationships/image" Target="../media/image15.png"/><Relationship Id="rId19" Type="http://schemas.openxmlformats.org/officeDocument/2006/relationships/diagramData" Target="../diagrams/data10.xml"/><Relationship Id="rId18" Type="http://schemas.microsoft.com/office/2007/relationships/diagramDrawing" Target="../diagrams/drawing9.xml"/><Relationship Id="rId17" Type="http://schemas.openxmlformats.org/officeDocument/2006/relationships/diagramColors" Target="../diagrams/colors9.xml"/><Relationship Id="rId16" Type="http://schemas.openxmlformats.org/officeDocument/2006/relationships/diagramQuickStyle" Target="../diagrams/quickStyle9.xml"/><Relationship Id="rId15" Type="http://schemas.openxmlformats.org/officeDocument/2006/relationships/diagramLayout" Target="../diagrams/layout9.xml"/><Relationship Id="rId14" Type="http://schemas.openxmlformats.org/officeDocument/2006/relationships/diagramData" Target="../diagrams/data9.xml"/><Relationship Id="rId13" Type="http://schemas.microsoft.com/office/2007/relationships/diagramDrawing" Target="../diagrams/drawing8.xml"/><Relationship Id="rId12" Type="http://schemas.openxmlformats.org/officeDocument/2006/relationships/diagramColors" Target="../diagrams/colors8.xml"/><Relationship Id="rId11" Type="http://schemas.openxmlformats.org/officeDocument/2006/relationships/diagramQuickStyle" Target="../diagrams/quickStyle8.xml"/><Relationship Id="rId10" Type="http://schemas.openxmlformats.org/officeDocument/2006/relationships/diagramLayout" Target="../diagrams/layout8.xml"/><Relationship Id="rId1" Type="http://schemas.openxmlformats.org/officeDocument/2006/relationships/image" Target="../media/image14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2.png"/></Relationships>
</file>

<file path=ppt/slides/_rels/slide8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image" Target="../media/image193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8.png"/><Relationship Id="rId1" Type="http://schemas.openxmlformats.org/officeDocument/2006/relationships/image" Target="../media/image197.png"/></Relationships>
</file>

<file path=ppt/slides/_rels/slide8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microsoft.com/office/2007/relationships/diagramDrawing" Target="../diagrams/drawing11.xml"/><Relationship Id="rId4" Type="http://schemas.openxmlformats.org/officeDocument/2006/relationships/diagramColors" Target="../diagrams/colors11.xml"/><Relationship Id="rId3" Type="http://schemas.openxmlformats.org/officeDocument/2006/relationships/diagramQuickStyle" Target="../diagrams/quickStyle11.xml"/><Relationship Id="rId2" Type="http://schemas.openxmlformats.org/officeDocument/2006/relationships/diagramLayout" Target="../diagrams/layout11.xml"/><Relationship Id="rId1" Type="http://schemas.openxmlformats.org/officeDocument/2006/relationships/diagramData" Target="../diagrams/data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hyperlink" Target="http://b2bshop.chanjet.com/login" TargetMode="External"/><Relationship Id="rId3" Type="http://schemas.openxmlformats.org/officeDocument/2006/relationships/hyperlink" Target="http://101.201.106.20:8080/tplus/view/login.html" TargetMode="External"/><Relationship Id="rId2" Type="http://schemas.openxmlformats.org/officeDocument/2006/relationships/image" Target="../media/image200.png"/><Relationship Id="rId1" Type="http://schemas.openxmlformats.org/officeDocument/2006/relationships/image" Target="../media/image19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4.png"/></Relationships>
</file>

<file path=ppt/slides/_rels/slide9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212.jpeg"/><Relationship Id="rId7" Type="http://schemas.openxmlformats.org/officeDocument/2006/relationships/image" Target="../media/image211.png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png"/><Relationship Id="rId3" Type="http://schemas.openxmlformats.org/officeDocument/2006/relationships/image" Target="../media/image207.emf"/><Relationship Id="rId2" Type="http://schemas.openxmlformats.org/officeDocument/2006/relationships/image" Target="../media/image206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20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17.png"/><Relationship Id="rId6" Type="http://schemas.openxmlformats.org/officeDocument/2006/relationships/image" Target="../media/image216.png"/><Relationship Id="rId5" Type="http://schemas.openxmlformats.org/officeDocument/2006/relationships/image" Target="../media/image212.jpeg"/><Relationship Id="rId4" Type="http://schemas.openxmlformats.org/officeDocument/2006/relationships/image" Target="../media/image215.jpeg"/><Relationship Id="rId3" Type="http://schemas.openxmlformats.org/officeDocument/2006/relationships/image" Target="../media/image206.png"/><Relationship Id="rId2" Type="http://schemas.openxmlformats.org/officeDocument/2006/relationships/image" Target="../media/image214.png"/><Relationship Id="rId1" Type="http://schemas.openxmlformats.org/officeDocument/2006/relationships/image" Target="../media/image21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9.jpeg"/><Relationship Id="rId1" Type="http://schemas.openxmlformats.org/officeDocument/2006/relationships/image" Target="../media/image2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2131502" y="1955367"/>
            <a:ext cx="8423854" cy="1115825"/>
          </a:xfrm>
        </p:spPr>
        <p:txBody>
          <a:bodyPr/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</a:rPr>
              <a:t>T+</a:t>
            </a:r>
            <a:r>
              <a:rPr lang="zh-CN" altLang="en-US" sz="4000" b="1" dirty="0">
                <a:solidFill>
                  <a:srgbClr val="FF0000"/>
                </a:solidFill>
              </a:rPr>
              <a:t>云时代的企业运营平台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>
          <a:xfrm>
            <a:off x="3510837" y="4267452"/>
            <a:ext cx="5327651" cy="100028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zh-CN" altLang="en-US" sz="1800" dirty="0">
                <a:solidFill>
                  <a:srgbClr val="FF0000"/>
                </a:solidFill>
              </a:rPr>
              <a:t>东莞市创友软件有限公司</a:t>
            </a:r>
            <a:r>
              <a:rPr lang="en-US" altLang="zh-CN" sz="1800" dirty="0">
                <a:solidFill>
                  <a:srgbClr val="FF0000"/>
                </a:solidFill>
              </a:rPr>
              <a:t> </a:t>
            </a:r>
            <a:r>
              <a:rPr lang="zh-CN" altLang="en-US" sz="1800" dirty="0">
                <a:solidFill>
                  <a:srgbClr val="FF0000"/>
                </a:solidFill>
              </a:rPr>
              <a:t>支持部</a:t>
            </a:r>
            <a:endParaRPr lang="en-US" altLang="zh-CN" sz="1800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altLang="zh-CN" sz="1800" dirty="0">
                <a:solidFill>
                  <a:srgbClr val="FF0000"/>
                </a:solidFill>
              </a:rPr>
              <a:t>2021</a:t>
            </a:r>
            <a:r>
              <a:rPr lang="zh-CN" altLang="en-US" sz="1800" smtClean="0">
                <a:solidFill>
                  <a:srgbClr val="FF0000"/>
                </a:solidFill>
              </a:rPr>
              <a:t>年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02914" y="125635"/>
            <a:ext cx="9292068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财务管理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05071" y="980414"/>
            <a:ext cx="970059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266700" algn="l"/>
              </a:tabLst>
            </a:pPr>
            <a:r>
              <a:rPr lang="zh-CN" altLang="en-US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总账和</a:t>
            </a:r>
            <a:r>
              <a:rPr lang="en-US" altLang="zh-CN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T-UFO</a:t>
            </a:r>
            <a:endParaRPr lang="en-US" altLang="zh-CN" b="1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266700" algn="l"/>
              </a:tabLst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完成会计核算和出具相关会计账簿，根据模板自动生成各种报表，并可以对报表进行审核、汇总操作</a:t>
            </a:r>
            <a:r>
              <a:rPr lang="zh-CN" altLang="en-US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35059" y="4179804"/>
            <a:ext cx="54267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按预定周期、业务类型、不同参数等因素，在指定时间按要求自动生成财务凭证，实现财务业务自动化</a:t>
            </a:r>
            <a:endParaRPr lang="zh-CN" altLang="en-US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支持财务核算过程智能化，通过数据扫描仪实现凭证制单过程监测、自动结转检查、自动对账、科目试算平衡检查、</a:t>
            </a:r>
            <a:r>
              <a:rPr lang="en-US" altLang="zh-CN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TUFO</a:t>
            </a:r>
            <a:r>
              <a:rPr lang="zh-CN" altLang="zh-CN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财务报表数据检查，会自动出具检测报告</a:t>
            </a:r>
            <a:endParaRPr lang="zh-CN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35059" y="1968383"/>
            <a:ext cx="7474225" cy="2354491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关键应用</a:t>
            </a:r>
            <a:endParaRPr lang="en-US" altLang="zh-CN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支持多年度账务集中处理，支持科目多版本，部分账表支持跨年度查询</a:t>
            </a:r>
            <a:endParaRPr lang="zh-CN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强大的辅助组合核算功能，支持自定义辅助核算，满足企业精细化核算需求</a:t>
            </a:r>
            <a:endParaRPr lang="zh-CN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全自动的现金流量分配功能，自动出具现金流量表，企业随时了解资金动向</a:t>
            </a:r>
            <a:endParaRPr lang="zh-CN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支持自定义账表设定方案，按用户设定的账表样式展示结果</a:t>
            </a:r>
            <a:endParaRPr lang="en-US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强大的自动转账功能，根据设置结果自动进行期末账务处理</a:t>
            </a:r>
            <a:endParaRPr lang="zh-CN" altLang="en-US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83975" y="2059148"/>
            <a:ext cx="7734639" cy="4191646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704313" y="1772548"/>
            <a:ext cx="559335" cy="573201"/>
            <a:chOff x="815149" y="3341709"/>
            <a:chExt cx="362432" cy="483243"/>
          </a:xfrm>
        </p:grpSpPr>
        <p:sp>
          <p:nvSpPr>
            <p:cNvPr id="9" name="椭圆 8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t="3095"/>
          <a:stretch>
            <a:fillRect/>
          </a:stretch>
        </p:blipFill>
        <p:spPr>
          <a:xfrm>
            <a:off x="6896077" y="3638925"/>
            <a:ext cx="4982700" cy="2611870"/>
          </a:xfrm>
          <a:prstGeom prst="rect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5"/>
          <p:cNvSpPr txBox="1">
            <a:spLocks noChangeArrowheads="1"/>
          </p:cNvSpPr>
          <p:nvPr/>
        </p:nvSpPr>
        <p:spPr bwMode="auto">
          <a:xfrm>
            <a:off x="559714" y="210595"/>
            <a:ext cx="9677361" cy="743562"/>
          </a:xfrm>
          <a:prstGeom prst="rect">
            <a:avLst/>
          </a:prstGeom>
        </p:spPr>
        <p:txBody>
          <a:bodyPr lIns="109728" tIns="54864" rIns="109728" bIns="54864" anchor="ctr">
            <a:noAutofit/>
          </a:bodyPr>
          <a:lstStyle>
            <a:defPPr>
              <a:defRPr lang="zh-CN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sz="2800" b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Hei" panose="02010609060101010101" pitchFamily="49" charset="-122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Hei" panose="02010609060101010101" pitchFamily="49" charset="-122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Hei" panose="02010609060101010101" pitchFamily="49" charset="-122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Hei" panose="02010609060101010101" pitchFamily="49" charset="-122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Hei" panose="02010609060101010101" pitchFamily="49" charset="-122"/>
              </a:defRPr>
            </a:lvl5pPr>
            <a:lvl6pPr marL="812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</a:defRPr>
            </a:lvl6pPr>
            <a:lvl7pPr marL="16256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</a:defRPr>
            </a:lvl7pPr>
            <a:lvl8pPr marL="243776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</a:defRPr>
            </a:lvl8pPr>
            <a:lvl9pPr marL="325056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</a:defRPr>
            </a:lvl9pPr>
          </a:lstStyle>
          <a:p>
            <a:r>
              <a:rPr lang="en-US" altLang="zh-CN" sz="3735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微商城，企业自主互联网</a:t>
            </a:r>
            <a:r>
              <a:rPr lang="en-US" altLang="zh-CN" sz="3735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+</a:t>
            </a:r>
            <a:r>
              <a:rPr lang="zh-CN" altLang="en-US" sz="3735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的桥梁</a:t>
            </a:r>
            <a:endParaRPr lang="zh-CN" altLang="en-US" sz="3735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" name="图片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b="137"/>
          <a:stretch>
            <a:fillRect/>
          </a:stretch>
        </p:blipFill>
        <p:spPr bwMode="auto">
          <a:xfrm>
            <a:off x="4861906" y="1799262"/>
            <a:ext cx="7471391" cy="43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4"/>
          <p:cNvGrpSpPr/>
          <p:nvPr/>
        </p:nvGrpSpPr>
        <p:grpSpPr bwMode="auto">
          <a:xfrm>
            <a:off x="863585" y="962322"/>
            <a:ext cx="4201583" cy="1598636"/>
            <a:chOff x="595573" y="1860928"/>
            <a:chExt cx="3623730" cy="1402973"/>
          </a:xfrm>
        </p:grpSpPr>
        <p:sp>
          <p:nvSpPr>
            <p:cNvPr id="8" name="圆角矩形 7"/>
            <p:cNvSpPr/>
            <p:nvPr/>
          </p:nvSpPr>
          <p:spPr>
            <a:xfrm>
              <a:off x="595573" y="1860928"/>
              <a:ext cx="3623730" cy="1402973"/>
            </a:xfrm>
            <a:prstGeom prst="roundRect">
              <a:avLst>
                <a:gd name="adj" fmla="val 688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690992" y="1956521"/>
              <a:ext cx="3435110" cy="1211786"/>
            </a:xfrm>
            <a:prstGeom prst="roundRect">
              <a:avLst>
                <a:gd name="adj" fmla="val 6880"/>
              </a:avLst>
            </a:prstGeom>
            <a:solidFill>
              <a:srgbClr val="E6001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圆角矩形 5"/>
            <p:cNvSpPr>
              <a:spLocks noChangeArrowheads="1"/>
            </p:cNvSpPr>
            <p:nvPr/>
          </p:nvSpPr>
          <p:spPr bwMode="auto">
            <a:xfrm>
              <a:off x="1771676" y="2038056"/>
              <a:ext cx="2272320" cy="104871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marL="857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285750" indent="-285750" eaLnBrk="1" hangingPunct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线上线下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会员集成</a:t>
              </a:r>
              <a:endPara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285750" indent="-285750" eaLnBrk="1" hangingPunct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展示品牌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企业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形象</a:t>
              </a:r>
              <a:endPara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285750" indent="-285750" eaLnBrk="1" hangingPunct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扩展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企业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分销渠道</a:t>
              </a:r>
              <a:endPara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655715" y="2245450"/>
              <a:ext cx="1153063" cy="657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13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商贸</a:t>
              </a:r>
              <a:endParaRPr lang="en-US" altLang="zh-CN" sz="2135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 eaLnBrk="1" hangingPunct="1"/>
              <a:r>
                <a:rPr lang="zh-CN" altLang="en-US" sz="213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企业</a:t>
              </a:r>
              <a:endParaRPr lang="zh-CN" altLang="en-US" sz="2135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aphicFrame>
        <p:nvGraphicFramePr>
          <p:cNvPr id="17" name="图示 16"/>
          <p:cNvGraphicFramePr/>
          <p:nvPr/>
        </p:nvGraphicFramePr>
        <p:xfrm>
          <a:off x="765681" y="2359127"/>
          <a:ext cx="4397390" cy="4108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8" name="组合 17"/>
          <p:cNvGrpSpPr/>
          <p:nvPr/>
        </p:nvGrpSpPr>
        <p:grpSpPr>
          <a:xfrm>
            <a:off x="3347696" y="3792663"/>
            <a:ext cx="998500" cy="1028134"/>
            <a:chOff x="1473054" y="24420"/>
            <a:chExt cx="931820" cy="898157"/>
          </a:xfrm>
        </p:grpSpPr>
        <p:sp>
          <p:nvSpPr>
            <p:cNvPr id="19" name="矩形 18"/>
            <p:cNvSpPr/>
            <p:nvPr/>
          </p:nvSpPr>
          <p:spPr>
            <a:xfrm>
              <a:off x="1593623" y="24420"/>
              <a:ext cx="811251" cy="81125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文本框 19"/>
            <p:cNvSpPr txBox="1"/>
            <p:nvPr/>
          </p:nvSpPr>
          <p:spPr>
            <a:xfrm>
              <a:off x="1473054" y="111326"/>
              <a:ext cx="811251" cy="8112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algn="ctr" defTabSz="1303655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2000" dirty="0">
                  <a:solidFill>
                    <a:prstClr val="white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订单</a:t>
              </a:r>
              <a:endParaRPr lang="en-US" altLang="zh-CN" sz="2000" dirty="0">
                <a:solidFill>
                  <a:prstClr val="white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  <a:p>
              <a:pPr algn="ctr" defTabSz="1303655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2000" dirty="0">
                  <a:solidFill>
                    <a:prstClr val="white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设置</a:t>
              </a:r>
              <a:endParaRPr lang="zh-CN" altLang="en-US" sz="2000" dirty="0">
                <a:solidFill>
                  <a:prstClr val="white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655477" y="2893630"/>
            <a:ext cx="869303" cy="9286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0" numCol="1" spcCol="1270" anchor="ctr" anchorCtr="0">
            <a:noAutofit/>
          </a:bodyPr>
          <a:lstStyle/>
          <a:p>
            <a:pPr algn="ctr" defTabSz="1303655">
              <a:lnSpc>
                <a:spcPct val="90000"/>
              </a:lnSpc>
              <a:spcAft>
                <a:spcPct val="35000"/>
              </a:spcAft>
            </a:pPr>
            <a:r>
              <a:rPr lang="zh-CN" altLang="en-US" sz="2000" dirty="0">
                <a:solidFill>
                  <a:prstClr val="white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店铺</a:t>
            </a:r>
            <a:endParaRPr lang="en-US" altLang="zh-CN" sz="2000" dirty="0">
              <a:solidFill>
                <a:prstClr val="white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 defTabSz="1303655">
              <a:lnSpc>
                <a:spcPct val="90000"/>
              </a:lnSpc>
              <a:spcAft>
                <a:spcPct val="35000"/>
              </a:spcAft>
            </a:pPr>
            <a:r>
              <a:rPr lang="zh-CN" altLang="en-US" sz="2000" dirty="0">
                <a:solidFill>
                  <a:prstClr val="white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装修</a:t>
            </a:r>
            <a:endParaRPr lang="zh-CN" altLang="en-US" sz="2000" dirty="0">
              <a:solidFill>
                <a:prstClr val="white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34955" y="5011874"/>
            <a:ext cx="869303" cy="9286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40640" rIns="40640" bIns="40640" numCol="1" spcCol="1270" anchor="ctr" anchorCtr="0">
            <a:noAutofit/>
          </a:bodyPr>
          <a:lstStyle/>
          <a:p>
            <a:pPr algn="ctr" defTabSz="1303655">
              <a:lnSpc>
                <a:spcPct val="90000"/>
              </a:lnSpc>
              <a:spcAft>
                <a:spcPct val="35000"/>
              </a:spcAft>
            </a:pPr>
            <a:r>
              <a:rPr lang="zh-CN" altLang="en-US" sz="2000" dirty="0">
                <a:solidFill>
                  <a:prstClr val="white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支付</a:t>
            </a:r>
            <a:endParaRPr lang="en-US" altLang="zh-CN" sz="2000" dirty="0">
              <a:solidFill>
                <a:prstClr val="white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 defTabSz="1303655">
              <a:lnSpc>
                <a:spcPct val="90000"/>
              </a:lnSpc>
              <a:spcAft>
                <a:spcPct val="35000"/>
              </a:spcAft>
            </a:pPr>
            <a:r>
              <a:rPr lang="zh-CN" altLang="en-US" sz="2000" dirty="0">
                <a:solidFill>
                  <a:prstClr val="white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配置</a:t>
            </a:r>
            <a:endParaRPr lang="zh-CN" altLang="en-US" sz="2000" dirty="0">
              <a:solidFill>
                <a:prstClr val="white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25"/>
          <p:cNvSpPr txBox="1">
            <a:spLocks noChangeArrowheads="1"/>
          </p:cNvSpPr>
          <p:nvPr/>
        </p:nvSpPr>
        <p:spPr bwMode="auto">
          <a:xfrm>
            <a:off x="658489" y="416718"/>
            <a:ext cx="6284936" cy="523220"/>
          </a:xfrm>
          <a:prstGeom prst="rect">
            <a:avLst/>
          </a:prstGeom>
        </p:spPr>
        <p:txBody>
          <a:bodyPr lIns="109728" tIns="54864" rIns="109728" bIns="54864" anchor="ctr">
            <a:noAutofit/>
          </a:bodyPr>
          <a:lstStyle>
            <a:defPPr>
              <a:defRPr lang="zh-CN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sz="2800" b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Hei" panose="02010609060101010101" pitchFamily="49" charset="-122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Hei" panose="02010609060101010101" pitchFamily="49" charset="-122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Hei" panose="02010609060101010101" pitchFamily="49" charset="-122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Hei" panose="02010609060101010101" pitchFamily="49" charset="-122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Hei" panose="02010609060101010101" pitchFamily="49" charset="-122"/>
              </a:defRPr>
            </a:lvl5pPr>
            <a:lvl6pPr marL="812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</a:defRPr>
            </a:lvl6pPr>
            <a:lvl7pPr marL="16256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</a:defRPr>
            </a:lvl7pPr>
            <a:lvl8pPr marL="243776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</a:defRPr>
            </a:lvl8pPr>
            <a:lvl9pPr marL="325056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</a:defRPr>
            </a:lvl9pPr>
          </a:lstStyle>
          <a:p>
            <a:r>
              <a:rPr lang="en-US" altLang="zh-CN" sz="3735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微商城应用架构</a:t>
            </a:r>
            <a:endParaRPr lang="zh-CN" altLang="en-US" sz="3735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10" name="组 109"/>
          <p:cNvGrpSpPr/>
          <p:nvPr/>
        </p:nvGrpSpPr>
        <p:grpSpPr>
          <a:xfrm>
            <a:off x="895022" y="1165281"/>
            <a:ext cx="10277475" cy="4951740"/>
            <a:chOff x="534427" y="848118"/>
            <a:chExt cx="10938388" cy="5853675"/>
          </a:xfrm>
        </p:grpSpPr>
        <p:sp>
          <p:nvSpPr>
            <p:cNvPr id="111" name="圆角矩形 110"/>
            <p:cNvSpPr/>
            <p:nvPr/>
          </p:nvSpPr>
          <p:spPr>
            <a:xfrm>
              <a:off x="548638" y="6044786"/>
              <a:ext cx="10924177" cy="657007"/>
            </a:xfrm>
            <a:prstGeom prst="roundRect">
              <a:avLst>
                <a:gd name="adj" fmla="val 556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 defTabSz="914400">
                <a:defRPr/>
              </a:pPr>
              <a:endPara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 defTabSz="914400">
                <a:defRPr/>
              </a:pPr>
              <a:endParaRPr lang="en-US" altLang="zh-CN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3" name="圆角矩形 112"/>
            <p:cNvSpPr/>
            <p:nvPr/>
          </p:nvSpPr>
          <p:spPr>
            <a:xfrm>
              <a:off x="3740507" y="6163350"/>
              <a:ext cx="2372909" cy="424143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zh-CN" altLang="en-US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供应链</a:t>
              </a:r>
              <a:endParaRPr lang="zh-CN" altLang="en-US" sz="1465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4" name="圆角矩形 113"/>
            <p:cNvSpPr/>
            <p:nvPr/>
          </p:nvSpPr>
          <p:spPr>
            <a:xfrm>
              <a:off x="1035407" y="6179982"/>
              <a:ext cx="2372909" cy="407511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zh-CN" altLang="en-US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财务</a:t>
              </a:r>
              <a:endParaRPr lang="zh-CN" altLang="en-US" sz="1465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5" name="圆角矩形 114"/>
            <p:cNvSpPr/>
            <p:nvPr/>
          </p:nvSpPr>
          <p:spPr>
            <a:xfrm>
              <a:off x="6408729" y="6175750"/>
              <a:ext cx="2090171" cy="407511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zh-CN" altLang="en-US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会员管理</a:t>
              </a:r>
              <a:endParaRPr lang="zh-CN" altLang="en-US" sz="1465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116" name="组合 3"/>
            <p:cNvGrpSpPr/>
            <p:nvPr/>
          </p:nvGrpSpPr>
          <p:grpSpPr>
            <a:xfrm>
              <a:off x="548638" y="1658988"/>
              <a:ext cx="10924177" cy="1857165"/>
              <a:chOff x="548637" y="1188719"/>
              <a:chExt cx="10924177" cy="1857165"/>
            </a:xfrm>
          </p:grpSpPr>
          <p:sp>
            <p:nvSpPr>
              <p:cNvPr id="152" name="圆角矩形 151"/>
              <p:cNvSpPr/>
              <p:nvPr/>
            </p:nvSpPr>
            <p:spPr>
              <a:xfrm>
                <a:off x="548637" y="1188719"/>
                <a:ext cx="10924177" cy="1857165"/>
              </a:xfrm>
              <a:prstGeom prst="roundRect">
                <a:avLst>
                  <a:gd name="adj" fmla="val 327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14400">
                  <a:defRPr/>
                </a:pPr>
                <a:r>
                  <a:rPr lang="zh-CN" altLang="en-US" b="1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前</a:t>
                </a:r>
                <a:endParaRPr lang="en-US" altLang="zh-CN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914400">
                  <a:defRPr/>
                </a:pPr>
                <a:r>
                  <a:rPr lang="zh-CN" altLang="en-US" b="1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端</a:t>
                </a:r>
                <a:r>
                  <a:rPr lang="en-US" altLang="zh-CN" b="1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                                                                         </a:t>
                </a:r>
                <a:endParaRPr lang="zh-CN" altLang="en-US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3" name="圆角矩形 152"/>
              <p:cNvSpPr/>
              <p:nvPr/>
            </p:nvSpPr>
            <p:spPr>
              <a:xfrm>
                <a:off x="1114395" y="1797920"/>
                <a:ext cx="1045085" cy="37632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站内搜索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4" name="圆角矩形 153"/>
              <p:cNvSpPr/>
              <p:nvPr/>
            </p:nvSpPr>
            <p:spPr>
              <a:xfrm>
                <a:off x="1034316" y="1339581"/>
                <a:ext cx="2469250" cy="1603012"/>
              </a:xfrm>
              <a:prstGeom prst="roundRect">
                <a:avLst>
                  <a:gd name="adj" fmla="val 4552"/>
                </a:avLst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b="1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商品展示</a:t>
                </a: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zh-CN" altLang="en-US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5" name="圆角矩形 154"/>
              <p:cNvSpPr/>
              <p:nvPr/>
            </p:nvSpPr>
            <p:spPr>
              <a:xfrm>
                <a:off x="2363228" y="1797920"/>
                <a:ext cx="1045085" cy="37632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导航系统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6" name="圆角矩形 155"/>
              <p:cNvSpPr/>
              <p:nvPr/>
            </p:nvSpPr>
            <p:spPr>
              <a:xfrm>
                <a:off x="1114395" y="2373653"/>
                <a:ext cx="1045085" cy="37632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商品分类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7" name="圆角矩形 156"/>
              <p:cNvSpPr/>
              <p:nvPr/>
            </p:nvSpPr>
            <p:spPr>
              <a:xfrm>
                <a:off x="2363228" y="2373653"/>
                <a:ext cx="1045085" cy="37632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商品展现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8" name="圆角矩形 157"/>
              <p:cNvSpPr/>
              <p:nvPr/>
            </p:nvSpPr>
            <p:spPr>
              <a:xfrm>
                <a:off x="3690379" y="2454086"/>
                <a:ext cx="1045086" cy="37632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互动咨询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9" name="圆角矩形 158"/>
              <p:cNvSpPr/>
              <p:nvPr/>
            </p:nvSpPr>
            <p:spPr>
              <a:xfrm>
                <a:off x="3644166" y="2151847"/>
                <a:ext cx="2469248" cy="752645"/>
              </a:xfrm>
              <a:prstGeom prst="roundRect">
                <a:avLst>
                  <a:gd name="adj" fmla="val 6925"/>
                </a:avLst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b="1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内容展示</a:t>
                </a: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zh-CN" altLang="en-US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0" name="圆角矩形 159"/>
              <p:cNvSpPr/>
              <p:nvPr/>
            </p:nvSpPr>
            <p:spPr>
              <a:xfrm>
                <a:off x="4956146" y="2454086"/>
                <a:ext cx="1045086" cy="37632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留言推荐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1" name="圆角矩形 160"/>
              <p:cNvSpPr/>
              <p:nvPr/>
            </p:nvSpPr>
            <p:spPr>
              <a:xfrm>
                <a:off x="6218054" y="1339581"/>
                <a:ext cx="2471344" cy="1603012"/>
              </a:xfrm>
              <a:prstGeom prst="roundRect">
                <a:avLst>
                  <a:gd name="adj" fmla="val 3543"/>
                </a:avLst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b="1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支          付</a:t>
                </a: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zh-CN" altLang="en-US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2" name="圆角矩形 161"/>
              <p:cNvSpPr/>
              <p:nvPr/>
            </p:nvSpPr>
            <p:spPr>
              <a:xfrm>
                <a:off x="6300228" y="1797920"/>
                <a:ext cx="1045085" cy="37632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畅捷支付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3" name="圆角矩形 162"/>
              <p:cNvSpPr/>
              <p:nvPr/>
            </p:nvSpPr>
            <p:spPr>
              <a:xfrm>
                <a:off x="7546946" y="1797920"/>
                <a:ext cx="1045086" cy="37632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支付宝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4" name="圆角矩形 163"/>
              <p:cNvSpPr/>
              <p:nvPr/>
            </p:nvSpPr>
            <p:spPr>
              <a:xfrm>
                <a:off x="6300228" y="2373653"/>
                <a:ext cx="1045085" cy="37632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储值卡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5" name="圆角矩形 164"/>
              <p:cNvSpPr/>
              <p:nvPr/>
            </p:nvSpPr>
            <p:spPr>
              <a:xfrm>
                <a:off x="7546946" y="2373653"/>
                <a:ext cx="1045086" cy="37632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微信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6" name="圆角矩形 165"/>
              <p:cNvSpPr/>
              <p:nvPr/>
            </p:nvSpPr>
            <p:spPr>
              <a:xfrm>
                <a:off x="3707313" y="1605340"/>
                <a:ext cx="1045086" cy="37840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购物车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7" name="圆角矩形 166"/>
              <p:cNvSpPr/>
              <p:nvPr/>
            </p:nvSpPr>
            <p:spPr>
              <a:xfrm>
                <a:off x="3627233" y="1324267"/>
                <a:ext cx="2469248" cy="754726"/>
              </a:xfrm>
              <a:prstGeom prst="roundRect">
                <a:avLst>
                  <a:gd name="adj" fmla="val 5220"/>
                </a:avLst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b="1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购物体验</a:t>
                </a: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zh-CN" altLang="en-US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8" name="圆角矩形 167"/>
              <p:cNvSpPr/>
              <p:nvPr/>
            </p:nvSpPr>
            <p:spPr>
              <a:xfrm>
                <a:off x="4956146" y="1605340"/>
                <a:ext cx="1045086" cy="37840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订单提交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9" name="圆角矩形 168"/>
              <p:cNvSpPr/>
              <p:nvPr/>
            </p:nvSpPr>
            <p:spPr>
              <a:xfrm>
                <a:off x="8810949" y="1339581"/>
                <a:ext cx="2469250" cy="1603012"/>
              </a:xfrm>
              <a:prstGeom prst="roundRect">
                <a:avLst>
                  <a:gd name="adj" fmla="val 3543"/>
                </a:avLst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b="1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会员中心</a:t>
                </a: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zh-CN" altLang="en-US" sz="1465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70" name="圆角矩形 169"/>
              <p:cNvSpPr/>
              <p:nvPr/>
            </p:nvSpPr>
            <p:spPr>
              <a:xfrm>
                <a:off x="8891028" y="1797920"/>
                <a:ext cx="1045085" cy="37632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订单中心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71" name="圆角矩形 170"/>
              <p:cNvSpPr/>
              <p:nvPr/>
            </p:nvSpPr>
            <p:spPr>
              <a:xfrm>
                <a:off x="10139861" y="1797920"/>
                <a:ext cx="1045085" cy="37632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我的账户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72" name="圆角矩形 171"/>
              <p:cNvSpPr/>
              <p:nvPr/>
            </p:nvSpPr>
            <p:spPr>
              <a:xfrm>
                <a:off x="8891028" y="2373653"/>
                <a:ext cx="1045085" cy="37632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退货申请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73" name="圆角矩形 172"/>
              <p:cNvSpPr/>
              <p:nvPr/>
            </p:nvSpPr>
            <p:spPr>
              <a:xfrm>
                <a:off x="10139861" y="2373653"/>
                <a:ext cx="1045085" cy="37632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评价管理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17" name="组合 4"/>
            <p:cNvGrpSpPr/>
            <p:nvPr/>
          </p:nvGrpSpPr>
          <p:grpSpPr>
            <a:xfrm>
              <a:off x="548638" y="3584470"/>
              <a:ext cx="10924177" cy="1718753"/>
              <a:chOff x="548637" y="3244831"/>
              <a:chExt cx="10924177" cy="1718753"/>
            </a:xfrm>
          </p:grpSpPr>
          <p:sp>
            <p:nvSpPr>
              <p:cNvPr id="131" name="圆角矩形 130"/>
              <p:cNvSpPr/>
              <p:nvPr/>
            </p:nvSpPr>
            <p:spPr>
              <a:xfrm>
                <a:off x="548637" y="3244831"/>
                <a:ext cx="10924177" cy="1718753"/>
              </a:xfrm>
              <a:prstGeom prst="roundRect">
                <a:avLst>
                  <a:gd name="adj" fmla="val 3122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14400">
                  <a:defRPr/>
                </a:pPr>
                <a:r>
                  <a:rPr lang="zh-CN" altLang="en-US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中</a:t>
                </a:r>
                <a:endParaRPr lang="en-US" altLang="zh-CN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914400">
                  <a:defRPr/>
                </a:pPr>
                <a:r>
                  <a:rPr lang="zh-CN" altLang="en-US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端</a:t>
                </a:r>
                <a:r>
                  <a:rPr lang="en-US" altLang="zh-CN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                                                                           </a:t>
                </a:r>
                <a:endParaRPr lang="zh-CN" altLang="en-US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2" name="圆角矩形 131"/>
              <p:cNvSpPr/>
              <p:nvPr/>
            </p:nvSpPr>
            <p:spPr>
              <a:xfrm>
                <a:off x="1114395" y="3721583"/>
                <a:ext cx="1045085" cy="37840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满减满折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3" name="圆角矩形 132"/>
              <p:cNvSpPr/>
              <p:nvPr/>
            </p:nvSpPr>
            <p:spPr>
              <a:xfrm>
                <a:off x="1034316" y="3358884"/>
                <a:ext cx="2469250" cy="1509450"/>
              </a:xfrm>
              <a:prstGeom prst="roundRect">
                <a:avLst>
                  <a:gd name="adj" fmla="val 3801"/>
                </a:avLst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促销管理</a:t>
                </a: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zh-CN" altLang="en-US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4" name="圆角矩形 133"/>
              <p:cNvSpPr/>
              <p:nvPr/>
            </p:nvSpPr>
            <p:spPr>
              <a:xfrm>
                <a:off x="2363228" y="3721583"/>
                <a:ext cx="1045085" cy="37840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组合销售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5" name="圆角矩形 134"/>
              <p:cNvSpPr/>
              <p:nvPr/>
            </p:nvSpPr>
            <p:spPr>
              <a:xfrm>
                <a:off x="1114395" y="4299394"/>
                <a:ext cx="1045085" cy="37632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满包邮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6" name="圆角矩形 135"/>
              <p:cNvSpPr/>
              <p:nvPr/>
            </p:nvSpPr>
            <p:spPr>
              <a:xfrm>
                <a:off x="2363228" y="4299394"/>
                <a:ext cx="1045085" cy="37632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优惠劵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7" name="圆角矩形 136"/>
              <p:cNvSpPr/>
              <p:nvPr/>
            </p:nvSpPr>
            <p:spPr>
              <a:xfrm>
                <a:off x="3707313" y="3721583"/>
                <a:ext cx="1045086" cy="37840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品牌管理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8" name="圆角矩形 137"/>
              <p:cNvSpPr/>
              <p:nvPr/>
            </p:nvSpPr>
            <p:spPr>
              <a:xfrm>
                <a:off x="3627233" y="3358884"/>
                <a:ext cx="2469248" cy="1509450"/>
              </a:xfrm>
              <a:prstGeom prst="roundRect">
                <a:avLst>
                  <a:gd name="adj" fmla="val 3801"/>
                </a:avLst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商品管理</a:t>
                </a: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zh-CN" altLang="en-US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9" name="圆角矩形 138"/>
              <p:cNvSpPr/>
              <p:nvPr/>
            </p:nvSpPr>
            <p:spPr>
              <a:xfrm>
                <a:off x="4956146" y="3721583"/>
                <a:ext cx="1045086" cy="37840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商品分类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0" name="圆角矩形 139"/>
              <p:cNvSpPr/>
              <p:nvPr/>
            </p:nvSpPr>
            <p:spPr>
              <a:xfrm>
                <a:off x="3707313" y="4299394"/>
                <a:ext cx="1045086" cy="37632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规格管理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1" name="圆角矩形 140"/>
              <p:cNvSpPr/>
              <p:nvPr/>
            </p:nvSpPr>
            <p:spPr>
              <a:xfrm>
                <a:off x="4956146" y="4299394"/>
                <a:ext cx="1045086" cy="37632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商品维护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2" name="圆角矩形 141"/>
              <p:cNvSpPr/>
              <p:nvPr/>
            </p:nvSpPr>
            <p:spPr>
              <a:xfrm>
                <a:off x="6300228" y="3721583"/>
                <a:ext cx="1045085" cy="37840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会员管理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3" name="圆角矩形 142"/>
              <p:cNvSpPr/>
              <p:nvPr/>
            </p:nvSpPr>
            <p:spPr>
              <a:xfrm>
                <a:off x="6218054" y="3358884"/>
                <a:ext cx="2471344" cy="1509450"/>
              </a:xfrm>
              <a:prstGeom prst="roundRect">
                <a:avLst>
                  <a:gd name="adj" fmla="val 4873"/>
                </a:avLst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会员管理</a:t>
                </a: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zh-CN" altLang="en-US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4" name="圆角矩形 143"/>
              <p:cNvSpPr/>
              <p:nvPr/>
            </p:nvSpPr>
            <p:spPr>
              <a:xfrm>
                <a:off x="7546946" y="3721583"/>
                <a:ext cx="1045086" cy="37840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资讯评论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5" name="圆角矩形 144"/>
              <p:cNvSpPr/>
              <p:nvPr/>
            </p:nvSpPr>
            <p:spPr>
              <a:xfrm>
                <a:off x="6300228" y="4299394"/>
                <a:ext cx="1045085" cy="37632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积分规则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6" name="圆角矩形 145"/>
              <p:cNvSpPr/>
              <p:nvPr/>
            </p:nvSpPr>
            <p:spPr>
              <a:xfrm>
                <a:off x="7546946" y="4299394"/>
                <a:ext cx="1045086" cy="37632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储值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7" name="圆角矩形 146"/>
              <p:cNvSpPr/>
              <p:nvPr/>
            </p:nvSpPr>
            <p:spPr>
              <a:xfrm>
                <a:off x="8891028" y="3721583"/>
                <a:ext cx="1045085" cy="37840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订单修改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8" name="圆角矩形 147"/>
              <p:cNvSpPr/>
              <p:nvPr/>
            </p:nvSpPr>
            <p:spPr>
              <a:xfrm>
                <a:off x="8810949" y="3358884"/>
                <a:ext cx="2469250" cy="1509450"/>
              </a:xfrm>
              <a:prstGeom prst="roundRect">
                <a:avLst>
                  <a:gd name="adj" fmla="val 2144"/>
                </a:avLst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订单处理</a:t>
                </a: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en-US" altLang="zh-CN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 defTabSz="914400">
                  <a:defRPr/>
                </a:pPr>
                <a:endParaRPr lang="zh-CN" altLang="en-US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9" name="圆角矩形 148"/>
              <p:cNvSpPr/>
              <p:nvPr/>
            </p:nvSpPr>
            <p:spPr>
              <a:xfrm>
                <a:off x="10139861" y="3721583"/>
                <a:ext cx="1045085" cy="37840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订单审核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0" name="圆角矩形 149"/>
              <p:cNvSpPr/>
              <p:nvPr/>
            </p:nvSpPr>
            <p:spPr>
              <a:xfrm>
                <a:off x="8891028" y="4299394"/>
                <a:ext cx="1045085" cy="37632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退货审核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1" name="圆角矩形 150"/>
              <p:cNvSpPr/>
              <p:nvPr/>
            </p:nvSpPr>
            <p:spPr>
              <a:xfrm>
                <a:off x="10139861" y="4299394"/>
                <a:ext cx="1045085" cy="37632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订单发货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18" name="圆角矩形 117"/>
            <p:cNvSpPr/>
            <p:nvPr/>
          </p:nvSpPr>
          <p:spPr>
            <a:xfrm>
              <a:off x="8904277" y="6175750"/>
              <a:ext cx="2090171" cy="407511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zh-CN" altLang="en-US" sz="146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零售管理</a:t>
              </a:r>
              <a:endParaRPr lang="zh-CN" altLang="en-US" sz="1465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119" name="组合 5"/>
            <p:cNvGrpSpPr/>
            <p:nvPr/>
          </p:nvGrpSpPr>
          <p:grpSpPr>
            <a:xfrm>
              <a:off x="548638" y="5361663"/>
              <a:ext cx="10924177" cy="616843"/>
              <a:chOff x="548637" y="5270222"/>
              <a:chExt cx="10924177" cy="616842"/>
            </a:xfrm>
          </p:grpSpPr>
          <p:sp>
            <p:nvSpPr>
              <p:cNvPr id="124" name="圆角矩形 123"/>
              <p:cNvSpPr/>
              <p:nvPr/>
            </p:nvSpPr>
            <p:spPr>
              <a:xfrm>
                <a:off x="548637" y="5270222"/>
                <a:ext cx="10924177" cy="616842"/>
              </a:xfrm>
              <a:prstGeom prst="roundRect">
                <a:avLst>
                  <a:gd name="adj" fmla="val 3122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14400">
                  <a:defRPr/>
                </a:pPr>
                <a:r>
                  <a:rPr lang="zh-CN" altLang="en-US" b="1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设</a:t>
                </a:r>
                <a:endParaRPr lang="en-US" altLang="zh-CN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defTabSz="914400">
                  <a:defRPr/>
                </a:pPr>
                <a:r>
                  <a:rPr lang="zh-CN" altLang="en-US" b="1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置</a:t>
                </a:r>
                <a:endParaRPr lang="en-US" altLang="zh-CN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25" name="圆角矩形 124"/>
              <p:cNvSpPr/>
              <p:nvPr/>
            </p:nvSpPr>
            <p:spPr>
              <a:xfrm>
                <a:off x="1118457" y="5399821"/>
                <a:ext cx="1426258" cy="37632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模板管理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26" name="圆角矩形 125"/>
              <p:cNvSpPr/>
              <p:nvPr/>
            </p:nvSpPr>
            <p:spPr>
              <a:xfrm>
                <a:off x="2903876" y="5412521"/>
                <a:ext cx="1526789" cy="37632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搜索引擎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27" name="圆角矩形 126"/>
              <p:cNvSpPr/>
              <p:nvPr/>
            </p:nvSpPr>
            <p:spPr>
              <a:xfrm>
                <a:off x="4806933" y="5408287"/>
                <a:ext cx="1145614" cy="37632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en-US" altLang="zh-CN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API</a:t>
                </a: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接口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28" name="圆角矩形 127"/>
              <p:cNvSpPr/>
              <p:nvPr/>
            </p:nvSpPr>
            <p:spPr>
              <a:xfrm>
                <a:off x="6347694" y="5399821"/>
                <a:ext cx="1526787" cy="37632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权限管理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29" name="圆角矩形 128"/>
              <p:cNvSpPr/>
              <p:nvPr/>
            </p:nvSpPr>
            <p:spPr>
              <a:xfrm>
                <a:off x="8214572" y="5412521"/>
                <a:ext cx="1524693" cy="37632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zh-CN" altLang="en-US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文章管理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0" name="圆角矩形 129"/>
              <p:cNvSpPr/>
              <p:nvPr/>
            </p:nvSpPr>
            <p:spPr>
              <a:xfrm>
                <a:off x="10114729" y="5408287"/>
                <a:ext cx="1070217" cy="37632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r>
                  <a:rPr lang="en-US" altLang="zh-CN" sz="1465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SEO</a:t>
                </a:r>
                <a:endParaRPr lang="zh-CN" altLang="en-US" sz="1465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20" name="圆角矩形 119"/>
            <p:cNvSpPr/>
            <p:nvPr/>
          </p:nvSpPr>
          <p:spPr>
            <a:xfrm>
              <a:off x="534427" y="848118"/>
              <a:ext cx="10933611" cy="686631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21" name="圆角矩形 120"/>
            <p:cNvSpPr/>
            <p:nvPr/>
          </p:nvSpPr>
          <p:spPr>
            <a:xfrm>
              <a:off x="4701057" y="990697"/>
              <a:ext cx="2090171" cy="407511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交易分析</a:t>
              </a:r>
              <a:endPara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2" name="圆角矩形 121"/>
            <p:cNvSpPr/>
            <p:nvPr/>
          </p:nvSpPr>
          <p:spPr>
            <a:xfrm>
              <a:off x="1213957" y="990697"/>
              <a:ext cx="2090171" cy="407511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商品分析</a:t>
              </a:r>
              <a:endPara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3" name="圆角矩形 122"/>
            <p:cNvSpPr/>
            <p:nvPr/>
          </p:nvSpPr>
          <p:spPr>
            <a:xfrm>
              <a:off x="8214016" y="990697"/>
              <a:ext cx="2090171" cy="407511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会员分析</a:t>
              </a:r>
              <a:endPara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4294967295"/>
          </p:nvPr>
        </p:nvSpPr>
        <p:spPr>
          <a:xfrm>
            <a:off x="914400" y="182687"/>
            <a:ext cx="10780713" cy="898525"/>
          </a:xfrm>
          <a:prstGeom prst="rect">
            <a:avLst/>
          </a:prstGeom>
        </p:spPr>
        <p:txBody>
          <a:bodyPr lIns="109728" tIns="54864" rIns="109728" bIns="54864" anchor="ctr">
            <a:normAutofit fontScale="97500"/>
          </a:bodyPr>
          <a:lstStyle/>
          <a:p>
            <a:pPr algn="l" eaLnBrk="0" hangingPunct="0"/>
            <a:r>
              <a:rPr lang="en-US" altLang="zh-CN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微商城关键特性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0" name="Freeform 42"/>
          <p:cNvSpPr/>
          <p:nvPr/>
        </p:nvSpPr>
        <p:spPr bwMode="auto">
          <a:xfrm>
            <a:off x="2102620" y="1610437"/>
            <a:ext cx="3245169" cy="739487"/>
          </a:xfrm>
          <a:custGeom>
            <a:avLst/>
            <a:gdLst>
              <a:gd name="T0" fmla="*/ 0 w 4673"/>
              <a:gd name="T1" fmla="*/ 1547 h 1547"/>
              <a:gd name="T2" fmla="*/ 0 w 4673"/>
              <a:gd name="T3" fmla="*/ 0 h 1547"/>
              <a:gd name="T4" fmla="*/ 4673 w 4673"/>
              <a:gd name="T5" fmla="*/ 0 h 1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3765"/>
            <a:endParaRPr lang="zh-CN" altLang="en-US" sz="1800">
              <a:solidFill>
                <a:srgbClr val="FD7004"/>
              </a:solidFill>
              <a:latin typeface="Arial" panose="020B0604020202020204" pitchFamily="34" charset="0"/>
            </a:endParaRPr>
          </a:p>
        </p:txBody>
      </p:sp>
      <p:sp>
        <p:nvSpPr>
          <p:cNvPr id="42" name="Freeform 42"/>
          <p:cNvSpPr/>
          <p:nvPr/>
        </p:nvSpPr>
        <p:spPr bwMode="auto">
          <a:xfrm flipH="1">
            <a:off x="6452255" y="1610437"/>
            <a:ext cx="3245171" cy="739487"/>
          </a:xfrm>
          <a:custGeom>
            <a:avLst/>
            <a:gdLst>
              <a:gd name="T0" fmla="*/ 0 w 4673"/>
              <a:gd name="T1" fmla="*/ 1547 h 1547"/>
              <a:gd name="T2" fmla="*/ 0 w 4673"/>
              <a:gd name="T3" fmla="*/ 0 h 1547"/>
              <a:gd name="T4" fmla="*/ 4673 w 4673"/>
              <a:gd name="T5" fmla="*/ 0 h 1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3765"/>
            <a:endParaRPr lang="zh-CN" altLang="en-US" sz="1800">
              <a:solidFill>
                <a:srgbClr val="FD7004"/>
              </a:solidFill>
              <a:latin typeface="Arial" panose="020B0604020202020204" pitchFamily="34" charset="0"/>
            </a:endParaRPr>
          </a:p>
        </p:txBody>
      </p:sp>
      <p:sp>
        <p:nvSpPr>
          <p:cNvPr id="43" name="Freeform 42"/>
          <p:cNvSpPr/>
          <p:nvPr/>
        </p:nvSpPr>
        <p:spPr bwMode="auto">
          <a:xfrm flipV="1">
            <a:off x="2102620" y="4941299"/>
            <a:ext cx="3245169" cy="737899"/>
          </a:xfrm>
          <a:custGeom>
            <a:avLst/>
            <a:gdLst>
              <a:gd name="T0" fmla="*/ 0 w 4673"/>
              <a:gd name="T1" fmla="*/ 1547 h 1547"/>
              <a:gd name="T2" fmla="*/ 0 w 4673"/>
              <a:gd name="T3" fmla="*/ 0 h 1547"/>
              <a:gd name="T4" fmla="*/ 4673 w 4673"/>
              <a:gd name="T5" fmla="*/ 0 h 1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3765"/>
            <a:endParaRPr lang="zh-CN" altLang="en-US" sz="1800">
              <a:solidFill>
                <a:srgbClr val="FD7004"/>
              </a:solidFill>
              <a:latin typeface="Arial" panose="020B0604020202020204" pitchFamily="34" charset="0"/>
            </a:endParaRPr>
          </a:p>
        </p:txBody>
      </p:sp>
      <p:sp>
        <p:nvSpPr>
          <p:cNvPr id="44" name="Freeform 42"/>
          <p:cNvSpPr/>
          <p:nvPr/>
        </p:nvSpPr>
        <p:spPr bwMode="auto">
          <a:xfrm flipH="1" flipV="1">
            <a:off x="6452255" y="4941299"/>
            <a:ext cx="3245171" cy="737899"/>
          </a:xfrm>
          <a:custGeom>
            <a:avLst/>
            <a:gdLst>
              <a:gd name="T0" fmla="*/ 0 w 4673"/>
              <a:gd name="T1" fmla="*/ 1547 h 1547"/>
              <a:gd name="T2" fmla="*/ 0 w 4673"/>
              <a:gd name="T3" fmla="*/ 0 h 1547"/>
              <a:gd name="T4" fmla="*/ 4673 w 4673"/>
              <a:gd name="T5" fmla="*/ 0 h 1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3765"/>
            <a:endParaRPr lang="zh-CN" altLang="en-US" sz="1800">
              <a:solidFill>
                <a:srgbClr val="FD7004"/>
              </a:solidFill>
              <a:latin typeface="Arial" panose="020B0604020202020204" pitchFamily="34" charset="0"/>
            </a:endParaRPr>
          </a:p>
        </p:txBody>
      </p:sp>
      <p:grpSp>
        <p:nvGrpSpPr>
          <p:cNvPr id="45" name="组合 37"/>
          <p:cNvGrpSpPr/>
          <p:nvPr/>
        </p:nvGrpSpPr>
        <p:grpSpPr bwMode="auto">
          <a:xfrm>
            <a:off x="1567838" y="3852698"/>
            <a:ext cx="1153663" cy="1155249"/>
            <a:chOff x="0" y="0"/>
            <a:chExt cx="1154113" cy="1155699"/>
          </a:xfrm>
          <a:solidFill>
            <a:srgbClr val="E62010"/>
          </a:solidFill>
        </p:grpSpPr>
        <p:sp>
          <p:nvSpPr>
            <p:cNvPr id="46" name="Oval 31"/>
            <p:cNvSpPr>
              <a:spLocks noChangeArrowheads="1"/>
            </p:cNvSpPr>
            <p:nvPr/>
          </p:nvSpPr>
          <p:spPr bwMode="auto">
            <a:xfrm>
              <a:off x="0" y="0"/>
              <a:ext cx="1154113" cy="115569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defTabSz="913765" eaLnBrk="1" hangingPunct="1"/>
              <a:endParaRPr lang="zh-CN" altLang="en-US" sz="1800">
                <a:solidFill>
                  <a:srgbClr val="FD7004"/>
                </a:solidFill>
              </a:endParaRPr>
            </a:p>
          </p:txBody>
        </p:sp>
        <p:sp>
          <p:nvSpPr>
            <p:cNvPr id="47" name="Freeform 35"/>
            <p:cNvSpPr>
              <a:spLocks noEditPoints="1"/>
            </p:cNvSpPr>
            <p:nvPr/>
          </p:nvSpPr>
          <p:spPr bwMode="auto">
            <a:xfrm>
              <a:off x="269875" y="169862"/>
              <a:ext cx="563563" cy="766762"/>
            </a:xfrm>
            <a:custGeom>
              <a:avLst/>
              <a:gdLst>
                <a:gd name="T0" fmla="*/ 82 w 625"/>
                <a:gd name="T1" fmla="*/ 138 h 852"/>
                <a:gd name="T2" fmla="*/ 69 w 625"/>
                <a:gd name="T3" fmla="*/ 852 h 852"/>
                <a:gd name="T4" fmla="*/ 625 w 625"/>
                <a:gd name="T5" fmla="*/ 209 h 852"/>
                <a:gd name="T6" fmla="*/ 577 w 625"/>
                <a:gd name="T7" fmla="*/ 224 h 852"/>
                <a:gd name="T8" fmla="*/ 71 w 625"/>
                <a:gd name="T9" fmla="*/ 803 h 852"/>
                <a:gd name="T10" fmla="*/ 270 w 625"/>
                <a:gd name="T11" fmla="*/ 91 h 852"/>
                <a:gd name="T12" fmla="*/ 355 w 625"/>
                <a:gd name="T13" fmla="*/ 91 h 852"/>
                <a:gd name="T14" fmla="*/ 311 w 625"/>
                <a:gd name="T15" fmla="*/ 136 h 852"/>
                <a:gd name="T16" fmla="*/ 218 w 625"/>
                <a:gd name="T17" fmla="*/ 93 h 852"/>
                <a:gd name="T18" fmla="*/ 115 w 625"/>
                <a:gd name="T19" fmla="*/ 216 h 852"/>
                <a:gd name="T20" fmla="*/ 510 w 625"/>
                <a:gd name="T21" fmla="*/ 216 h 852"/>
                <a:gd name="T22" fmla="*/ 407 w 625"/>
                <a:gd name="T23" fmla="*/ 93 h 852"/>
                <a:gd name="T24" fmla="*/ 218 w 625"/>
                <a:gd name="T25" fmla="*/ 93 h 852"/>
                <a:gd name="T26" fmla="*/ 221 w 625"/>
                <a:gd name="T27" fmla="*/ 647 h 852"/>
                <a:gd name="T28" fmla="*/ 151 w 625"/>
                <a:gd name="T29" fmla="*/ 667 h 852"/>
                <a:gd name="T30" fmla="*/ 136 w 625"/>
                <a:gd name="T31" fmla="*/ 682 h 852"/>
                <a:gd name="T32" fmla="*/ 221 w 625"/>
                <a:gd name="T33" fmla="*/ 688 h 852"/>
                <a:gd name="T34" fmla="*/ 132 w 625"/>
                <a:gd name="T35" fmla="*/ 732 h 852"/>
                <a:gd name="T36" fmla="*/ 242 w 625"/>
                <a:gd name="T37" fmla="*/ 678 h 852"/>
                <a:gd name="T38" fmla="*/ 242 w 625"/>
                <a:gd name="T39" fmla="*/ 643 h 852"/>
                <a:gd name="T40" fmla="*/ 110 w 625"/>
                <a:gd name="T41" fmla="*/ 650 h 852"/>
                <a:gd name="T42" fmla="*/ 214 w 625"/>
                <a:gd name="T43" fmla="*/ 760 h 852"/>
                <a:gd name="T44" fmla="*/ 214 w 625"/>
                <a:gd name="T45" fmla="*/ 335 h 852"/>
                <a:gd name="T46" fmla="*/ 151 w 625"/>
                <a:gd name="T47" fmla="*/ 354 h 852"/>
                <a:gd name="T48" fmla="*/ 173 w 625"/>
                <a:gd name="T49" fmla="*/ 410 h 852"/>
                <a:gd name="T50" fmla="*/ 132 w 625"/>
                <a:gd name="T51" fmla="*/ 425 h 852"/>
                <a:gd name="T52" fmla="*/ 214 w 625"/>
                <a:gd name="T53" fmla="*/ 313 h 852"/>
                <a:gd name="T54" fmla="*/ 110 w 625"/>
                <a:gd name="T55" fmla="*/ 423 h 852"/>
                <a:gd name="T56" fmla="*/ 241 w 625"/>
                <a:gd name="T57" fmla="*/ 359 h 852"/>
                <a:gd name="T58" fmla="*/ 240 w 625"/>
                <a:gd name="T59" fmla="*/ 330 h 852"/>
                <a:gd name="T60" fmla="*/ 221 w 625"/>
                <a:gd name="T61" fmla="*/ 503 h 852"/>
                <a:gd name="T62" fmla="*/ 136 w 625"/>
                <a:gd name="T63" fmla="*/ 524 h 852"/>
                <a:gd name="T64" fmla="*/ 221 w 625"/>
                <a:gd name="T65" fmla="*/ 581 h 852"/>
                <a:gd name="T66" fmla="*/ 242 w 625"/>
                <a:gd name="T67" fmla="*/ 487 h 852"/>
                <a:gd name="T68" fmla="*/ 110 w 625"/>
                <a:gd name="T69" fmla="*/ 492 h 852"/>
                <a:gd name="T70" fmla="*/ 221 w 625"/>
                <a:gd name="T71" fmla="*/ 602 h 852"/>
                <a:gd name="T72" fmla="*/ 289 w 625"/>
                <a:gd name="T73" fmla="*/ 465 h 852"/>
                <a:gd name="T74" fmla="*/ 327 w 625"/>
                <a:gd name="T75" fmla="*/ 723 h 852"/>
                <a:gd name="T76" fmla="*/ 502 w 625"/>
                <a:gd name="T77" fmla="*/ 669 h 852"/>
                <a:gd name="T78" fmla="*/ 320 w 625"/>
                <a:gd name="T79" fmla="*/ 716 h 852"/>
                <a:gd name="T80" fmla="*/ 502 w 625"/>
                <a:gd name="T81" fmla="*/ 507 h 852"/>
                <a:gd name="T82" fmla="*/ 320 w 625"/>
                <a:gd name="T83" fmla="*/ 410 h 852"/>
                <a:gd name="T84" fmla="*/ 320 w 625"/>
                <a:gd name="T85" fmla="*/ 352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5" h="852">
                  <a:moveTo>
                    <a:pt x="48" y="224"/>
                  </a:moveTo>
                  <a:cubicBezTo>
                    <a:pt x="48" y="200"/>
                    <a:pt x="59" y="188"/>
                    <a:pt x="82" y="188"/>
                  </a:cubicBezTo>
                  <a:lnTo>
                    <a:pt x="82" y="138"/>
                  </a:lnTo>
                  <a:cubicBezTo>
                    <a:pt x="39" y="139"/>
                    <a:pt x="0" y="167"/>
                    <a:pt x="0" y="209"/>
                  </a:cubicBezTo>
                  <a:lnTo>
                    <a:pt x="0" y="783"/>
                  </a:lnTo>
                  <a:cubicBezTo>
                    <a:pt x="0" y="818"/>
                    <a:pt x="34" y="852"/>
                    <a:pt x="69" y="852"/>
                  </a:cubicBezTo>
                  <a:lnTo>
                    <a:pt x="556" y="852"/>
                  </a:lnTo>
                  <a:cubicBezTo>
                    <a:pt x="591" y="852"/>
                    <a:pt x="625" y="818"/>
                    <a:pt x="625" y="783"/>
                  </a:cubicBezTo>
                  <a:lnTo>
                    <a:pt x="625" y="209"/>
                  </a:lnTo>
                  <a:cubicBezTo>
                    <a:pt x="625" y="167"/>
                    <a:pt x="586" y="139"/>
                    <a:pt x="543" y="138"/>
                  </a:cubicBezTo>
                  <a:lnTo>
                    <a:pt x="543" y="188"/>
                  </a:lnTo>
                  <a:cubicBezTo>
                    <a:pt x="566" y="188"/>
                    <a:pt x="577" y="200"/>
                    <a:pt x="577" y="224"/>
                  </a:cubicBezTo>
                  <a:lnTo>
                    <a:pt x="577" y="768"/>
                  </a:lnTo>
                  <a:cubicBezTo>
                    <a:pt x="577" y="785"/>
                    <a:pt x="570" y="803"/>
                    <a:pt x="554" y="803"/>
                  </a:cubicBezTo>
                  <a:lnTo>
                    <a:pt x="71" y="803"/>
                  </a:lnTo>
                  <a:cubicBezTo>
                    <a:pt x="53" y="803"/>
                    <a:pt x="48" y="783"/>
                    <a:pt x="48" y="764"/>
                  </a:cubicBezTo>
                  <a:lnTo>
                    <a:pt x="48" y="224"/>
                  </a:lnTo>
                  <a:close/>
                  <a:moveTo>
                    <a:pt x="270" y="91"/>
                  </a:moveTo>
                  <a:cubicBezTo>
                    <a:pt x="270" y="71"/>
                    <a:pt x="289" y="52"/>
                    <a:pt x="309" y="52"/>
                  </a:cubicBezTo>
                  <a:lnTo>
                    <a:pt x="316" y="52"/>
                  </a:lnTo>
                  <a:cubicBezTo>
                    <a:pt x="336" y="52"/>
                    <a:pt x="355" y="71"/>
                    <a:pt x="355" y="91"/>
                  </a:cubicBezTo>
                  <a:lnTo>
                    <a:pt x="355" y="95"/>
                  </a:lnTo>
                  <a:cubicBezTo>
                    <a:pt x="355" y="117"/>
                    <a:pt x="336" y="136"/>
                    <a:pt x="314" y="136"/>
                  </a:cubicBezTo>
                  <a:lnTo>
                    <a:pt x="311" y="136"/>
                  </a:lnTo>
                  <a:cubicBezTo>
                    <a:pt x="289" y="136"/>
                    <a:pt x="270" y="117"/>
                    <a:pt x="270" y="95"/>
                  </a:cubicBezTo>
                  <a:lnTo>
                    <a:pt x="270" y="91"/>
                  </a:lnTo>
                  <a:close/>
                  <a:moveTo>
                    <a:pt x="218" y="93"/>
                  </a:moveTo>
                  <a:lnTo>
                    <a:pt x="149" y="93"/>
                  </a:lnTo>
                  <a:cubicBezTo>
                    <a:pt x="126" y="93"/>
                    <a:pt x="115" y="104"/>
                    <a:pt x="115" y="127"/>
                  </a:cubicBezTo>
                  <a:lnTo>
                    <a:pt x="115" y="216"/>
                  </a:lnTo>
                  <a:cubicBezTo>
                    <a:pt x="115" y="231"/>
                    <a:pt x="124" y="246"/>
                    <a:pt x="138" y="246"/>
                  </a:cubicBezTo>
                  <a:lnTo>
                    <a:pt x="487" y="246"/>
                  </a:lnTo>
                  <a:cubicBezTo>
                    <a:pt x="501" y="246"/>
                    <a:pt x="510" y="231"/>
                    <a:pt x="510" y="216"/>
                  </a:cubicBezTo>
                  <a:lnTo>
                    <a:pt x="510" y="127"/>
                  </a:lnTo>
                  <a:cubicBezTo>
                    <a:pt x="510" y="104"/>
                    <a:pt x="499" y="93"/>
                    <a:pt x="476" y="93"/>
                  </a:cubicBezTo>
                  <a:lnTo>
                    <a:pt x="407" y="93"/>
                  </a:lnTo>
                  <a:cubicBezTo>
                    <a:pt x="407" y="45"/>
                    <a:pt x="366" y="0"/>
                    <a:pt x="320" y="0"/>
                  </a:cubicBezTo>
                  <a:lnTo>
                    <a:pt x="305" y="0"/>
                  </a:lnTo>
                  <a:cubicBezTo>
                    <a:pt x="259" y="0"/>
                    <a:pt x="218" y="45"/>
                    <a:pt x="218" y="93"/>
                  </a:cubicBezTo>
                  <a:close/>
                  <a:moveTo>
                    <a:pt x="132" y="654"/>
                  </a:moveTo>
                  <a:cubicBezTo>
                    <a:pt x="132" y="649"/>
                    <a:pt x="133" y="647"/>
                    <a:pt x="138" y="647"/>
                  </a:cubicBezTo>
                  <a:lnTo>
                    <a:pt x="221" y="647"/>
                  </a:lnTo>
                  <a:lnTo>
                    <a:pt x="221" y="654"/>
                  </a:lnTo>
                  <a:cubicBezTo>
                    <a:pt x="221" y="661"/>
                    <a:pt x="186" y="680"/>
                    <a:pt x="180" y="684"/>
                  </a:cubicBezTo>
                  <a:cubicBezTo>
                    <a:pt x="174" y="679"/>
                    <a:pt x="161" y="667"/>
                    <a:pt x="151" y="667"/>
                  </a:cubicBezTo>
                  <a:lnTo>
                    <a:pt x="149" y="667"/>
                  </a:lnTo>
                  <a:cubicBezTo>
                    <a:pt x="144" y="667"/>
                    <a:pt x="136" y="675"/>
                    <a:pt x="136" y="680"/>
                  </a:cubicBezTo>
                  <a:lnTo>
                    <a:pt x="136" y="682"/>
                  </a:lnTo>
                  <a:cubicBezTo>
                    <a:pt x="136" y="688"/>
                    <a:pt x="167" y="721"/>
                    <a:pt x="173" y="721"/>
                  </a:cubicBezTo>
                  <a:lnTo>
                    <a:pt x="175" y="721"/>
                  </a:lnTo>
                  <a:cubicBezTo>
                    <a:pt x="180" y="721"/>
                    <a:pt x="214" y="693"/>
                    <a:pt x="221" y="688"/>
                  </a:cubicBezTo>
                  <a:cubicBezTo>
                    <a:pt x="221" y="700"/>
                    <a:pt x="225" y="738"/>
                    <a:pt x="214" y="738"/>
                  </a:cubicBezTo>
                  <a:lnTo>
                    <a:pt x="138" y="738"/>
                  </a:lnTo>
                  <a:cubicBezTo>
                    <a:pt x="133" y="738"/>
                    <a:pt x="132" y="737"/>
                    <a:pt x="132" y="732"/>
                  </a:cubicBezTo>
                  <a:lnTo>
                    <a:pt x="132" y="654"/>
                  </a:lnTo>
                  <a:close/>
                  <a:moveTo>
                    <a:pt x="214" y="760"/>
                  </a:moveTo>
                  <a:cubicBezTo>
                    <a:pt x="255" y="760"/>
                    <a:pt x="240" y="715"/>
                    <a:pt x="242" y="678"/>
                  </a:cubicBezTo>
                  <a:cubicBezTo>
                    <a:pt x="243" y="658"/>
                    <a:pt x="292" y="642"/>
                    <a:pt x="296" y="624"/>
                  </a:cubicBezTo>
                  <a:lnTo>
                    <a:pt x="290" y="624"/>
                  </a:lnTo>
                  <a:cubicBezTo>
                    <a:pt x="275" y="624"/>
                    <a:pt x="253" y="637"/>
                    <a:pt x="242" y="643"/>
                  </a:cubicBezTo>
                  <a:cubicBezTo>
                    <a:pt x="237" y="635"/>
                    <a:pt x="232" y="626"/>
                    <a:pt x="218" y="626"/>
                  </a:cubicBezTo>
                  <a:lnTo>
                    <a:pt x="134" y="626"/>
                  </a:lnTo>
                  <a:cubicBezTo>
                    <a:pt x="122" y="626"/>
                    <a:pt x="110" y="637"/>
                    <a:pt x="110" y="650"/>
                  </a:cubicBezTo>
                  <a:lnTo>
                    <a:pt x="110" y="736"/>
                  </a:lnTo>
                  <a:cubicBezTo>
                    <a:pt x="110" y="750"/>
                    <a:pt x="123" y="760"/>
                    <a:pt x="138" y="760"/>
                  </a:cubicBezTo>
                  <a:lnTo>
                    <a:pt x="214" y="760"/>
                  </a:lnTo>
                  <a:close/>
                  <a:moveTo>
                    <a:pt x="132" y="341"/>
                  </a:moveTo>
                  <a:cubicBezTo>
                    <a:pt x="132" y="336"/>
                    <a:pt x="133" y="335"/>
                    <a:pt x="138" y="335"/>
                  </a:cubicBezTo>
                  <a:lnTo>
                    <a:pt x="214" y="335"/>
                  </a:lnTo>
                  <a:cubicBezTo>
                    <a:pt x="219" y="335"/>
                    <a:pt x="221" y="336"/>
                    <a:pt x="221" y="341"/>
                  </a:cubicBezTo>
                  <a:cubicBezTo>
                    <a:pt x="221" y="346"/>
                    <a:pt x="184" y="371"/>
                    <a:pt x="180" y="371"/>
                  </a:cubicBezTo>
                  <a:cubicBezTo>
                    <a:pt x="175" y="371"/>
                    <a:pt x="164" y="354"/>
                    <a:pt x="151" y="354"/>
                  </a:cubicBezTo>
                  <a:cubicBezTo>
                    <a:pt x="145" y="354"/>
                    <a:pt x="136" y="361"/>
                    <a:pt x="136" y="367"/>
                  </a:cubicBezTo>
                  <a:lnTo>
                    <a:pt x="136" y="369"/>
                  </a:lnTo>
                  <a:cubicBezTo>
                    <a:pt x="136" y="378"/>
                    <a:pt x="166" y="406"/>
                    <a:pt x="173" y="410"/>
                  </a:cubicBezTo>
                  <a:lnTo>
                    <a:pt x="221" y="376"/>
                  </a:lnTo>
                  <a:lnTo>
                    <a:pt x="221" y="425"/>
                  </a:lnTo>
                  <a:lnTo>
                    <a:pt x="132" y="425"/>
                  </a:lnTo>
                  <a:lnTo>
                    <a:pt x="132" y="341"/>
                  </a:lnTo>
                  <a:close/>
                  <a:moveTo>
                    <a:pt x="240" y="330"/>
                  </a:moveTo>
                  <a:cubicBezTo>
                    <a:pt x="237" y="319"/>
                    <a:pt x="228" y="313"/>
                    <a:pt x="214" y="313"/>
                  </a:cubicBezTo>
                  <a:lnTo>
                    <a:pt x="138" y="313"/>
                  </a:lnTo>
                  <a:cubicBezTo>
                    <a:pt x="123" y="313"/>
                    <a:pt x="110" y="322"/>
                    <a:pt x="110" y="337"/>
                  </a:cubicBezTo>
                  <a:lnTo>
                    <a:pt x="110" y="423"/>
                  </a:lnTo>
                  <a:cubicBezTo>
                    <a:pt x="110" y="436"/>
                    <a:pt x="122" y="447"/>
                    <a:pt x="134" y="447"/>
                  </a:cubicBezTo>
                  <a:lnTo>
                    <a:pt x="218" y="447"/>
                  </a:lnTo>
                  <a:cubicBezTo>
                    <a:pt x="252" y="447"/>
                    <a:pt x="242" y="393"/>
                    <a:pt x="241" y="359"/>
                  </a:cubicBezTo>
                  <a:lnTo>
                    <a:pt x="296" y="313"/>
                  </a:lnTo>
                  <a:cubicBezTo>
                    <a:pt x="296" y="313"/>
                    <a:pt x="292" y="311"/>
                    <a:pt x="292" y="311"/>
                  </a:cubicBezTo>
                  <a:cubicBezTo>
                    <a:pt x="271" y="311"/>
                    <a:pt x="253" y="329"/>
                    <a:pt x="240" y="330"/>
                  </a:cubicBezTo>
                  <a:close/>
                  <a:moveTo>
                    <a:pt x="132" y="492"/>
                  </a:moveTo>
                  <a:lnTo>
                    <a:pt x="221" y="492"/>
                  </a:lnTo>
                  <a:lnTo>
                    <a:pt x="221" y="503"/>
                  </a:lnTo>
                  <a:lnTo>
                    <a:pt x="180" y="529"/>
                  </a:lnTo>
                  <a:lnTo>
                    <a:pt x="152" y="508"/>
                  </a:lnTo>
                  <a:cubicBezTo>
                    <a:pt x="145" y="513"/>
                    <a:pt x="136" y="515"/>
                    <a:pt x="136" y="524"/>
                  </a:cubicBezTo>
                  <a:cubicBezTo>
                    <a:pt x="136" y="531"/>
                    <a:pt x="167" y="565"/>
                    <a:pt x="173" y="565"/>
                  </a:cubicBezTo>
                  <a:cubicBezTo>
                    <a:pt x="183" y="565"/>
                    <a:pt x="209" y="536"/>
                    <a:pt x="221" y="533"/>
                  </a:cubicBezTo>
                  <a:lnTo>
                    <a:pt x="221" y="581"/>
                  </a:lnTo>
                  <a:lnTo>
                    <a:pt x="132" y="581"/>
                  </a:lnTo>
                  <a:lnTo>
                    <a:pt x="132" y="492"/>
                  </a:lnTo>
                  <a:close/>
                  <a:moveTo>
                    <a:pt x="242" y="487"/>
                  </a:moveTo>
                  <a:cubicBezTo>
                    <a:pt x="238" y="480"/>
                    <a:pt x="233" y="470"/>
                    <a:pt x="221" y="470"/>
                  </a:cubicBezTo>
                  <a:lnTo>
                    <a:pt x="132" y="470"/>
                  </a:lnTo>
                  <a:cubicBezTo>
                    <a:pt x="121" y="470"/>
                    <a:pt x="110" y="481"/>
                    <a:pt x="110" y="492"/>
                  </a:cubicBezTo>
                  <a:lnTo>
                    <a:pt x="110" y="581"/>
                  </a:lnTo>
                  <a:cubicBezTo>
                    <a:pt x="110" y="591"/>
                    <a:pt x="121" y="602"/>
                    <a:pt x="132" y="602"/>
                  </a:cubicBezTo>
                  <a:lnTo>
                    <a:pt x="221" y="602"/>
                  </a:lnTo>
                  <a:cubicBezTo>
                    <a:pt x="252" y="602"/>
                    <a:pt x="242" y="547"/>
                    <a:pt x="242" y="515"/>
                  </a:cubicBezTo>
                  <a:lnTo>
                    <a:pt x="296" y="469"/>
                  </a:lnTo>
                  <a:lnTo>
                    <a:pt x="289" y="465"/>
                  </a:lnTo>
                  <a:lnTo>
                    <a:pt x="242" y="487"/>
                  </a:lnTo>
                  <a:close/>
                  <a:moveTo>
                    <a:pt x="320" y="716"/>
                  </a:moveTo>
                  <a:cubicBezTo>
                    <a:pt x="320" y="721"/>
                    <a:pt x="322" y="723"/>
                    <a:pt x="327" y="723"/>
                  </a:cubicBezTo>
                  <a:lnTo>
                    <a:pt x="495" y="723"/>
                  </a:lnTo>
                  <a:cubicBezTo>
                    <a:pt x="500" y="723"/>
                    <a:pt x="502" y="721"/>
                    <a:pt x="502" y="716"/>
                  </a:cubicBezTo>
                  <a:lnTo>
                    <a:pt x="502" y="669"/>
                  </a:lnTo>
                  <a:cubicBezTo>
                    <a:pt x="502" y="664"/>
                    <a:pt x="500" y="663"/>
                    <a:pt x="495" y="663"/>
                  </a:cubicBezTo>
                  <a:lnTo>
                    <a:pt x="320" y="663"/>
                  </a:lnTo>
                  <a:lnTo>
                    <a:pt x="320" y="716"/>
                  </a:lnTo>
                  <a:close/>
                  <a:moveTo>
                    <a:pt x="320" y="565"/>
                  </a:moveTo>
                  <a:lnTo>
                    <a:pt x="502" y="565"/>
                  </a:lnTo>
                  <a:lnTo>
                    <a:pt x="502" y="507"/>
                  </a:lnTo>
                  <a:lnTo>
                    <a:pt x="320" y="507"/>
                  </a:lnTo>
                  <a:lnTo>
                    <a:pt x="320" y="565"/>
                  </a:lnTo>
                  <a:close/>
                  <a:moveTo>
                    <a:pt x="320" y="410"/>
                  </a:moveTo>
                  <a:lnTo>
                    <a:pt x="452" y="410"/>
                  </a:lnTo>
                  <a:lnTo>
                    <a:pt x="452" y="352"/>
                  </a:lnTo>
                  <a:lnTo>
                    <a:pt x="320" y="352"/>
                  </a:lnTo>
                  <a:lnTo>
                    <a:pt x="320" y="4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/>
              <a:endParaRPr lang="zh-CN" altLang="en-US" sz="1800">
                <a:solidFill>
                  <a:srgbClr val="FD7004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8" name="组合 43"/>
          <p:cNvGrpSpPr/>
          <p:nvPr/>
        </p:nvGrpSpPr>
        <p:grpSpPr bwMode="auto">
          <a:xfrm>
            <a:off x="9121389" y="3882849"/>
            <a:ext cx="1153663" cy="1155249"/>
            <a:chOff x="0" y="0"/>
            <a:chExt cx="1154113" cy="1155699"/>
          </a:xfrm>
          <a:solidFill>
            <a:srgbClr val="E62010"/>
          </a:solidFill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0" y="0"/>
              <a:ext cx="1154113" cy="115569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defTabSz="913765" eaLnBrk="1" hangingPunct="1"/>
              <a:endParaRPr lang="zh-CN" altLang="en-US" sz="1800">
                <a:solidFill>
                  <a:srgbClr val="FD7004"/>
                </a:solidFill>
              </a:endParaRPr>
            </a:p>
          </p:txBody>
        </p:sp>
        <p:sp>
          <p:nvSpPr>
            <p:cNvPr id="50" name="Freeform 37"/>
            <p:cNvSpPr>
              <a:spLocks noEditPoints="1"/>
            </p:cNvSpPr>
            <p:nvPr/>
          </p:nvSpPr>
          <p:spPr bwMode="auto">
            <a:xfrm>
              <a:off x="268287" y="254000"/>
              <a:ext cx="658813" cy="652462"/>
            </a:xfrm>
            <a:custGeom>
              <a:avLst/>
              <a:gdLst>
                <a:gd name="T0" fmla="*/ 661 w 732"/>
                <a:gd name="T1" fmla="*/ 624 h 724"/>
                <a:gd name="T2" fmla="*/ 585 w 732"/>
                <a:gd name="T3" fmla="*/ 624 h 724"/>
                <a:gd name="T4" fmla="*/ 479 w 732"/>
                <a:gd name="T5" fmla="*/ 421 h 724"/>
                <a:gd name="T6" fmla="*/ 468 w 732"/>
                <a:gd name="T7" fmla="*/ 461 h 724"/>
                <a:gd name="T8" fmla="*/ 410 w 732"/>
                <a:gd name="T9" fmla="*/ 505 h 724"/>
                <a:gd name="T10" fmla="*/ 600 w 732"/>
                <a:gd name="T11" fmla="*/ 715 h 724"/>
                <a:gd name="T12" fmla="*/ 722 w 732"/>
                <a:gd name="T13" fmla="*/ 633 h 724"/>
                <a:gd name="T14" fmla="*/ 632 w 732"/>
                <a:gd name="T15" fmla="*/ 540 h 724"/>
                <a:gd name="T16" fmla="*/ 499 w 732"/>
                <a:gd name="T17" fmla="*/ 431 h 724"/>
                <a:gd name="T18" fmla="*/ 264 w 732"/>
                <a:gd name="T19" fmla="*/ 257 h 724"/>
                <a:gd name="T20" fmla="*/ 304 w 732"/>
                <a:gd name="T21" fmla="*/ 246 h 724"/>
                <a:gd name="T22" fmla="*/ 315 w 732"/>
                <a:gd name="T23" fmla="*/ 207 h 724"/>
                <a:gd name="T24" fmla="*/ 325 w 732"/>
                <a:gd name="T25" fmla="*/ 170 h 724"/>
                <a:gd name="T26" fmla="*/ 141 w 732"/>
                <a:gd name="T27" fmla="*/ 16 h 724"/>
                <a:gd name="T28" fmla="*/ 116 w 732"/>
                <a:gd name="T29" fmla="*/ 205 h 724"/>
                <a:gd name="T30" fmla="*/ 1 w 732"/>
                <a:gd name="T31" fmla="*/ 157 h 724"/>
                <a:gd name="T32" fmla="*/ 218 w 732"/>
                <a:gd name="T33" fmla="*/ 312 h 724"/>
                <a:gd name="T34" fmla="*/ 246 w 732"/>
                <a:gd name="T35" fmla="*/ 276 h 724"/>
                <a:gd name="T36" fmla="*/ 705 w 732"/>
                <a:gd name="T37" fmla="*/ 71 h 724"/>
                <a:gd name="T38" fmla="*/ 607 w 732"/>
                <a:gd name="T39" fmla="*/ 0 h 724"/>
                <a:gd name="T40" fmla="*/ 344 w 732"/>
                <a:gd name="T41" fmla="*/ 235 h 724"/>
                <a:gd name="T42" fmla="*/ 306 w 732"/>
                <a:gd name="T43" fmla="*/ 289 h 724"/>
                <a:gd name="T44" fmla="*/ 274 w 732"/>
                <a:gd name="T45" fmla="*/ 305 h 724"/>
                <a:gd name="T46" fmla="*/ 278 w 732"/>
                <a:gd name="T47" fmla="*/ 405 h 724"/>
                <a:gd name="T48" fmla="*/ 65 w 732"/>
                <a:gd name="T49" fmla="*/ 589 h 724"/>
                <a:gd name="T50" fmla="*/ 42 w 732"/>
                <a:gd name="T51" fmla="*/ 724 h 724"/>
                <a:gd name="T52" fmla="*/ 152 w 732"/>
                <a:gd name="T53" fmla="*/ 614 h 724"/>
                <a:gd name="T54" fmla="*/ 324 w 732"/>
                <a:gd name="T55" fmla="*/ 451 h 724"/>
                <a:gd name="T56" fmla="*/ 421 w 732"/>
                <a:gd name="T57" fmla="*/ 451 h 724"/>
                <a:gd name="T58" fmla="*/ 449 w 732"/>
                <a:gd name="T59" fmla="*/ 391 h 724"/>
                <a:gd name="T60" fmla="*/ 490 w 732"/>
                <a:gd name="T61" fmla="*/ 382 h 724"/>
                <a:gd name="T62" fmla="*/ 705 w 732"/>
                <a:gd name="T63" fmla="*/ 71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32" h="724">
                  <a:moveTo>
                    <a:pt x="623" y="586"/>
                  </a:moveTo>
                  <a:cubicBezTo>
                    <a:pt x="644" y="586"/>
                    <a:pt x="661" y="603"/>
                    <a:pt x="661" y="624"/>
                  </a:cubicBezTo>
                  <a:cubicBezTo>
                    <a:pt x="661" y="645"/>
                    <a:pt x="644" y="662"/>
                    <a:pt x="623" y="662"/>
                  </a:cubicBezTo>
                  <a:cubicBezTo>
                    <a:pt x="602" y="662"/>
                    <a:pt x="585" y="645"/>
                    <a:pt x="585" y="624"/>
                  </a:cubicBezTo>
                  <a:cubicBezTo>
                    <a:pt x="585" y="603"/>
                    <a:pt x="602" y="586"/>
                    <a:pt x="623" y="586"/>
                  </a:cubicBezTo>
                  <a:close/>
                  <a:moveTo>
                    <a:pt x="479" y="421"/>
                  </a:moveTo>
                  <a:lnTo>
                    <a:pt x="489" y="441"/>
                  </a:lnTo>
                  <a:lnTo>
                    <a:pt x="468" y="461"/>
                  </a:lnTo>
                  <a:lnTo>
                    <a:pt x="449" y="480"/>
                  </a:lnTo>
                  <a:cubicBezTo>
                    <a:pt x="438" y="491"/>
                    <a:pt x="425" y="500"/>
                    <a:pt x="410" y="505"/>
                  </a:cubicBezTo>
                  <a:lnTo>
                    <a:pt x="539" y="633"/>
                  </a:lnTo>
                  <a:lnTo>
                    <a:pt x="600" y="715"/>
                  </a:lnTo>
                  <a:lnTo>
                    <a:pt x="632" y="724"/>
                  </a:lnTo>
                  <a:lnTo>
                    <a:pt x="722" y="633"/>
                  </a:lnTo>
                  <a:lnTo>
                    <a:pt x="713" y="600"/>
                  </a:lnTo>
                  <a:lnTo>
                    <a:pt x="632" y="540"/>
                  </a:lnTo>
                  <a:lnTo>
                    <a:pt x="511" y="419"/>
                  </a:lnTo>
                  <a:lnTo>
                    <a:pt x="499" y="431"/>
                  </a:lnTo>
                  <a:lnTo>
                    <a:pt x="479" y="421"/>
                  </a:lnTo>
                  <a:close/>
                  <a:moveTo>
                    <a:pt x="264" y="257"/>
                  </a:moveTo>
                  <a:lnTo>
                    <a:pt x="285" y="237"/>
                  </a:lnTo>
                  <a:lnTo>
                    <a:pt x="304" y="246"/>
                  </a:lnTo>
                  <a:lnTo>
                    <a:pt x="294" y="227"/>
                  </a:lnTo>
                  <a:lnTo>
                    <a:pt x="315" y="207"/>
                  </a:lnTo>
                  <a:lnTo>
                    <a:pt x="317" y="205"/>
                  </a:lnTo>
                  <a:cubicBezTo>
                    <a:pt x="322" y="193"/>
                    <a:pt x="325" y="181"/>
                    <a:pt x="325" y="170"/>
                  </a:cubicBezTo>
                  <a:cubicBezTo>
                    <a:pt x="325" y="84"/>
                    <a:pt x="242" y="0"/>
                    <a:pt x="156" y="1"/>
                  </a:cubicBezTo>
                  <a:cubicBezTo>
                    <a:pt x="156" y="1"/>
                    <a:pt x="146" y="11"/>
                    <a:pt x="141" y="16"/>
                  </a:cubicBezTo>
                  <a:cubicBezTo>
                    <a:pt x="210" y="85"/>
                    <a:pt x="204" y="74"/>
                    <a:pt x="204" y="116"/>
                  </a:cubicBezTo>
                  <a:cubicBezTo>
                    <a:pt x="204" y="151"/>
                    <a:pt x="149" y="205"/>
                    <a:pt x="116" y="205"/>
                  </a:cubicBezTo>
                  <a:cubicBezTo>
                    <a:pt x="72" y="205"/>
                    <a:pt x="86" y="212"/>
                    <a:pt x="16" y="142"/>
                  </a:cubicBezTo>
                  <a:cubicBezTo>
                    <a:pt x="10" y="147"/>
                    <a:pt x="1" y="157"/>
                    <a:pt x="1" y="157"/>
                  </a:cubicBezTo>
                  <a:cubicBezTo>
                    <a:pt x="2" y="243"/>
                    <a:pt x="83" y="325"/>
                    <a:pt x="169" y="325"/>
                  </a:cubicBezTo>
                  <a:cubicBezTo>
                    <a:pt x="185" y="325"/>
                    <a:pt x="201" y="320"/>
                    <a:pt x="218" y="312"/>
                  </a:cubicBezTo>
                  <a:lnTo>
                    <a:pt x="221" y="315"/>
                  </a:lnTo>
                  <a:cubicBezTo>
                    <a:pt x="226" y="301"/>
                    <a:pt x="234" y="288"/>
                    <a:pt x="246" y="276"/>
                  </a:cubicBezTo>
                  <a:lnTo>
                    <a:pt x="264" y="257"/>
                  </a:lnTo>
                  <a:close/>
                  <a:moveTo>
                    <a:pt x="705" y="71"/>
                  </a:moveTo>
                  <a:lnTo>
                    <a:pt x="655" y="20"/>
                  </a:lnTo>
                  <a:cubicBezTo>
                    <a:pt x="642" y="7"/>
                    <a:pt x="624" y="0"/>
                    <a:pt x="607" y="0"/>
                  </a:cubicBezTo>
                  <a:cubicBezTo>
                    <a:pt x="589" y="0"/>
                    <a:pt x="572" y="7"/>
                    <a:pt x="558" y="20"/>
                  </a:cubicBezTo>
                  <a:lnTo>
                    <a:pt x="344" y="235"/>
                  </a:lnTo>
                  <a:cubicBezTo>
                    <a:pt x="350" y="248"/>
                    <a:pt x="345" y="267"/>
                    <a:pt x="335" y="277"/>
                  </a:cubicBezTo>
                  <a:cubicBezTo>
                    <a:pt x="328" y="284"/>
                    <a:pt x="317" y="289"/>
                    <a:pt x="306" y="289"/>
                  </a:cubicBezTo>
                  <a:cubicBezTo>
                    <a:pt x="302" y="289"/>
                    <a:pt x="297" y="288"/>
                    <a:pt x="293" y="286"/>
                  </a:cubicBezTo>
                  <a:lnTo>
                    <a:pt x="274" y="305"/>
                  </a:lnTo>
                  <a:cubicBezTo>
                    <a:pt x="247" y="331"/>
                    <a:pt x="247" y="375"/>
                    <a:pt x="274" y="401"/>
                  </a:cubicBezTo>
                  <a:lnTo>
                    <a:pt x="278" y="405"/>
                  </a:lnTo>
                  <a:lnTo>
                    <a:pt x="110" y="572"/>
                  </a:lnTo>
                  <a:lnTo>
                    <a:pt x="65" y="589"/>
                  </a:lnTo>
                  <a:lnTo>
                    <a:pt x="0" y="682"/>
                  </a:lnTo>
                  <a:lnTo>
                    <a:pt x="42" y="724"/>
                  </a:lnTo>
                  <a:lnTo>
                    <a:pt x="135" y="659"/>
                  </a:lnTo>
                  <a:lnTo>
                    <a:pt x="152" y="614"/>
                  </a:lnTo>
                  <a:lnTo>
                    <a:pt x="319" y="447"/>
                  </a:lnTo>
                  <a:lnTo>
                    <a:pt x="324" y="451"/>
                  </a:lnTo>
                  <a:cubicBezTo>
                    <a:pt x="338" y="465"/>
                    <a:pt x="355" y="471"/>
                    <a:pt x="373" y="471"/>
                  </a:cubicBezTo>
                  <a:cubicBezTo>
                    <a:pt x="390" y="471"/>
                    <a:pt x="408" y="465"/>
                    <a:pt x="421" y="451"/>
                  </a:cubicBezTo>
                  <a:lnTo>
                    <a:pt x="440" y="433"/>
                  </a:lnTo>
                  <a:cubicBezTo>
                    <a:pt x="434" y="420"/>
                    <a:pt x="438" y="401"/>
                    <a:pt x="449" y="391"/>
                  </a:cubicBezTo>
                  <a:cubicBezTo>
                    <a:pt x="456" y="384"/>
                    <a:pt x="467" y="379"/>
                    <a:pt x="477" y="379"/>
                  </a:cubicBezTo>
                  <a:cubicBezTo>
                    <a:pt x="482" y="379"/>
                    <a:pt x="487" y="380"/>
                    <a:pt x="490" y="382"/>
                  </a:cubicBezTo>
                  <a:lnTo>
                    <a:pt x="705" y="167"/>
                  </a:lnTo>
                  <a:cubicBezTo>
                    <a:pt x="732" y="140"/>
                    <a:pt x="732" y="97"/>
                    <a:pt x="70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/>
              <a:endParaRPr lang="zh-CN" altLang="en-US" sz="1800">
                <a:solidFill>
                  <a:srgbClr val="FD7004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1" name="TextBox 46"/>
          <p:cNvSpPr txBox="1">
            <a:spLocks noChangeArrowheads="1"/>
          </p:cNvSpPr>
          <p:nvPr/>
        </p:nvSpPr>
        <p:spPr bwMode="auto">
          <a:xfrm>
            <a:off x="3131709" y="1162037"/>
            <a:ext cx="1758263" cy="39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3765" eaLnBrk="1" hangingPunct="1"/>
            <a:r>
              <a:rPr lang="zh-CN" altLang="en-US" sz="2000" b="1" dirty="0">
                <a:solidFill>
                  <a:srgbClr val="E6201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多平台浏览</a:t>
            </a:r>
            <a:endParaRPr lang="en-US" altLang="zh-CN" sz="2000" b="1" dirty="0">
              <a:solidFill>
                <a:srgbClr val="E6201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" name="TextBox 47"/>
          <p:cNvSpPr txBox="1">
            <a:spLocks noChangeArrowheads="1"/>
          </p:cNvSpPr>
          <p:nvPr/>
        </p:nvSpPr>
        <p:spPr bwMode="auto">
          <a:xfrm>
            <a:off x="2715154" y="1673912"/>
            <a:ext cx="2591375" cy="92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3765" eaLnBrk="1" hangingPunct="1"/>
            <a:r>
              <a:rPr lang="en-US" altLang="zh-CN" sz="1800" dirty="0">
                <a:solidFill>
                  <a:srgbClr val="4D494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PC</a:t>
            </a:r>
            <a:r>
              <a:rPr lang="zh-CN" altLang="en-US" sz="1800" dirty="0">
                <a:solidFill>
                  <a:srgbClr val="4D494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、移动</a:t>
            </a:r>
            <a:r>
              <a:rPr lang="en-US" altLang="zh-CN" sz="1800" dirty="0">
                <a:solidFill>
                  <a:srgbClr val="4D494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APP</a:t>
            </a:r>
            <a:r>
              <a:rPr lang="zh-CN" altLang="en-US" sz="1800" dirty="0">
                <a:solidFill>
                  <a:srgbClr val="4D494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、微信多端统一，同步展现，提供全渠道购物体验</a:t>
            </a:r>
            <a:endParaRPr lang="zh-CN" altLang="en-US" sz="1800" dirty="0">
              <a:solidFill>
                <a:srgbClr val="4D494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4" name="TextBox 49"/>
          <p:cNvSpPr txBox="1">
            <a:spLocks noChangeArrowheads="1"/>
          </p:cNvSpPr>
          <p:nvPr/>
        </p:nvSpPr>
        <p:spPr bwMode="auto">
          <a:xfrm>
            <a:off x="6458603" y="1673912"/>
            <a:ext cx="2591376" cy="92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3765" eaLnBrk="1" hangingPunct="1"/>
            <a:r>
              <a:rPr lang="zh-CN" altLang="en-US" sz="1800" dirty="0">
                <a:solidFill>
                  <a:srgbClr val="4D494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提供多种模板，支持定制化商城展现页面，彰显企业品牌特性</a:t>
            </a:r>
            <a:endParaRPr lang="zh-CN" altLang="en-US" sz="1800" dirty="0">
              <a:solidFill>
                <a:srgbClr val="4D494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5" name="TextBox 50"/>
          <p:cNvSpPr txBox="1">
            <a:spLocks noChangeArrowheads="1"/>
          </p:cNvSpPr>
          <p:nvPr/>
        </p:nvSpPr>
        <p:spPr bwMode="auto">
          <a:xfrm>
            <a:off x="3261379" y="5760043"/>
            <a:ext cx="1758263" cy="39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3765" eaLnBrk="1" hangingPunct="1"/>
            <a:r>
              <a:rPr lang="zh-CN" altLang="en-US" sz="2000" b="1" dirty="0">
                <a:solidFill>
                  <a:srgbClr val="E6201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复合营销</a:t>
            </a:r>
            <a:endParaRPr lang="en-US" altLang="zh-CN" sz="2000" b="1" dirty="0">
              <a:solidFill>
                <a:srgbClr val="E6201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6" name="TextBox 51"/>
          <p:cNvSpPr txBox="1">
            <a:spLocks noChangeArrowheads="1"/>
          </p:cNvSpPr>
          <p:nvPr/>
        </p:nvSpPr>
        <p:spPr bwMode="auto">
          <a:xfrm>
            <a:off x="2715154" y="4460472"/>
            <a:ext cx="2591375" cy="119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3765" eaLnBrk="1" hangingPunct="1"/>
            <a:r>
              <a:rPr lang="zh-CN" altLang="en-US" sz="1800" dirty="0">
                <a:solidFill>
                  <a:srgbClr val="4D494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满减、满折、套餐、秒杀、团购、返现、优惠券等多种促销，提高消费者复购率</a:t>
            </a:r>
            <a:endParaRPr lang="zh-CN" altLang="en-US" sz="1800" dirty="0">
              <a:solidFill>
                <a:srgbClr val="4D494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7" name="TextBox 52"/>
          <p:cNvSpPr txBox="1">
            <a:spLocks noChangeArrowheads="1"/>
          </p:cNvSpPr>
          <p:nvPr/>
        </p:nvSpPr>
        <p:spPr bwMode="auto">
          <a:xfrm>
            <a:off x="6452255" y="5760043"/>
            <a:ext cx="2052324" cy="39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defTabSz="913765" eaLnBrk="1" hangingPunct="1"/>
            <a:r>
              <a:rPr lang="en-US" altLang="zh-CN" sz="2000" b="1" dirty="0">
                <a:solidFill>
                  <a:srgbClr val="E6201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O2O</a:t>
            </a:r>
            <a:r>
              <a:rPr lang="zh-CN" altLang="en-US" sz="2000" b="1" dirty="0">
                <a:solidFill>
                  <a:srgbClr val="E6201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全面整合</a:t>
            </a:r>
            <a:endParaRPr lang="en-US" altLang="zh-CN" sz="2000" b="1" dirty="0">
              <a:solidFill>
                <a:srgbClr val="E6201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8" name="TextBox 53"/>
          <p:cNvSpPr txBox="1">
            <a:spLocks noChangeArrowheads="1"/>
          </p:cNvSpPr>
          <p:nvPr/>
        </p:nvSpPr>
        <p:spPr bwMode="auto">
          <a:xfrm>
            <a:off x="6458603" y="4460473"/>
            <a:ext cx="2591376" cy="119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3765" eaLnBrk="1" hangingPunct="1"/>
            <a:r>
              <a:rPr lang="zh-CN" altLang="en-US" sz="1800" dirty="0">
                <a:solidFill>
                  <a:srgbClr val="4D494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线上下单，线下提货；线上预约，线下配送，智能化订单分配，智能匹配最优服务半径</a:t>
            </a:r>
            <a:endParaRPr lang="zh-CN" altLang="en-US" sz="1800" dirty="0">
              <a:solidFill>
                <a:srgbClr val="4D494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9" name="TextBox 50"/>
          <p:cNvSpPr txBox="1">
            <a:spLocks noChangeArrowheads="1"/>
          </p:cNvSpPr>
          <p:nvPr/>
        </p:nvSpPr>
        <p:spPr bwMode="auto">
          <a:xfrm>
            <a:off x="6653718" y="1170034"/>
            <a:ext cx="2201145" cy="39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3765" eaLnBrk="1" hangingPunct="1"/>
            <a:r>
              <a:rPr lang="zh-CN" altLang="en-US" sz="2000" b="1" dirty="0">
                <a:solidFill>
                  <a:srgbClr val="E6201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可视化商城搭建</a:t>
            </a:r>
            <a:endParaRPr lang="en-US" altLang="zh-CN" sz="2000" b="1" dirty="0">
              <a:solidFill>
                <a:srgbClr val="E6201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0" name="Oval 30"/>
          <p:cNvSpPr>
            <a:spLocks noChangeArrowheads="1"/>
          </p:cNvSpPr>
          <p:nvPr/>
        </p:nvSpPr>
        <p:spPr bwMode="auto">
          <a:xfrm>
            <a:off x="1542450" y="2278513"/>
            <a:ext cx="1153663" cy="1155249"/>
          </a:xfrm>
          <a:prstGeom prst="ellipse">
            <a:avLst/>
          </a:prstGeom>
          <a:solidFill>
            <a:srgbClr val="E6201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3765" eaLnBrk="1" hangingPunct="1"/>
            <a:endParaRPr lang="zh-CN" altLang="en-US" sz="1800">
              <a:solidFill>
                <a:srgbClr val="FD7004"/>
              </a:solidFill>
            </a:endParaRPr>
          </a:p>
        </p:txBody>
      </p:sp>
      <p:sp>
        <p:nvSpPr>
          <p:cNvPr id="61" name="Oval 33"/>
          <p:cNvSpPr>
            <a:spLocks noChangeArrowheads="1"/>
          </p:cNvSpPr>
          <p:nvPr/>
        </p:nvSpPr>
        <p:spPr bwMode="auto">
          <a:xfrm>
            <a:off x="9073782" y="2310252"/>
            <a:ext cx="1155249" cy="1155249"/>
          </a:xfrm>
          <a:prstGeom prst="ellipse">
            <a:avLst/>
          </a:prstGeom>
          <a:solidFill>
            <a:srgbClr val="E62010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3765" eaLnBrk="1" hangingPunct="1"/>
            <a:endParaRPr lang="zh-CN" altLang="en-US" sz="1800">
              <a:solidFill>
                <a:srgbClr val="FD7004"/>
              </a:solidFill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96" y="2614438"/>
            <a:ext cx="489257" cy="489257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389" y="2410209"/>
            <a:ext cx="1084385" cy="1084385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20" y="2615380"/>
            <a:ext cx="503060" cy="503060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95" y="4048848"/>
            <a:ext cx="737748" cy="737748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27" y="3940770"/>
            <a:ext cx="1039404" cy="1039404"/>
          </a:xfrm>
          <a:prstGeom prst="rect">
            <a:avLst/>
          </a:prstGeom>
        </p:spPr>
      </p:pic>
    </p:spTree>
  </p:cSld>
  <p:clrMapOvr>
    <a:masterClrMapping/>
  </p:clrMapOvr>
  <p:transition spd="slow" advTm="3804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"/>
          <p:cNvGrpSpPr/>
          <p:nvPr/>
        </p:nvGrpSpPr>
        <p:grpSpPr bwMode="auto">
          <a:xfrm>
            <a:off x="2321393" y="1262427"/>
            <a:ext cx="5436000" cy="559473"/>
            <a:chOff x="1295400" y="1295400"/>
            <a:chExt cx="4617164" cy="684215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1295400" y="1319214"/>
              <a:ext cx="489236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2016748" y="1295400"/>
              <a:ext cx="3895816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云时代的企业管理变革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2321393" y="1933018"/>
            <a:ext cx="5436000" cy="559472"/>
            <a:chOff x="1295400" y="2239963"/>
            <a:chExt cx="4871906" cy="684214"/>
          </a:xfrm>
        </p:grpSpPr>
        <p:sp>
          <p:nvSpPr>
            <p:cNvPr id="9" name="圆角矩形 8"/>
            <p:cNvSpPr/>
            <p:nvPr/>
          </p:nvSpPr>
          <p:spPr bwMode="auto">
            <a:xfrm>
              <a:off x="1295400" y="2263777"/>
              <a:ext cx="516228" cy="660400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2072445" y="2239963"/>
              <a:ext cx="4094861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kern="0" dirty="0" err="1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T+Cloud</a:t>
              </a: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整体介绍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组合 7"/>
          <p:cNvGrpSpPr/>
          <p:nvPr/>
        </p:nvGrpSpPr>
        <p:grpSpPr bwMode="auto">
          <a:xfrm>
            <a:off x="2321393" y="2603608"/>
            <a:ext cx="5436000" cy="559473"/>
            <a:chOff x="1295400" y="3184525"/>
            <a:chExt cx="4917017" cy="684215"/>
          </a:xfrm>
        </p:grpSpPr>
        <p:sp>
          <p:nvSpPr>
            <p:cNvPr id="13" name="圆角矩形 12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业务应用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6" name="等腰三角形 15"/>
          <p:cNvSpPr/>
          <p:nvPr/>
        </p:nvSpPr>
        <p:spPr bwMode="auto">
          <a:xfrm rot="5400000">
            <a:off x="1773364" y="5474814"/>
            <a:ext cx="360000" cy="2880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标题 1"/>
          <p:cNvSpPr txBox="1"/>
          <p:nvPr/>
        </p:nvSpPr>
        <p:spPr bwMode="auto">
          <a:xfrm>
            <a:off x="2170296" y="461246"/>
            <a:ext cx="6019800" cy="635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7200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kern="0" dirty="0"/>
              <a:t>目     录</a:t>
            </a:r>
            <a:endParaRPr lang="zh-CN" altLang="en-US" sz="3600" kern="0" dirty="0"/>
          </a:p>
        </p:txBody>
      </p:sp>
      <p:grpSp>
        <p:nvGrpSpPr>
          <p:cNvPr id="30" name="组合 7"/>
          <p:cNvGrpSpPr/>
          <p:nvPr/>
        </p:nvGrpSpPr>
        <p:grpSpPr bwMode="auto">
          <a:xfrm>
            <a:off x="2321393" y="3274198"/>
            <a:ext cx="5436000" cy="559473"/>
            <a:chOff x="1295400" y="3184525"/>
            <a:chExt cx="4917017" cy="684215"/>
          </a:xfrm>
        </p:grpSpPr>
        <p:sp>
          <p:nvSpPr>
            <p:cNvPr id="31" name="圆角矩形 30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零售业务应用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3" name="组合 7"/>
          <p:cNvGrpSpPr/>
          <p:nvPr/>
        </p:nvGrpSpPr>
        <p:grpSpPr bwMode="auto">
          <a:xfrm>
            <a:off x="2321393" y="3944787"/>
            <a:ext cx="5436000" cy="559473"/>
            <a:chOff x="1295400" y="3184525"/>
            <a:chExt cx="4917017" cy="684215"/>
          </a:xfrm>
        </p:grpSpPr>
        <p:sp>
          <p:nvSpPr>
            <p:cNvPr id="34" name="圆角矩形 33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生产业务应用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6" name="组合 7"/>
          <p:cNvGrpSpPr/>
          <p:nvPr/>
        </p:nvGrpSpPr>
        <p:grpSpPr bwMode="auto">
          <a:xfrm>
            <a:off x="2321393" y="4634848"/>
            <a:ext cx="5436000" cy="559473"/>
            <a:chOff x="1295400" y="3184525"/>
            <a:chExt cx="4917017" cy="684215"/>
          </a:xfrm>
        </p:grpSpPr>
        <p:sp>
          <p:nvSpPr>
            <p:cNvPr id="37" name="圆角矩形 36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6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电商业务应用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9" name="组合 7"/>
          <p:cNvGrpSpPr/>
          <p:nvPr/>
        </p:nvGrpSpPr>
        <p:grpSpPr bwMode="auto">
          <a:xfrm>
            <a:off x="2321393" y="5324908"/>
            <a:ext cx="5436000" cy="559473"/>
            <a:chOff x="1295400" y="3184525"/>
            <a:chExt cx="4917017" cy="684215"/>
          </a:xfrm>
        </p:grpSpPr>
        <p:sp>
          <p:nvSpPr>
            <p:cNvPr id="40" name="圆角矩形 39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b="1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7</a:t>
              </a:r>
              <a:endPara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移动管理应用</a:t>
              </a:r>
              <a:endPara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976" y="1348341"/>
            <a:ext cx="4860000" cy="445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标题 1"/>
          <p:cNvSpPr txBox="1"/>
          <p:nvPr/>
        </p:nvSpPr>
        <p:spPr>
          <a:xfrm>
            <a:off x="587151" y="308053"/>
            <a:ext cx="9113440" cy="899584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移动应用</a:t>
            </a:r>
            <a:r>
              <a:rPr lang="en-US" altLang="zh-CN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-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工作圈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472553" y="2027706"/>
            <a:ext cx="2894011" cy="3095625"/>
            <a:chOff x="293877" y="1934778"/>
            <a:chExt cx="2894011" cy="3095625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black">
            <a:xfrm>
              <a:off x="400238" y="2095115"/>
              <a:ext cx="2787650" cy="1480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/>
                      </a:gs>
                      <a:gs pos="50000">
                        <a:schemeClr val="bg1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10000"/>
                </a:lnSpc>
              </a:pPr>
              <a:r>
                <a:rPr lang="zh-CN" altLang="en-US" sz="2400" b="1" dirty="0">
                  <a:solidFill>
                    <a:srgbClr val="B10303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办公协同</a:t>
              </a:r>
              <a:r>
                <a:rPr lang="zh-CN" altLang="en-US" sz="1400" b="1" dirty="0">
                  <a:solidFill>
                    <a:srgbClr val="B10303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（</a:t>
              </a:r>
              <a:r>
                <a:rPr lang="en-US" altLang="zh-CN" sz="1400" b="1" dirty="0">
                  <a:solidFill>
                    <a:srgbClr val="B10303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OA</a:t>
              </a:r>
              <a:r>
                <a:rPr lang="zh-CN" altLang="en-US" sz="1400" b="1" dirty="0">
                  <a:solidFill>
                    <a:srgbClr val="B10303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）</a:t>
              </a:r>
              <a:endParaRPr lang="en-US" altLang="zh-CN" sz="1400" b="1" dirty="0">
                <a:solidFill>
                  <a:srgbClr val="B103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 eaLnBrk="0" hangingPunct="0">
                <a:lnSpc>
                  <a:spcPct val="110000"/>
                </a:lnSpc>
              </a:pPr>
              <a:endParaRPr lang="en-US" altLang="zh-CN" sz="1000" b="1" dirty="0">
                <a:solidFill>
                  <a:srgbClr val="B1030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0" hangingPunct="0">
                <a:lnSpc>
                  <a:spcPct val="110000"/>
                </a:lnSpc>
              </a:pPr>
              <a:r>
                <a:rPr lang="zh-CN" altLang="en-US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互联网时代的协同是资源的整合以及数据的整合，让交流、协作更高效</a:t>
              </a:r>
              <a:endPara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Line 4"/>
            <p:cNvSpPr>
              <a:spLocks noChangeShapeType="1"/>
            </p:cNvSpPr>
            <p:nvPr/>
          </p:nvSpPr>
          <p:spPr bwMode="auto">
            <a:xfrm flipH="1">
              <a:off x="2983696" y="1934778"/>
              <a:ext cx="4763" cy="30956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26" name="AutoShape 16"/>
            <p:cNvSpPr>
              <a:spLocks noChangeArrowheads="1"/>
            </p:cNvSpPr>
            <p:nvPr/>
          </p:nvSpPr>
          <p:spPr bwMode="gray">
            <a:xfrm>
              <a:off x="632012" y="3741353"/>
              <a:ext cx="247650" cy="247650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65B737"/>
            </a:solidFill>
            <a:ln>
              <a:noFill/>
            </a:ln>
            <a:effectLst>
              <a:outerShdw dist="28398" dir="1593903" algn="ctr" rotWithShape="0">
                <a:srgbClr val="7C92B6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27" name="AutoShape 17"/>
            <p:cNvSpPr>
              <a:spLocks noChangeArrowheads="1"/>
            </p:cNvSpPr>
            <p:nvPr/>
          </p:nvSpPr>
          <p:spPr bwMode="gray">
            <a:xfrm>
              <a:off x="632012" y="4074728"/>
              <a:ext cx="247650" cy="247650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C382D0"/>
            </a:solidFill>
            <a:ln>
              <a:noFill/>
            </a:ln>
            <a:effectLst>
              <a:outerShdw dist="28398" dir="1593903" algn="ctr" rotWithShape="0">
                <a:srgbClr val="7C92B6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28" name="AutoShape 18"/>
            <p:cNvSpPr>
              <a:spLocks noChangeArrowheads="1"/>
            </p:cNvSpPr>
            <p:nvPr/>
          </p:nvSpPr>
          <p:spPr bwMode="gray">
            <a:xfrm>
              <a:off x="632012" y="4379528"/>
              <a:ext cx="247650" cy="247650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CF9F49"/>
            </a:solidFill>
            <a:ln>
              <a:noFill/>
            </a:ln>
            <a:effectLst>
              <a:outerShdw dist="28398" dir="1593903" algn="ctr" rotWithShape="0">
                <a:srgbClr val="7C92B6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29" name="AutoShape 19"/>
            <p:cNvSpPr>
              <a:spLocks noChangeArrowheads="1"/>
            </p:cNvSpPr>
            <p:nvPr/>
          </p:nvSpPr>
          <p:spPr bwMode="gray">
            <a:xfrm>
              <a:off x="632012" y="4684328"/>
              <a:ext cx="247650" cy="247650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4B93D5"/>
            </a:solidFill>
            <a:ln>
              <a:noFill/>
            </a:ln>
            <a:effectLst>
              <a:outerShdw dist="28398" dir="1593903" algn="ctr" rotWithShape="0">
                <a:srgbClr val="7C92B6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0" name="Text Box 20"/>
            <p:cNvSpPr txBox="1">
              <a:spLocks noChangeArrowheads="1"/>
            </p:cNvSpPr>
            <p:nvPr/>
          </p:nvSpPr>
          <p:spPr bwMode="gray">
            <a:xfrm>
              <a:off x="886012" y="3700078"/>
              <a:ext cx="23018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1400" b="1" dirty="0">
                  <a:solidFill>
                    <a:srgbClr val="1C1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日常办公</a:t>
              </a:r>
              <a:endParaRPr lang="en-US" altLang="zh-CN" sz="1400" b="1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 Box 21"/>
            <p:cNvSpPr txBox="1">
              <a:spLocks noChangeArrowheads="1"/>
            </p:cNvSpPr>
            <p:nvPr/>
          </p:nvSpPr>
          <p:spPr bwMode="gray">
            <a:xfrm>
              <a:off x="886012" y="4036628"/>
              <a:ext cx="23018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1400" b="1" dirty="0">
                  <a:solidFill>
                    <a:srgbClr val="1C1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团队协作</a:t>
              </a:r>
              <a:endParaRPr lang="en-US" altLang="zh-CN" sz="1400" b="1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gray">
            <a:xfrm>
              <a:off x="886012" y="4350953"/>
              <a:ext cx="23018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1400" b="1" dirty="0">
                  <a:solidFill>
                    <a:srgbClr val="1C1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高效沟通</a:t>
              </a:r>
              <a:endParaRPr lang="en-US" altLang="zh-CN" sz="1400" b="1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23"/>
            <p:cNvSpPr txBox="1">
              <a:spLocks noChangeArrowheads="1"/>
            </p:cNvSpPr>
            <p:nvPr/>
          </p:nvSpPr>
          <p:spPr bwMode="gray">
            <a:xfrm>
              <a:off x="886012" y="4655753"/>
              <a:ext cx="23018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1400" b="1" dirty="0">
                  <a:solidFill>
                    <a:srgbClr val="1C1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增值应用</a:t>
              </a:r>
              <a:endParaRPr lang="en-US" altLang="zh-CN" sz="1400" b="1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Line 24"/>
            <p:cNvSpPr>
              <a:spLocks noChangeShapeType="1"/>
            </p:cNvSpPr>
            <p:nvPr/>
          </p:nvSpPr>
          <p:spPr bwMode="auto">
            <a:xfrm rot="16200000" flipH="1">
              <a:off x="1625877" y="1299689"/>
              <a:ext cx="0" cy="2664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8380542" y="2002966"/>
            <a:ext cx="3044202" cy="3120365"/>
            <a:chOff x="8433094" y="1810953"/>
            <a:chExt cx="3044202" cy="3120365"/>
          </a:xfrm>
        </p:grpSpPr>
        <p:sp>
          <p:nvSpPr>
            <p:cNvPr id="35" name="Rectangle 3"/>
            <p:cNvSpPr>
              <a:spLocks noChangeArrowheads="1"/>
            </p:cNvSpPr>
            <p:nvPr/>
          </p:nvSpPr>
          <p:spPr bwMode="black">
            <a:xfrm>
              <a:off x="8582319" y="1971290"/>
              <a:ext cx="2894977" cy="1751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/>
                      </a:gs>
                      <a:gs pos="50000">
                        <a:schemeClr val="bg1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10000"/>
                </a:lnSpc>
              </a:pPr>
              <a:r>
                <a:rPr lang="zh-CN" altLang="en-US" sz="2400" b="1" dirty="0">
                  <a:solidFill>
                    <a:srgbClr val="B10303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业务协同</a:t>
              </a:r>
              <a:r>
                <a:rPr lang="zh-CN" altLang="en-US" sz="1400" b="1" dirty="0">
                  <a:solidFill>
                    <a:srgbClr val="B10303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（工作圈轻应用）</a:t>
              </a:r>
              <a:endParaRPr lang="en-US" altLang="zh-CN" sz="2400" b="1" dirty="0">
                <a:solidFill>
                  <a:srgbClr val="B103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 eaLnBrk="0" hangingPunct="0">
                <a:lnSpc>
                  <a:spcPct val="110000"/>
                </a:lnSpc>
              </a:pPr>
              <a:endParaRPr lang="en-US" altLang="zh-CN" sz="1000" b="1" dirty="0">
                <a:solidFill>
                  <a:srgbClr val="B1030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0" hangingPunct="0">
                <a:lnSpc>
                  <a:spcPct val="110000"/>
                </a:lnSpc>
              </a:pPr>
              <a:r>
                <a:rPr lang="zh-CN" altLang="en-US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数据是在不断变化的，当解决了准确性问题后，如何能让数据到达不同的使用者手中，变得极为重要</a:t>
              </a:r>
              <a:endPara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Line 4"/>
            <p:cNvSpPr>
              <a:spLocks noChangeShapeType="1"/>
            </p:cNvSpPr>
            <p:nvPr/>
          </p:nvSpPr>
          <p:spPr bwMode="auto">
            <a:xfrm flipH="1">
              <a:off x="8433094" y="1810953"/>
              <a:ext cx="4763" cy="30956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7" name="AutoShape 16"/>
            <p:cNvSpPr>
              <a:spLocks noChangeArrowheads="1"/>
            </p:cNvSpPr>
            <p:nvPr/>
          </p:nvSpPr>
          <p:spPr bwMode="gray">
            <a:xfrm>
              <a:off x="8814094" y="3712118"/>
              <a:ext cx="247650" cy="247650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65B737"/>
            </a:solidFill>
            <a:ln>
              <a:noFill/>
            </a:ln>
            <a:effectLst>
              <a:outerShdw dist="28398" dir="1593903" algn="ctr" rotWithShape="0">
                <a:srgbClr val="7C92B6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8" name="AutoShape 17"/>
            <p:cNvSpPr>
              <a:spLocks noChangeArrowheads="1"/>
            </p:cNvSpPr>
            <p:nvPr/>
          </p:nvSpPr>
          <p:spPr bwMode="gray">
            <a:xfrm>
              <a:off x="8814094" y="4045493"/>
              <a:ext cx="247650" cy="247650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C382D0"/>
            </a:solidFill>
            <a:ln>
              <a:noFill/>
            </a:ln>
            <a:effectLst>
              <a:outerShdw dist="28398" dir="1593903" algn="ctr" rotWithShape="0">
                <a:srgbClr val="7C92B6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9" name="AutoShape 18"/>
            <p:cNvSpPr>
              <a:spLocks noChangeArrowheads="1"/>
            </p:cNvSpPr>
            <p:nvPr/>
          </p:nvSpPr>
          <p:spPr bwMode="gray">
            <a:xfrm>
              <a:off x="8814094" y="4350293"/>
              <a:ext cx="247650" cy="247650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CF9F49"/>
            </a:solidFill>
            <a:ln>
              <a:noFill/>
            </a:ln>
            <a:effectLst>
              <a:outerShdw dist="28398" dir="1593903" algn="ctr" rotWithShape="0">
                <a:srgbClr val="7C92B6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40" name="AutoShape 19"/>
            <p:cNvSpPr>
              <a:spLocks noChangeArrowheads="1"/>
            </p:cNvSpPr>
            <p:nvPr/>
          </p:nvSpPr>
          <p:spPr bwMode="gray">
            <a:xfrm>
              <a:off x="8814094" y="4655093"/>
              <a:ext cx="247650" cy="247650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4B93D5"/>
            </a:solidFill>
            <a:ln>
              <a:noFill/>
            </a:ln>
            <a:effectLst>
              <a:outerShdw dist="28398" dir="1593903" algn="ctr" rotWithShape="0">
                <a:srgbClr val="7C92B6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gray">
            <a:xfrm>
              <a:off x="9068094" y="3670843"/>
              <a:ext cx="23018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1400" b="1" dirty="0">
                  <a:solidFill>
                    <a:srgbClr val="1C1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业务处理</a:t>
              </a:r>
              <a:endParaRPr lang="en-US" altLang="zh-CN" sz="1400" b="1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gray">
            <a:xfrm>
              <a:off x="9068094" y="4007393"/>
              <a:ext cx="23018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1400" b="1" dirty="0">
                  <a:solidFill>
                    <a:srgbClr val="1C1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移动审批</a:t>
              </a:r>
              <a:endParaRPr lang="en-US" altLang="zh-CN" sz="1400" b="1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gray">
            <a:xfrm>
              <a:off x="9068094" y="4321718"/>
              <a:ext cx="23018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1400" b="1" dirty="0">
                  <a:solidFill>
                    <a:srgbClr val="1C1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预警通知</a:t>
              </a:r>
              <a:endParaRPr lang="en-US" altLang="zh-CN" sz="1400" b="1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gray">
            <a:xfrm>
              <a:off x="9068094" y="4626518"/>
              <a:ext cx="23018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1400" b="1" dirty="0">
                  <a:solidFill>
                    <a:srgbClr val="1C1C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报表看板</a:t>
              </a:r>
              <a:endParaRPr lang="en-US" altLang="zh-CN" sz="1400" b="1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Line 24"/>
            <p:cNvSpPr>
              <a:spLocks noChangeShapeType="1"/>
            </p:cNvSpPr>
            <p:nvPr/>
          </p:nvSpPr>
          <p:spPr bwMode="auto">
            <a:xfrm rot="16200000" flipH="1">
              <a:off x="9807959" y="1175864"/>
              <a:ext cx="0" cy="2664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49222" y="1697754"/>
            <a:ext cx="1980000" cy="1855499"/>
            <a:chOff x="1243917" y="2671348"/>
            <a:chExt cx="2110495" cy="185549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39165" y="2671348"/>
              <a:ext cx="767453" cy="720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1974397" y="3391348"/>
              <a:ext cx="63766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/>
                <a:t>公告</a:t>
              </a:r>
              <a:endParaRPr lang="zh-CN" altLang="en-US" sz="1600" dirty="0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243917" y="3811758"/>
              <a:ext cx="2110495" cy="715089"/>
            </a:xfrm>
            <a:prstGeom prst="roundRect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按部门范围发送公告，消息通知无遗漏，还能了解员工已阅未阅。</a:t>
              </a:r>
              <a:endParaRPr lang="zh-CN" altLang="en-US" sz="1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066973" y="2417754"/>
            <a:ext cx="1980000" cy="1135499"/>
            <a:chOff x="3066973" y="2417754"/>
            <a:chExt cx="1980000" cy="1135499"/>
          </a:xfrm>
        </p:grpSpPr>
        <p:sp>
          <p:nvSpPr>
            <p:cNvPr id="8" name="矩形 7"/>
            <p:cNvSpPr/>
            <p:nvPr/>
          </p:nvSpPr>
          <p:spPr>
            <a:xfrm>
              <a:off x="3465843" y="2417754"/>
              <a:ext cx="101181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/>
                <a:t>外勤签到</a:t>
              </a:r>
              <a:endParaRPr lang="zh-CN" altLang="en-US" sz="1600" dirty="0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3066973" y="2838164"/>
              <a:ext cx="1980000" cy="715089"/>
            </a:xfrm>
            <a:prstGeom prst="roundRect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一句话，一张图，一个地址，一家客户，外勤记录，前所未有的清晰。</a:t>
              </a:r>
              <a:endParaRPr lang="zh-CN" altLang="en-US" sz="1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284724" y="1697428"/>
            <a:ext cx="1980000" cy="1855498"/>
            <a:chOff x="5706586" y="1677434"/>
            <a:chExt cx="2110495" cy="185549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01833" y="1677434"/>
              <a:ext cx="767453" cy="72000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6204630" y="2397434"/>
              <a:ext cx="111440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b="1" dirty="0"/>
                <a:t>考勤打卡</a:t>
              </a:r>
              <a:endParaRPr lang="zh-CN" altLang="en-US" sz="1600" dirty="0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706586" y="2817843"/>
              <a:ext cx="2110495" cy="715089"/>
            </a:xfrm>
            <a:prstGeom prst="roundRect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WIFI</a:t>
              </a:r>
              <a:r>
                <a:rPr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定位新手段，不再排队等打卡。打卡记录随心导，考勤管理轻松！</a:t>
              </a:r>
              <a:endPara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502475" y="1697428"/>
            <a:ext cx="1980000" cy="1855498"/>
            <a:chOff x="8231451" y="1677434"/>
            <a:chExt cx="2110495" cy="185549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26699" y="1677434"/>
              <a:ext cx="767453" cy="72000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8961931" y="2397434"/>
              <a:ext cx="63766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/>
                <a:t>审批</a:t>
              </a:r>
              <a:endParaRPr lang="zh-CN" altLang="en-US" sz="1600" dirty="0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8231451" y="2817843"/>
              <a:ext cx="2110495" cy="715089"/>
            </a:xfrm>
            <a:prstGeom prst="roundRect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按需指定审批人，有疑问随时沟通，视情况终止，审批不再等流程。</a:t>
              </a:r>
              <a:endParaRPr lang="zh-CN" altLang="en-US" sz="1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720226" y="1699850"/>
            <a:ext cx="1980000" cy="1853076"/>
            <a:chOff x="10091812" y="1677108"/>
            <a:chExt cx="1980000" cy="1853076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47461" y="1677108"/>
              <a:ext cx="720000" cy="720000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0782692" y="2397108"/>
              <a:ext cx="5982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/>
                <a:t>任务</a:t>
              </a:r>
              <a:endParaRPr lang="zh-CN" altLang="en-US" sz="1600" dirty="0"/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10091812" y="2815095"/>
              <a:ext cx="1980000" cy="715089"/>
            </a:xfrm>
            <a:prstGeom prst="roundRect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打破组织和部门，事项件件可追踪，任务进展有掌控。</a:t>
              </a:r>
              <a:endParaRPr lang="zh-CN" altLang="en-US" sz="1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49222" y="3973663"/>
            <a:ext cx="1980000" cy="1855499"/>
            <a:chOff x="849222" y="3973663"/>
            <a:chExt cx="1980000" cy="185549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1482" y="3973663"/>
              <a:ext cx="720000" cy="7200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1534535" y="4693663"/>
              <a:ext cx="5982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/>
                <a:t>圈子</a:t>
              </a:r>
              <a:endParaRPr lang="zh-CN" altLang="en-US" sz="1600" dirty="0"/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849222" y="5114073"/>
              <a:ext cx="1980000" cy="715089"/>
            </a:xfrm>
            <a:prstGeom prst="roundRect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内容仅对圈中成员可见，讨论围绕发言展开，有序，安全，自在，畅快</a:t>
              </a:r>
              <a:endParaRPr lang="zh-CN" altLang="en-US" sz="1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727" y="1697428"/>
            <a:ext cx="720000" cy="720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029780" y="3970835"/>
            <a:ext cx="1980000" cy="1855498"/>
            <a:chOff x="2981750" y="3973663"/>
            <a:chExt cx="1980000" cy="185549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26727" y="3973663"/>
              <a:ext cx="720000" cy="720000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3377425" y="4693663"/>
              <a:ext cx="12186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/>
                <a:t>企业通讯录</a:t>
              </a:r>
              <a:endParaRPr lang="zh-CN" altLang="en-US" sz="1600" dirty="0"/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2981750" y="5114072"/>
              <a:ext cx="1980000" cy="715089"/>
            </a:xfrm>
            <a:prstGeom prst="roundRect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按部门组织列示的同事名录，找部门、搜同事、打电话、发邮件，还有群聊。</a:t>
              </a:r>
              <a:endParaRPr lang="zh-CN" altLang="en-US" sz="1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276555" y="3970835"/>
            <a:ext cx="1981405" cy="1855497"/>
            <a:chOff x="5161074" y="3973663"/>
            <a:chExt cx="1981405" cy="1855497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40677" y="3973663"/>
              <a:ext cx="720000" cy="720000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5645168" y="4693663"/>
              <a:ext cx="101181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/>
                <a:t>工作报告</a:t>
              </a:r>
              <a:endParaRPr lang="zh-CN" altLang="en-US" sz="1600" dirty="0"/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5161074" y="5114071"/>
              <a:ext cx="1981405" cy="715089"/>
            </a:xfrm>
            <a:prstGeom prst="roundRect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员工工作定期总结、汇报，批阅人实时查看和点评。</a:t>
              </a:r>
              <a:endParaRPr lang="zh-CN" altLang="en-US" sz="1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524735" y="3970835"/>
            <a:ext cx="1980000" cy="1852998"/>
            <a:chOff x="7524735" y="3970835"/>
            <a:chExt cx="1980000" cy="1852998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87788" y="3970835"/>
              <a:ext cx="720000" cy="720000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7981000" y="4690835"/>
              <a:ext cx="10118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b="1" dirty="0"/>
                <a:t>电话会议</a:t>
              </a:r>
              <a:endParaRPr lang="zh-CN" altLang="en-US" sz="1600" dirty="0"/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7524735" y="5108744"/>
              <a:ext cx="1980000" cy="715089"/>
            </a:xfrm>
            <a:prstGeom prst="roundRect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员工在移动端通过企业通讯录或手机通讯录选择参会者，随时随地召开会议。</a:t>
              </a:r>
              <a:endParaRPr lang="zh-CN" altLang="en-US" sz="1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745874" y="3970835"/>
            <a:ext cx="1980000" cy="1852998"/>
            <a:chOff x="9745874" y="3970835"/>
            <a:chExt cx="1980000" cy="1852998"/>
          </a:xfrm>
        </p:grpSpPr>
        <p:pic>
          <p:nvPicPr>
            <p:cNvPr id="42" name="图片 41"/>
            <p:cNvPicPr/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19418" y="3970835"/>
              <a:ext cx="720000" cy="720000"/>
            </a:xfrm>
            <a:prstGeom prst="ellipse">
              <a:avLst/>
            </a:prstGeom>
          </p:spPr>
        </p:pic>
        <p:sp>
          <p:nvSpPr>
            <p:cNvPr id="43" name="矩形 42"/>
            <p:cNvSpPr/>
            <p:nvPr/>
          </p:nvSpPr>
          <p:spPr>
            <a:xfrm>
              <a:off x="10229967" y="4690835"/>
              <a:ext cx="10118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b="1" dirty="0"/>
                <a:t>文件柜</a:t>
              </a:r>
              <a:endParaRPr lang="zh-CN" altLang="en-US" sz="1600" dirty="0"/>
            </a:p>
          </p:txBody>
        </p:sp>
        <p:sp>
          <p:nvSpPr>
            <p:cNvPr id="44" name="圆角矩形 43"/>
            <p:cNvSpPr/>
            <p:nvPr/>
          </p:nvSpPr>
          <p:spPr>
            <a:xfrm>
              <a:off x="9745874" y="5108744"/>
              <a:ext cx="1980000" cy="715089"/>
            </a:xfrm>
            <a:prstGeom prst="roundRect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企业文档云端保险柜，文档分享一键选择同事，电脑和手机端可以随时查阅。</a:t>
              </a:r>
              <a:endParaRPr lang="zh-CN" altLang="en-US" sz="1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6" name="标题 1"/>
          <p:cNvSpPr txBox="1"/>
          <p:nvPr/>
        </p:nvSpPr>
        <p:spPr>
          <a:xfrm>
            <a:off x="587151" y="308053"/>
            <a:ext cx="9113440" cy="899584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协同办公</a:t>
            </a:r>
            <a:r>
              <a:rPr lang="en-US" altLang="zh-CN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-OA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/>
          </p:cNvSpPr>
          <p:nvPr>
            <p:ph type="title" idx="4294967295"/>
          </p:nvPr>
        </p:nvSpPr>
        <p:spPr>
          <a:xfrm>
            <a:off x="661988" y="343211"/>
            <a:ext cx="7347387" cy="898525"/>
          </a:xfrm>
          <a:prstGeom prst="rect">
            <a:avLst/>
          </a:prstGeom>
        </p:spPr>
        <p:txBody>
          <a:bodyPr anchor="ctr"/>
          <a:lstStyle/>
          <a:p>
            <a:pPr algn="l"/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协同办公应用价值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6386" name="Picture 2" descr="C:\Documents and Settings\Administrator\桌面\睿泰集团员工培养计划-解决方案部-JYY\其他\PPT素材\图标\平面小图标\2\504786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198" y="4543034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/>
          <p:cNvSpPr txBox="1"/>
          <p:nvPr/>
        </p:nvSpPr>
        <p:spPr>
          <a:xfrm>
            <a:off x="411381" y="3279384"/>
            <a:ext cx="2893484" cy="215507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1219200" eaLnBrk="0" hangingPunct="0">
              <a:lnSpc>
                <a:spcPct val="150000"/>
              </a:lnSpc>
              <a:buClr>
                <a:srgbClr val="E46C0A"/>
              </a:buClr>
            </a:pPr>
            <a:r>
              <a:rPr lang="zh-CN" altLang="en-US" sz="1600" b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移动基础办公，提升团队效率</a:t>
            </a:r>
            <a:endParaRPr lang="zh-CN" altLang="en-US" sz="1600" b="1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1219200" eaLnBrk="0" hangingPunct="0">
              <a:lnSpc>
                <a:spcPct val="150000"/>
              </a:lnSpc>
              <a:buClr>
                <a:srgbClr val="E46C0A"/>
              </a:buClr>
            </a:pPr>
            <a:r>
              <a:rPr lang="zh-CN" altLang="en-US" sz="1465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公告、审批、考勤打卡、外勤签到、工作报告、任务、企业日报邮件、文件柜等多款基础办公应用；助力打造沟通顺畅、效率高、执行力强的业务团队；</a:t>
            </a:r>
            <a:endParaRPr lang="zh-CN" altLang="en-US" sz="1465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TextBox 16"/>
          <p:cNvSpPr txBox="1"/>
          <p:nvPr/>
        </p:nvSpPr>
        <p:spPr>
          <a:xfrm>
            <a:off x="4335681" y="1554301"/>
            <a:ext cx="2891367" cy="230832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1219200" eaLnBrk="0" hangingPunct="0">
              <a:lnSpc>
                <a:spcPct val="150000"/>
              </a:lnSpc>
              <a:buClr>
                <a:srgbClr val="E46C0A"/>
              </a:buClr>
            </a:pPr>
            <a:r>
              <a:rPr lang="zh-CN" altLang="en-US" sz="1600" b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即时通讯，保证沟通效果</a:t>
            </a:r>
            <a:endParaRPr lang="zh-CN" altLang="en-US" sz="1600" b="1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1219200" eaLnBrk="0" hangingPunct="0">
              <a:lnSpc>
                <a:spcPct val="150000"/>
              </a:lnSpc>
              <a:buClr>
                <a:srgbClr val="E46C0A"/>
              </a:buClr>
            </a:pPr>
            <a:r>
              <a:rPr lang="zh-CN" altLang="en-US" sz="16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一对一、多人聊天的建立，可随时沟通业务；留声机模式永久保留聊天历史，消息已读未读状态，保证沟通可追踪、有效果；</a:t>
            </a:r>
            <a:endParaRPr lang="zh-CN" altLang="en-US" sz="160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389" name="Picture 3" descr="C:\Documents and Settings\Administrator\桌面\睿泰集团员工培养计划-解决方案部-JYY\其他\PPT素材\图标\平面小图标\2\50479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80" y="3533384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5"/>
          <p:cNvSpPr txBox="1"/>
          <p:nvPr/>
        </p:nvSpPr>
        <p:spPr>
          <a:xfrm>
            <a:off x="7900148" y="3323834"/>
            <a:ext cx="3647017" cy="156966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1219200" eaLnBrk="0" hangingPunct="0">
              <a:lnSpc>
                <a:spcPct val="150000"/>
              </a:lnSpc>
              <a:buClr>
                <a:srgbClr val="E46C0A"/>
              </a:buClr>
            </a:pPr>
            <a:r>
              <a:rPr lang="zh-CN" altLang="en-US" sz="1600" b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企业圈、项目圈，团队协作利器</a:t>
            </a:r>
            <a:endParaRPr lang="zh-CN" altLang="en-US" sz="1600" b="1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1219200" eaLnBrk="0" hangingPunct="0">
              <a:lnSpc>
                <a:spcPct val="150000"/>
              </a:lnSpc>
              <a:buClr>
                <a:srgbClr val="E46C0A"/>
              </a:buClr>
            </a:pPr>
            <a:r>
              <a:rPr lang="zh-CN" altLang="en-US" sz="16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通过圈子，员工可分享公司新鲜事、项目进展、协调事项，共享文档；团队合作更顺畅，团队氛围更融洽；</a:t>
            </a:r>
            <a:endParaRPr lang="en-US" altLang="zh-CN" sz="160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391" name="Picture 4" descr="C:\Documents and Settings\Administrator\桌面\睿泰集团员工培养计划-解决方案部-JYY\其他\PPT素材\图标\平面小图标\2\50478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047" y="4629818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组合 19"/>
          <p:cNvGrpSpPr/>
          <p:nvPr/>
        </p:nvGrpSpPr>
        <p:grpSpPr bwMode="auto">
          <a:xfrm>
            <a:off x="3773927" y="3939784"/>
            <a:ext cx="4235448" cy="4239684"/>
            <a:chOff x="2763186" y="3147815"/>
            <a:chExt cx="3175623" cy="3179111"/>
          </a:xfrm>
        </p:grpSpPr>
        <p:grpSp>
          <p:nvGrpSpPr>
            <p:cNvPr id="16393" name="组合 18"/>
            <p:cNvGrpSpPr/>
            <p:nvPr/>
          </p:nvGrpSpPr>
          <p:grpSpPr bwMode="auto">
            <a:xfrm>
              <a:off x="2763186" y="3147815"/>
              <a:ext cx="3175623" cy="3179111"/>
              <a:chOff x="2763186" y="3147815"/>
              <a:chExt cx="3175623" cy="3179111"/>
            </a:xfrm>
          </p:grpSpPr>
          <p:sp>
            <p:nvSpPr>
              <p:cNvPr id="26" name="饼形 10"/>
              <p:cNvSpPr/>
              <p:nvPr/>
            </p:nvSpPr>
            <p:spPr>
              <a:xfrm rot="5400000">
                <a:off x="2770965" y="3159081"/>
                <a:ext cx="3168000" cy="3167689"/>
              </a:xfrm>
              <a:prstGeom prst="pie">
                <a:avLst>
                  <a:gd name="adj1" fmla="val 12698271"/>
                  <a:gd name="adj2" fmla="val 1620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200" eaLnBrk="0" hangingPunct="0">
                  <a:defRPr/>
                </a:pPr>
                <a:endParaRPr lang="zh-CN" altLang="en-US" sz="2400">
                  <a:solidFill>
                    <a:prstClr val="black"/>
                  </a:solidFill>
                  <a:latin typeface="Franklin Gothic Book"/>
                  <a:ea typeface="SimHei" panose="02010609060101010101" pitchFamily="49" charset="-122"/>
                </a:endParaRPr>
              </a:p>
            </p:txBody>
          </p:sp>
          <p:sp>
            <p:nvSpPr>
              <p:cNvPr id="27" name="饼形 9"/>
              <p:cNvSpPr/>
              <p:nvPr/>
            </p:nvSpPr>
            <p:spPr>
              <a:xfrm rot="2700000">
                <a:off x="2763031" y="3147970"/>
                <a:ext cx="3168000" cy="3167689"/>
              </a:xfrm>
              <a:prstGeom prst="pie">
                <a:avLst>
                  <a:gd name="adj1" fmla="val 11647033"/>
                  <a:gd name="adj2" fmla="val 15443818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200" eaLnBrk="0" hangingPunct="0">
                  <a:defRPr/>
                </a:pPr>
                <a:endParaRPr lang="zh-CN" altLang="en-US" sz="2400">
                  <a:solidFill>
                    <a:prstClr val="black"/>
                  </a:solidFill>
                  <a:latin typeface="Franklin Gothic Book"/>
                  <a:ea typeface="SimHei" panose="02010609060101010101" pitchFamily="49" charset="-122"/>
                </a:endParaRPr>
              </a:p>
            </p:txBody>
          </p:sp>
          <p:sp>
            <p:nvSpPr>
              <p:cNvPr id="28" name="饼形 8"/>
              <p:cNvSpPr/>
              <p:nvPr/>
            </p:nvSpPr>
            <p:spPr>
              <a:xfrm rot="20509694">
                <a:off x="2763186" y="3147815"/>
                <a:ext cx="3167689" cy="3168000"/>
              </a:xfrm>
              <a:prstGeom prst="pie">
                <a:avLst>
                  <a:gd name="adj1" fmla="val 11911485"/>
                  <a:gd name="adj2" fmla="val 15429133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200" eaLnBrk="0" hangingPunct="0">
                  <a:defRPr/>
                </a:pPr>
                <a:endParaRPr lang="zh-CN" altLang="en-US" sz="2400">
                  <a:solidFill>
                    <a:prstClr val="black"/>
                  </a:solidFill>
                  <a:latin typeface="Franklin Gothic Book"/>
                  <a:ea typeface="SimHei" panose="02010609060101010101" pitchFamily="49" charset="-122"/>
                </a:endParaRPr>
              </a:p>
            </p:txBody>
          </p:sp>
          <p:sp>
            <p:nvSpPr>
              <p:cNvPr id="29" name="弦形 28"/>
              <p:cNvSpPr/>
              <p:nvPr/>
            </p:nvSpPr>
            <p:spPr>
              <a:xfrm rot="8414785">
                <a:off x="3109156" y="3592224"/>
                <a:ext cx="2512250" cy="2536305"/>
              </a:xfrm>
              <a:prstGeom prst="chord">
                <a:avLst>
                  <a:gd name="adj1" fmla="val 2753391"/>
                  <a:gd name="adj2" fmla="val 12839027"/>
                </a:avLst>
              </a:prstGeom>
              <a:solidFill>
                <a:schemeClr val="bg1">
                  <a:lumMod val="6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200" eaLnBrk="0" hangingPunct="0">
                  <a:defRPr/>
                </a:pPr>
                <a:endParaRPr lang="zh-CN" altLang="en-US" sz="2400">
                  <a:solidFill>
                    <a:prstClr val="white">
                      <a:lumMod val="75000"/>
                    </a:prstClr>
                  </a:solidFill>
                  <a:latin typeface="Franklin Gothic Book"/>
                  <a:ea typeface="SimHei" panose="02010609060101010101" pitchFamily="49" charset="-122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3555040" y="4102220"/>
                <a:ext cx="1669544" cy="3923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SimSun" panose="02010600030101010101" pitchFamily="2" charset="-122"/>
                  </a:defRPr>
                </a:lvl9pPr>
              </a:lstStyle>
              <a:p>
                <a:pPr algn="ctr" defTabSz="1219200" eaLnBrk="0" hangingPunct="0"/>
                <a:r>
                  <a:rPr lang="zh-CN" altLang="en-US" sz="28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应用价值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endParaRPr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6394" name="TextBox 21"/>
            <p:cNvSpPr txBox="1">
              <a:spLocks noChangeArrowheads="1"/>
            </p:cNvSpPr>
            <p:nvPr/>
          </p:nvSpPr>
          <p:spPr bwMode="auto">
            <a:xfrm>
              <a:off x="2887494" y="3806644"/>
              <a:ext cx="455659" cy="376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Ø"/>
                <a:defRPr kumimoji="1" sz="20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pPr defTabSz="1219200" eaLnBrk="0" hangingPunct="0">
                <a:spcBef>
                  <a:spcPct val="0"/>
                </a:spcBef>
                <a:buNone/>
              </a:pPr>
              <a:r>
                <a:rPr kumimoji="0" lang="en-US" altLang="zh-CN" sz="2665" b="1">
                  <a:solidFill>
                    <a:srgbClr val="FFFFFF"/>
                  </a:solidFill>
                  <a:latin typeface="Broadway" panose="04040905080B02020502" pitchFamily="82" charset="0"/>
                  <a:ea typeface="Kozuka Mincho Pr6N H"/>
                  <a:cs typeface="Kozuka Mincho Pr6N H"/>
                </a:rPr>
                <a:t>01</a:t>
              </a:r>
              <a:endParaRPr kumimoji="0" lang="zh-CN" altLang="en-US" sz="2665" b="1">
                <a:solidFill>
                  <a:srgbClr val="FFFFFF"/>
                </a:solidFill>
                <a:latin typeface="Broadway" panose="04040905080B02020502" pitchFamily="82" charset="0"/>
                <a:ea typeface="Kozuka Mincho Pr6N H"/>
                <a:cs typeface="Kozuka Mincho Pr6N H"/>
              </a:endParaRPr>
            </a:p>
          </p:txBody>
        </p:sp>
        <p:sp>
          <p:nvSpPr>
            <p:cNvPr id="16395" name="TextBox 22"/>
            <p:cNvSpPr txBox="1">
              <a:spLocks noChangeArrowheads="1"/>
            </p:cNvSpPr>
            <p:nvPr/>
          </p:nvSpPr>
          <p:spPr bwMode="auto">
            <a:xfrm>
              <a:off x="4068617" y="3150058"/>
              <a:ext cx="470179" cy="376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Ø"/>
                <a:defRPr kumimoji="1" sz="20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pPr defTabSz="1219200" eaLnBrk="0" hangingPunct="0">
                <a:spcBef>
                  <a:spcPct val="0"/>
                </a:spcBef>
                <a:buNone/>
              </a:pPr>
              <a:r>
                <a:rPr kumimoji="0" lang="en-US" altLang="zh-CN" sz="2665" b="1">
                  <a:solidFill>
                    <a:srgbClr val="FFFFFF"/>
                  </a:solidFill>
                  <a:latin typeface="Broadway" panose="04040905080B02020502" pitchFamily="82" charset="0"/>
                  <a:ea typeface="Kozuka Mincho Pr6N H"/>
                  <a:cs typeface="Kozuka Mincho Pr6N H"/>
                </a:rPr>
                <a:t>02</a:t>
              </a:r>
              <a:endParaRPr kumimoji="0" lang="zh-CN" altLang="en-US" sz="2665" b="1">
                <a:solidFill>
                  <a:srgbClr val="FFFFFF"/>
                </a:solidFill>
                <a:latin typeface="Broadway" panose="04040905080B02020502" pitchFamily="82" charset="0"/>
                <a:ea typeface="Kozuka Mincho Pr6N H"/>
                <a:cs typeface="Kozuka Mincho Pr6N H"/>
              </a:endParaRPr>
            </a:p>
          </p:txBody>
        </p:sp>
        <p:sp>
          <p:nvSpPr>
            <p:cNvPr id="16396" name="TextBox 23"/>
            <p:cNvSpPr txBox="1">
              <a:spLocks noChangeArrowheads="1"/>
            </p:cNvSpPr>
            <p:nvPr/>
          </p:nvSpPr>
          <p:spPr bwMode="auto">
            <a:xfrm>
              <a:off x="5284642" y="3806644"/>
              <a:ext cx="470179" cy="376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Wingdings" panose="05000000000000000000" pitchFamily="2" charset="2"/>
                <a:buChar char="Ø"/>
                <a:defRPr kumimoji="1" sz="20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pPr defTabSz="1219200" eaLnBrk="0" hangingPunct="0">
                <a:spcBef>
                  <a:spcPct val="0"/>
                </a:spcBef>
                <a:buNone/>
              </a:pPr>
              <a:r>
                <a:rPr kumimoji="0" lang="en-US" altLang="zh-CN" sz="2665" b="1">
                  <a:solidFill>
                    <a:srgbClr val="FFFFFF"/>
                  </a:solidFill>
                  <a:latin typeface="Broadway" panose="04040905080B02020502" pitchFamily="82" charset="0"/>
                  <a:ea typeface="Kozuka Mincho Pr6N H"/>
                  <a:cs typeface="Kozuka Mincho Pr6N H"/>
                </a:rPr>
                <a:t>03</a:t>
              </a:r>
              <a:endParaRPr kumimoji="0" lang="zh-CN" altLang="en-US" sz="2665" b="1">
                <a:solidFill>
                  <a:srgbClr val="FFFFFF"/>
                </a:solidFill>
                <a:latin typeface="Broadway" panose="04040905080B02020502" pitchFamily="82" charset="0"/>
                <a:ea typeface="Kozuka Mincho Pr6N H"/>
                <a:cs typeface="Kozuka Mincho Pr6N H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6849" y="3856136"/>
            <a:ext cx="1466757" cy="2412000"/>
          </a:xfrm>
          <a:prstGeom prst="roundRect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dashDot"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609" y="1328942"/>
            <a:ext cx="1473275" cy="2412000"/>
          </a:xfrm>
          <a:prstGeom prst="roundRect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dashDot"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329" y="3856136"/>
            <a:ext cx="1466757" cy="2412000"/>
          </a:xfrm>
          <a:prstGeom prst="roundRect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dashDot"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369" y="3856136"/>
            <a:ext cx="1466757" cy="2412000"/>
          </a:xfrm>
          <a:prstGeom prst="roundRect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dashDot"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369" y="1328943"/>
            <a:ext cx="1466757" cy="2412000"/>
          </a:xfrm>
          <a:prstGeom prst="roundRect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dash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6089" y="1318466"/>
            <a:ext cx="1466757" cy="2412000"/>
          </a:xfrm>
          <a:prstGeom prst="roundRect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dashDot"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7609" y="3856136"/>
            <a:ext cx="1466757" cy="2412000"/>
          </a:xfrm>
          <a:prstGeom prst="roundRect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dashDot"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5329" y="1318466"/>
            <a:ext cx="1466757" cy="2412000"/>
          </a:xfrm>
          <a:prstGeom prst="roundRect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dashDot"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6849" y="1328943"/>
            <a:ext cx="1466757" cy="2412000"/>
          </a:xfrm>
          <a:prstGeom prst="roundRect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dashDot"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6089" y="3856136"/>
            <a:ext cx="1466757" cy="2412000"/>
          </a:xfrm>
          <a:prstGeom prst="roundRect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dashDot"/>
          </a:ln>
        </p:spPr>
      </p:pic>
      <p:sp>
        <p:nvSpPr>
          <p:cNvPr id="16" name="标题 1"/>
          <p:cNvSpPr txBox="1"/>
          <p:nvPr/>
        </p:nvSpPr>
        <p:spPr>
          <a:xfrm>
            <a:off x="1074168" y="334047"/>
            <a:ext cx="9113440" cy="899584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工作圈轻应用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79929" y="4146641"/>
            <a:ext cx="1332000" cy="45890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/>
              <a:t>业务员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879929" y="2685921"/>
            <a:ext cx="1332000" cy="45890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业务经理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87151" y="308053"/>
            <a:ext cx="9113440" cy="899584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工作圈轻应用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3625" y="2587403"/>
            <a:ext cx="1800000" cy="2959999"/>
          </a:xfrm>
          <a:prstGeom prst="roundRect">
            <a:avLst/>
          </a:prstGeom>
          <a:ln w="12700"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0591" y="2587403"/>
            <a:ext cx="1800000" cy="2959999"/>
          </a:xfrm>
          <a:prstGeom prst="roundRect">
            <a:avLst/>
          </a:prstGeom>
          <a:ln w="12700"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269" y="2587403"/>
            <a:ext cx="1800000" cy="2959999"/>
          </a:xfrm>
          <a:prstGeom prst="roundRect">
            <a:avLst/>
          </a:prstGeom>
          <a:ln w="12700"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947" y="2587403"/>
            <a:ext cx="1800000" cy="2959999"/>
          </a:xfrm>
          <a:prstGeom prst="roundRect">
            <a:avLst/>
          </a:prstGeom>
          <a:ln w="12700"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9" name="文本框 8"/>
          <p:cNvSpPr txBox="1">
            <a:spLocks noChangeAspect="1"/>
          </p:cNvSpPr>
          <p:nvPr/>
        </p:nvSpPr>
        <p:spPr>
          <a:xfrm>
            <a:off x="1290392" y="1636122"/>
            <a:ext cx="1564497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中高层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87151" y="308053"/>
            <a:ext cx="9113440" cy="899584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工作圈轻应用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940362" y="2657920"/>
            <a:ext cx="10080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121380" y="1884601"/>
            <a:ext cx="114646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中高层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3146219" y="4732340"/>
            <a:ext cx="1481724" cy="1361519"/>
            <a:chOff x="2736315" y="4742851"/>
            <a:chExt cx="1481724" cy="136151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022810" y="4742851"/>
              <a:ext cx="905283" cy="905283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2736315" y="5763829"/>
              <a:ext cx="1481724" cy="3405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</a:t>
              </a:r>
              <a:r>
                <a:rPr lang="zh-CN" altLang="en-US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工作圈下单</a:t>
              </a:r>
              <a:endParaRPr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175326" y="3099354"/>
            <a:ext cx="1479892" cy="1311573"/>
            <a:chOff x="2765422" y="3109865"/>
            <a:chExt cx="1479892" cy="1311573"/>
          </a:xfrm>
        </p:grpSpPr>
        <p:pic>
          <p:nvPicPr>
            <p:cNvPr id="16" name="图片 1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057813" y="3109865"/>
              <a:ext cx="900000" cy="900000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2765422" y="4082884"/>
              <a:ext cx="147989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</a:t>
              </a:r>
              <a:r>
                <a:rPr lang="zh-CN" altLang="en-US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商品及库存</a:t>
              </a:r>
              <a:endParaRPr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122592" y="4732340"/>
            <a:ext cx="1274708" cy="1352449"/>
            <a:chOff x="4712688" y="4742851"/>
            <a:chExt cx="1274708" cy="13524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0042" y="4742851"/>
              <a:ext cx="900000" cy="900000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4712688" y="5756746"/>
              <a:ext cx="12747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</a:t>
              </a:r>
              <a:r>
                <a:rPr lang="zh-CN" altLang="en-US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要货申请</a:t>
              </a:r>
              <a:endParaRPr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083633" y="4732340"/>
            <a:ext cx="925253" cy="1352449"/>
            <a:chOff x="6673729" y="4742851"/>
            <a:chExt cx="925253" cy="1352449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3729" y="4742851"/>
              <a:ext cx="900000" cy="900000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6673729" y="5756746"/>
              <a:ext cx="92525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</a:t>
              </a:r>
              <a:r>
                <a:rPr lang="zh-CN" altLang="en-US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收款 </a:t>
              </a:r>
              <a:endParaRPr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796259" y="1295620"/>
            <a:ext cx="1274708" cy="1281021"/>
            <a:chOff x="3594183" y="3096869"/>
            <a:chExt cx="1274708" cy="1281021"/>
          </a:xfrm>
        </p:grpSpPr>
        <p:pic>
          <p:nvPicPr>
            <p:cNvPr id="24" name="图片 2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829420" y="3096869"/>
              <a:ext cx="900000" cy="900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3594183" y="4039336"/>
              <a:ext cx="12747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</a:t>
              </a:r>
              <a:r>
                <a:rPr lang="zh-CN" altLang="en-US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业务报表</a:t>
              </a:r>
              <a:endParaRPr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281121" y="3099354"/>
            <a:ext cx="1069524" cy="1306149"/>
            <a:chOff x="4730518" y="3115289"/>
            <a:chExt cx="1069524" cy="1306149"/>
          </a:xfrm>
        </p:grpSpPr>
        <p:pic>
          <p:nvPicPr>
            <p:cNvPr id="26" name="图片 25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808356" y="3115289"/>
              <a:ext cx="900000" cy="900000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4730518" y="4082884"/>
              <a:ext cx="10695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</a:t>
              </a:r>
              <a:r>
                <a:rPr lang="zh-CN" altLang="en-US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费用单</a:t>
              </a:r>
              <a:endParaRPr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903028" y="3107860"/>
            <a:ext cx="1274709" cy="1311573"/>
            <a:chOff x="6439865" y="3109865"/>
            <a:chExt cx="1274709" cy="1311573"/>
          </a:xfrm>
        </p:grpSpPr>
        <p:pic>
          <p:nvPicPr>
            <p:cNvPr id="29" name="图片 28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627220" y="3109865"/>
              <a:ext cx="900000" cy="900000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6439865" y="4082884"/>
              <a:ext cx="127470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</a:t>
              </a:r>
              <a:r>
                <a:rPr lang="zh-CN" altLang="en-US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客户档案</a:t>
              </a:r>
              <a:endParaRPr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392817" y="1302500"/>
            <a:ext cx="1274709" cy="1262479"/>
            <a:chOff x="9741564" y="3109865"/>
            <a:chExt cx="1274709" cy="1262479"/>
          </a:xfrm>
        </p:grpSpPr>
        <p:pic>
          <p:nvPicPr>
            <p:cNvPr id="31" name="图片 30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9928920" y="3109865"/>
              <a:ext cx="900000" cy="900000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9741564" y="4033790"/>
              <a:ext cx="127470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</a:t>
              </a:r>
              <a:r>
                <a:rPr lang="zh-CN" altLang="en-US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订阅报表</a:t>
              </a:r>
              <a:endParaRPr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882665" y="1290066"/>
            <a:ext cx="1826142" cy="1274913"/>
            <a:chOff x="4487698" y="1250104"/>
            <a:chExt cx="1826142" cy="1274913"/>
          </a:xfrm>
        </p:grpSpPr>
        <p:pic>
          <p:nvPicPr>
            <p:cNvPr id="33" name="图片 32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920480" y="1250104"/>
              <a:ext cx="900000" cy="900000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4487698" y="2186463"/>
              <a:ext cx="182614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经营看板与排行榜</a:t>
              </a:r>
              <a:endParaRPr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682786" y="4732340"/>
            <a:ext cx="1335622" cy="1352449"/>
            <a:chOff x="8272882" y="4742851"/>
            <a:chExt cx="1335622" cy="1352449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02357" y="4742851"/>
              <a:ext cx="900000" cy="900000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>
            <a:xfrm>
              <a:off x="8272882" y="5756746"/>
              <a:ext cx="13356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</a:t>
              </a:r>
              <a:r>
                <a:rPr lang="zh-CN" altLang="en-US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欠款对账 </a:t>
              </a:r>
              <a:endParaRPr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1121380" y="4976982"/>
            <a:ext cx="114646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/>
              <a:t>业务员</a:t>
            </a:r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1121380" y="3516262"/>
            <a:ext cx="114646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业务经理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3205884" y="1312821"/>
            <a:ext cx="1440600" cy="1238554"/>
            <a:chOff x="7116721" y="1230107"/>
            <a:chExt cx="1440600" cy="1238554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195" y="1230107"/>
              <a:ext cx="900000" cy="90000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7116721" y="2130107"/>
              <a:ext cx="1440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</a:t>
              </a:r>
              <a:r>
                <a:rPr lang="zh-CN" altLang="en-US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审批</a:t>
              </a:r>
              <a:endParaRPr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8881972" y="3062218"/>
            <a:ext cx="882000" cy="1357215"/>
            <a:chOff x="8881972" y="3062218"/>
            <a:chExt cx="882000" cy="1357215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881972" y="3062218"/>
              <a:ext cx="882000" cy="882000"/>
            </a:xfrm>
            <a:prstGeom prst="roundRect">
              <a:avLst/>
            </a:prstGeom>
          </p:spPr>
        </p:pic>
        <p:sp>
          <p:nvSpPr>
            <p:cNvPr id="61" name="矩形 60"/>
            <p:cNvSpPr/>
            <p:nvPr/>
          </p:nvSpPr>
          <p:spPr>
            <a:xfrm>
              <a:off x="8887971" y="4080879"/>
              <a:ext cx="8643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</a:t>
              </a:r>
              <a:r>
                <a:rPr lang="zh-CN" altLang="en-US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预警</a:t>
              </a:r>
              <a:endParaRPr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275331" y="4759089"/>
            <a:ext cx="1335623" cy="1325700"/>
            <a:chOff x="10275331" y="4759089"/>
            <a:chExt cx="1335623" cy="13257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 l="20914" t="20531" r="22507" b="22623"/>
            <a:stretch>
              <a:fillRect/>
            </a:stretch>
          </p:blipFill>
          <p:spPr>
            <a:xfrm>
              <a:off x="10529142" y="4759089"/>
              <a:ext cx="828001" cy="828000"/>
            </a:xfrm>
            <a:prstGeom prst="round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10275331" y="5746235"/>
              <a:ext cx="133562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</a:t>
              </a:r>
              <a:r>
                <a:rPr lang="zh-CN" altLang="en-US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对账交款 </a:t>
              </a:r>
              <a:endParaRPr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923946" y="1273734"/>
            <a:ext cx="1335622" cy="1287359"/>
            <a:chOff x="10272048" y="3118144"/>
            <a:chExt cx="1335622" cy="12873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20988" t="21096" r="23231" b="19626"/>
            <a:stretch>
              <a:fillRect/>
            </a:stretch>
          </p:blipFill>
          <p:spPr>
            <a:xfrm>
              <a:off x="10494334" y="3118144"/>
              <a:ext cx="828000" cy="828000"/>
            </a:xfrm>
            <a:prstGeom prst="roundRect">
              <a:avLst/>
            </a:prstGeom>
          </p:spPr>
        </p:pic>
        <p:sp>
          <p:nvSpPr>
            <p:cNvPr id="47" name="矩形 46"/>
            <p:cNvSpPr/>
            <p:nvPr/>
          </p:nvSpPr>
          <p:spPr>
            <a:xfrm>
              <a:off x="10272048" y="4066949"/>
              <a:ext cx="13356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</a:t>
              </a:r>
              <a:r>
                <a:rPr lang="zh-CN" altLang="en-US" sz="16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智慧营销 </a:t>
              </a:r>
              <a:endParaRPr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02914" y="125635"/>
            <a:ext cx="9292068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财务管理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7495" y="895889"/>
            <a:ext cx="9700590" cy="1116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266700" algn="l"/>
              </a:tabLst>
            </a:pPr>
            <a:r>
              <a:rPr lang="zh-CN" altLang="en-US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</a:t>
            </a:r>
            <a:r>
              <a:rPr lang="en-US" altLang="zh-CN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T-UFO</a:t>
            </a:r>
            <a:endParaRPr lang="en-US" altLang="zh-CN" b="1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266700" algn="l"/>
              </a:tabLst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       全新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TUFO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，以</a:t>
            </a:r>
            <a:r>
              <a:rPr lang="en-US" altLang="zh-CN" sz="1400" dirty="0" err="1"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Excle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控件为基础，全面改进操作体验，全面覆盖原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TUFO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的同时，创新智能云报表，助务纳税申报表、多公司管理报表，为企业全面提供基于单元格的自定义报表工具，助务企业统计与分析提能。</a:t>
            </a:r>
            <a:endParaRPr lang="en-US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1657" y="2216845"/>
            <a:ext cx="6878911" cy="3592284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10985" y="1930244"/>
            <a:ext cx="559335" cy="573201"/>
            <a:chOff x="815149" y="3341709"/>
            <a:chExt cx="362432" cy="483243"/>
          </a:xfrm>
        </p:grpSpPr>
        <p:sp>
          <p:nvSpPr>
            <p:cNvPr id="6" name="椭圆 5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10988" y="2301013"/>
            <a:ext cx="6788952" cy="3378232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关键应用</a:t>
            </a:r>
            <a:endParaRPr lang="en-US" altLang="zh-CN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支持导入</a:t>
            </a:r>
            <a:r>
              <a:rPr lang="en-US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Excel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格式报表，支持自定义报表模板导出，可再次导入到其他账套的新</a:t>
            </a:r>
            <a:r>
              <a:rPr lang="en-US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TUFO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中，快速实现多账套报表模板同步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支持云报表，可随时更新最新报表模板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历史数据有更新，自动提示用户是否重计算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</a:t>
            </a:r>
            <a:r>
              <a:rPr lang="zh-CN" altLang="en-US" sz="1400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逻辑错误检查，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根据报表具体内容，系统自动进行业务校验，给出指导建议</a:t>
            </a:r>
            <a:endParaRPr kumimoji="1"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支持报表数据联查，层层追溯，精准定位质疑数据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时间轴、常用查询条件等改造，更报表更简单、易用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支持报表多</a:t>
            </a:r>
            <a:r>
              <a:rPr lang="en-US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sheet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页，可将一个期间里的多张不同报表展现在一个报表文件中，实现同步取数、同步查看、同步存档</a:t>
            </a:r>
            <a:endParaRPr kumimoji="1"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30783" y="3537742"/>
            <a:ext cx="5061217" cy="301228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315" y="4300841"/>
            <a:ext cx="3957244" cy="166127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87151" y="308053"/>
            <a:ext cx="9113440" cy="899584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工作圈轻应用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2424" y="1207637"/>
            <a:ext cx="1041952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【工作圈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＋下单】，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下订单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销货单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退货单、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查看订单和销货单列表，应用于商贸流通企业的访销和车销业务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商品及库存】，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商品管理、实时库存查看。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要货申请】，支持要货申请、退货申请、单据列表、打印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，信息直达仓库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客户档案】，支持客户档案新增、修改、查询、删除，基于客户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下单等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关联操作。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客户管理】，外勤拜访计划、签到、拜访、访销、车销、轨迹跟踪、实时定位、拜访达成分析，支持客户档案新增、修改、查询、删除，基于客户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下单等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关联操作。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＋欠款对账】，能让管理者查询有权限的业务员、客户，业务员查询到自己有权限的客户的欠款，支持将欠款明细通过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QQ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／微信／邮件等方式发送对账单。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收款】，支持按单收款、收欠款、预收款。支持</a:t>
            </a:r>
            <a:r>
              <a:rPr lang="zh-CN" altLang="zh-CN" sz="1400" kern="100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多结算方式、多账号、多项目结算功能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费用单】，支持手机端录入现金、往来费用并上传附件，查看费用审批情况。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预警】，支持信用超额预警及收、付款预警、保质期预警等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15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张预警报表发布手机端。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订阅报表】，按需按时订阅报表，自动发送报表数据。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业务报表】，包括经营状况、购销、往来、资金分析报表。</a:t>
            </a:r>
            <a:r>
              <a:rPr lang="zh-CN" altLang="zh-CN" sz="1400" kern="100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支持查看</a:t>
            </a:r>
            <a:r>
              <a:rPr lang="en-US" altLang="zh-CN" sz="1400" kern="100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PC</a:t>
            </a:r>
            <a:r>
              <a:rPr lang="zh-CN" altLang="zh-CN" sz="1400" kern="100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端业务单据明细表、统计表发布的移动方案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经营看板及排行榜】，可从老板、总监、中层经理、业务员角度展现企业经营情况，展现多维度的排行信息。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审批】，根据后台配置需要移动审批的单据自动推送单据信息，并支持在后台配置需要显示的数据项。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87151" y="308053"/>
            <a:ext cx="9113440" cy="899584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移动应用</a:t>
            </a:r>
            <a:r>
              <a:rPr lang="en-US" altLang="zh-CN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-PDA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下单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5875" y="1526567"/>
            <a:ext cx="999631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T+PDA</a:t>
            </a:r>
            <a:r>
              <a:rPr lang="zh-CN" altLang="en-US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下单</a:t>
            </a:r>
            <a:endParaRPr lang="zh-CN" altLang="zh-CN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手持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PDA</a:t>
            </a: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移动设备扫描商品下单，无论是客户现场还是门店导购陪客下单，下单效率更高效</a:t>
            </a:r>
            <a:endParaRPr lang="zh-CN" altLang="en-US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支持功能包括：下销售订单、下销货单、下退货单、单据列表、草稿列表、单据设计、实时库存查询</a:t>
            </a:r>
            <a:endParaRPr lang="zh-CN" altLang="en-US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1290" y="1584960"/>
            <a:ext cx="6784975" cy="40735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8561" y="1095573"/>
            <a:ext cx="4896544" cy="497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  <a:defRPr/>
            </a:pPr>
            <a:r>
              <a:rPr lang="zh-CN" altLang="en-US" sz="21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业务场景</a:t>
            </a:r>
            <a:endParaRPr lang="en-US" altLang="zh-CN" sz="21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600" dirty="0">
                <a:ea typeface="Microsoft YaHei" panose="020B0503020204020204" pitchFamily="34" charset="-122"/>
              </a:rPr>
              <a:t>业务员全面掌握客户情况，针对新客户、老客户、问题客户做出分析预警等。</a:t>
            </a:r>
            <a:endParaRPr lang="en-US" altLang="zh-CN" sz="1600" dirty="0"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600" dirty="0">
                <a:ea typeface="Microsoft YaHei" panose="020B0503020204020204" pitchFamily="34" charset="-122"/>
              </a:rPr>
              <a:t>客户全貌轻松掌握。</a:t>
            </a:r>
            <a:endParaRPr lang="en-US" altLang="zh-CN" sz="1600" dirty="0"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600" dirty="0">
                <a:ea typeface="Microsoft YaHei" panose="020B0503020204020204" pitchFamily="34" charset="-122"/>
              </a:rPr>
              <a:t>店铺、商品、整单促销活动轻松转发，提升客户线上互动，提升成交业绩。</a:t>
            </a:r>
            <a:endParaRPr lang="en-US" altLang="zh-CN" sz="1600" dirty="0"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21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业务控制</a:t>
            </a:r>
            <a:endParaRPr lang="en-US" altLang="zh-CN" sz="21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600" dirty="0">
                <a:ea typeface="Microsoft YaHei" panose="020B0503020204020204" pitchFamily="34" charset="-122"/>
              </a:rPr>
              <a:t>增加“智慧营销参数设置”，根据企业实际业务进行参数设置。</a:t>
            </a:r>
            <a:endParaRPr lang="en-US" altLang="zh-CN" sz="1600" dirty="0"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600" dirty="0">
                <a:ea typeface="Microsoft YaHei" panose="020B0503020204020204" pitchFamily="34" charset="-122"/>
              </a:rPr>
              <a:t>新增“智慧营销”轻应用。</a:t>
            </a:r>
            <a:endParaRPr lang="en-US" altLang="zh-CN" sz="1600" dirty="0"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zh-CN" altLang="en-US" sz="1600" dirty="0">
                <a:ea typeface="Microsoft YaHei" panose="020B0503020204020204" pitchFamily="34" charset="-122"/>
              </a:rPr>
              <a:t>同时购买客户管理、订货商城两个产品</a:t>
            </a:r>
            <a:endParaRPr lang="en-US" altLang="zh-CN" sz="1600" dirty="0"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1600" dirty="0"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1600" dirty="0">
              <a:ea typeface="Microsoft YaHei" panose="020B0503020204020204" pitchFamily="34" charset="-122"/>
            </a:endParaRPr>
          </a:p>
        </p:txBody>
      </p:sp>
      <p:sp>
        <p:nvSpPr>
          <p:cNvPr id="5" name="AutoShape 4" descr="http://wiki.rd.chanjet.com/download/attachments/75864097/%E4%BC%9A%E5%91%98%E5%82%A8%E5%80%BC%E7%95%8C%E9%9D%A2.png?version=1&amp;modificationDate=1457494999197&amp;api=v2"/>
          <p:cNvSpPr>
            <a:spLocks noChangeAspect="1" noChangeArrowheads="1"/>
          </p:cNvSpPr>
          <p:nvPr/>
        </p:nvSpPr>
        <p:spPr bwMode="auto">
          <a:xfrm>
            <a:off x="84667" y="-182033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100" dirty="0">
              <a:ea typeface="Microsoft YaHei" panose="020B0503020204020204" pitchFamily="34" charset="-122"/>
            </a:endParaRPr>
          </a:p>
        </p:txBody>
      </p:sp>
      <p:sp>
        <p:nvSpPr>
          <p:cNvPr id="6" name="AutoShape 6" descr="http://wiki.rd.chanjet.com/download/attachments/75864097/%E4%BC%9A%E5%91%98%E5%82%A8%E5%80%BC%E7%95%8C%E9%9D%A2.png?version=1&amp;modificationDate=1457494999197&amp;api=v2"/>
          <p:cNvSpPr>
            <a:spLocks noChangeAspect="1" noChangeArrowheads="1"/>
          </p:cNvSpPr>
          <p:nvPr/>
        </p:nvSpPr>
        <p:spPr bwMode="auto">
          <a:xfrm>
            <a:off x="6384032" y="224367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100" dirty="0">
              <a:ea typeface="Microsoft YaHei" panose="020B0503020204020204" pitchFamily="34" charset="-122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587151" y="308053"/>
            <a:ext cx="9113440" cy="899584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移动应用</a:t>
            </a:r>
            <a:r>
              <a:rPr lang="en-US" altLang="zh-CN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-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智慧营销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http://wiki.rd.chanjet.com/download/attachments/75864097/%E4%BC%9A%E5%91%98%E5%82%A8%E5%80%BC%E7%95%8C%E9%9D%A2.png?version=1&amp;modificationDate=1457494999197&amp;api=v2"/>
          <p:cNvSpPr>
            <a:spLocks noChangeAspect="1" noChangeArrowheads="1"/>
          </p:cNvSpPr>
          <p:nvPr/>
        </p:nvSpPr>
        <p:spPr bwMode="auto">
          <a:xfrm>
            <a:off x="84667" y="-182033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100" dirty="0">
              <a:ea typeface="Microsoft YaHei" panose="020B0503020204020204" pitchFamily="34" charset="-122"/>
            </a:endParaRPr>
          </a:p>
        </p:txBody>
      </p:sp>
      <p:sp>
        <p:nvSpPr>
          <p:cNvPr id="6" name="AutoShape 6" descr="http://wiki.rd.chanjet.com/download/attachments/75864097/%E4%BC%9A%E5%91%98%E5%82%A8%E5%80%BC%E7%95%8C%E9%9D%A2.png?version=1&amp;modificationDate=1457494999197&amp;api=v2"/>
          <p:cNvSpPr>
            <a:spLocks noChangeAspect="1" noChangeArrowheads="1"/>
          </p:cNvSpPr>
          <p:nvPr/>
        </p:nvSpPr>
        <p:spPr bwMode="auto">
          <a:xfrm>
            <a:off x="6384032" y="224367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100" dirty="0">
              <a:ea typeface="Microsoft YaHei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39349" y="2979208"/>
            <a:ext cx="1824203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2933" y="2979208"/>
            <a:ext cx="1536171" cy="829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135" dirty="0">
                <a:solidFill>
                  <a:schemeClr val="bg1"/>
                </a:solidFill>
                <a:sym typeface="+mn-ea"/>
              </a:rPr>
              <a:t>智慧营销参数设置</a:t>
            </a:r>
            <a:endParaRPr lang="en-US" altLang="zh-CN" sz="2135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6325559" y="1208643"/>
            <a:ext cx="1476308" cy="569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35" dirty="0">
                <a:solidFill>
                  <a:schemeClr val="bg1"/>
                </a:solidFill>
              </a:rPr>
              <a:t>客户分析</a:t>
            </a:r>
            <a:endParaRPr lang="zh-CN" altLang="en-US" sz="2135" dirty="0">
              <a:solidFill>
                <a:schemeClr val="bg1"/>
              </a:solidFill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2735627" y="2979208"/>
            <a:ext cx="1824203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023659" y="3351080"/>
            <a:ext cx="1536171" cy="121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135" dirty="0">
                <a:solidFill>
                  <a:schemeClr val="bg1"/>
                </a:solidFill>
                <a:sym typeface="+mn-ea"/>
              </a:rPr>
              <a:t> 移动端</a:t>
            </a:r>
            <a:endParaRPr lang="en-US" altLang="zh-CN" sz="2135" dirty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135" dirty="0">
                <a:solidFill>
                  <a:schemeClr val="bg1"/>
                </a:solidFill>
                <a:sym typeface="+mn-ea"/>
              </a:rPr>
              <a:t>智慧营销</a:t>
            </a:r>
            <a:endParaRPr lang="en-US" altLang="zh-CN" sz="2135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6" name="右箭头 25"/>
          <p:cNvSpPr/>
          <p:nvPr/>
        </p:nvSpPr>
        <p:spPr>
          <a:xfrm>
            <a:off x="2157579" y="3266076"/>
            <a:ext cx="576064" cy="342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4" name="圆角矩形 33"/>
          <p:cNvSpPr/>
          <p:nvPr/>
        </p:nvSpPr>
        <p:spPr>
          <a:xfrm>
            <a:off x="8488348" y="1227013"/>
            <a:ext cx="1476308" cy="569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35" dirty="0">
                <a:solidFill>
                  <a:schemeClr val="bg1"/>
                </a:solidFill>
              </a:rPr>
              <a:t> 客户列表</a:t>
            </a:r>
            <a:endParaRPr lang="zh-CN" altLang="en-US" sz="2135" dirty="0">
              <a:solidFill>
                <a:schemeClr val="bg1"/>
              </a:solidFill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8488348" y="3147227"/>
            <a:ext cx="1476308" cy="569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35" dirty="0">
                <a:solidFill>
                  <a:schemeClr val="bg1"/>
                </a:solidFill>
              </a:rPr>
              <a:t> 客户详情</a:t>
            </a:r>
            <a:endParaRPr lang="zh-CN" altLang="en-US" sz="2135" dirty="0">
              <a:solidFill>
                <a:schemeClr val="bg1"/>
              </a:solidFill>
            </a:endParaRPr>
          </a:p>
        </p:txBody>
      </p:sp>
      <p:sp>
        <p:nvSpPr>
          <p:cNvPr id="31" name="右箭头 30"/>
          <p:cNvSpPr/>
          <p:nvPr/>
        </p:nvSpPr>
        <p:spPr>
          <a:xfrm>
            <a:off x="7953085" y="1369465"/>
            <a:ext cx="384044" cy="284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圆角矩形 23"/>
          <p:cNvSpPr/>
          <p:nvPr/>
        </p:nvSpPr>
        <p:spPr>
          <a:xfrm>
            <a:off x="6325559" y="3147227"/>
            <a:ext cx="1476308" cy="569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35" dirty="0">
                <a:solidFill>
                  <a:schemeClr val="bg1"/>
                </a:solidFill>
              </a:rPr>
              <a:t>客户列表</a:t>
            </a:r>
            <a:endParaRPr lang="zh-CN" altLang="en-US" sz="2135" dirty="0">
              <a:solidFill>
                <a:schemeClr val="bg1"/>
              </a:solidFill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7953084" y="3240108"/>
            <a:ext cx="384044" cy="284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8" name="右箭头 27"/>
          <p:cNvSpPr/>
          <p:nvPr/>
        </p:nvSpPr>
        <p:spPr>
          <a:xfrm>
            <a:off x="7953084" y="5066279"/>
            <a:ext cx="384044" cy="284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9" name="圆角矩形 28"/>
          <p:cNvSpPr/>
          <p:nvPr/>
        </p:nvSpPr>
        <p:spPr>
          <a:xfrm>
            <a:off x="6325559" y="4971429"/>
            <a:ext cx="1476308" cy="569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35" dirty="0">
                <a:solidFill>
                  <a:schemeClr val="bg1"/>
                </a:solidFill>
              </a:rPr>
              <a:t>推广</a:t>
            </a:r>
            <a:endParaRPr lang="zh-CN" altLang="en-US" sz="2135" dirty="0">
              <a:solidFill>
                <a:schemeClr val="bg1"/>
              </a:solidFill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10572353" y="1227013"/>
            <a:ext cx="1476308" cy="569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35" dirty="0">
                <a:solidFill>
                  <a:schemeClr val="bg1"/>
                </a:solidFill>
              </a:rPr>
              <a:t> 客户详情</a:t>
            </a:r>
            <a:endParaRPr lang="zh-CN" altLang="en-US" sz="2135" dirty="0">
              <a:solidFill>
                <a:schemeClr val="bg1"/>
              </a:solidFill>
            </a:endParaRPr>
          </a:p>
        </p:txBody>
      </p:sp>
      <p:sp>
        <p:nvSpPr>
          <p:cNvPr id="33" name="右箭头 32"/>
          <p:cNvSpPr/>
          <p:nvPr/>
        </p:nvSpPr>
        <p:spPr>
          <a:xfrm>
            <a:off x="10128447" y="1369465"/>
            <a:ext cx="384044" cy="284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4" name="肘形连接符 3"/>
          <p:cNvCxnSpPr/>
          <p:nvPr/>
        </p:nvCxnSpPr>
        <p:spPr>
          <a:xfrm>
            <a:off x="5461463" y="3400967"/>
            <a:ext cx="845328" cy="912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10620357" y="2552519"/>
            <a:ext cx="1507088" cy="1740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135" dirty="0">
                <a:solidFill>
                  <a:schemeClr val="bg1"/>
                </a:solidFill>
                <a:sym typeface="+mn-ea"/>
              </a:rPr>
              <a:t>客户营销</a:t>
            </a:r>
            <a:endParaRPr lang="en-US" altLang="zh-CN" sz="2135" dirty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135" dirty="0">
                <a:solidFill>
                  <a:schemeClr val="bg1"/>
                </a:solidFill>
                <a:sym typeface="+mn-ea"/>
              </a:rPr>
              <a:t>客户分析</a:t>
            </a:r>
            <a:endParaRPr lang="en-US" altLang="zh-CN" sz="2135" dirty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135" dirty="0">
                <a:solidFill>
                  <a:schemeClr val="bg1"/>
                </a:solidFill>
                <a:sym typeface="+mn-ea"/>
              </a:rPr>
              <a:t>客户互动</a:t>
            </a:r>
            <a:endParaRPr lang="en-US" altLang="zh-CN" sz="2135" dirty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135" dirty="0">
                <a:solidFill>
                  <a:schemeClr val="bg1"/>
                </a:solidFill>
                <a:sym typeface="+mn-ea"/>
              </a:rPr>
              <a:t>客户资料</a:t>
            </a:r>
            <a:endParaRPr lang="en-US" altLang="zh-CN" sz="2135" dirty="0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17" name="肘形连接符 16"/>
          <p:cNvCxnSpPr>
            <a:endCxn id="20" idx="1"/>
          </p:cNvCxnSpPr>
          <p:nvPr/>
        </p:nvCxnSpPr>
        <p:spPr>
          <a:xfrm rot="5400000" flipH="1" flipV="1">
            <a:off x="4925851" y="2010388"/>
            <a:ext cx="1916549" cy="88286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右箭头 40"/>
          <p:cNvSpPr/>
          <p:nvPr/>
        </p:nvSpPr>
        <p:spPr>
          <a:xfrm>
            <a:off x="10085096" y="3240108"/>
            <a:ext cx="384044" cy="284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1" name="下箭头 20"/>
          <p:cNvSpPr/>
          <p:nvPr/>
        </p:nvSpPr>
        <p:spPr>
          <a:xfrm>
            <a:off x="11184565" y="1988840"/>
            <a:ext cx="288032" cy="384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43" name="肘形连接符 42"/>
          <p:cNvCxnSpPr>
            <a:stCxn id="22" idx="3"/>
            <a:endCxn id="29" idx="1"/>
          </p:cNvCxnSpPr>
          <p:nvPr/>
        </p:nvCxnSpPr>
        <p:spPr>
          <a:xfrm>
            <a:off x="4559829" y="3411256"/>
            <a:ext cx="1765729" cy="184507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8441225" y="4583128"/>
            <a:ext cx="1507088" cy="1251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135" dirty="0">
                <a:solidFill>
                  <a:schemeClr val="bg1"/>
                </a:solidFill>
                <a:sym typeface="+mn-ea"/>
              </a:rPr>
              <a:t>店铺推广</a:t>
            </a:r>
            <a:endParaRPr lang="en-US" altLang="zh-CN" sz="2135" dirty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135" dirty="0">
                <a:solidFill>
                  <a:schemeClr val="bg1"/>
                </a:solidFill>
                <a:sym typeface="+mn-ea"/>
              </a:rPr>
              <a:t>商品推广</a:t>
            </a:r>
            <a:endParaRPr lang="en-US" altLang="zh-CN" sz="2135" dirty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135" dirty="0">
                <a:solidFill>
                  <a:schemeClr val="bg1"/>
                </a:solidFill>
                <a:sym typeface="+mn-ea"/>
              </a:rPr>
              <a:t>促销活动</a:t>
            </a:r>
            <a:endParaRPr lang="en-US" altLang="zh-CN" sz="2135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45" name="右箭头 44"/>
          <p:cNvSpPr/>
          <p:nvPr/>
        </p:nvSpPr>
        <p:spPr>
          <a:xfrm>
            <a:off x="10052411" y="5031544"/>
            <a:ext cx="384044" cy="284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6" name="圆角矩形 45"/>
          <p:cNvSpPr/>
          <p:nvPr/>
        </p:nvSpPr>
        <p:spPr>
          <a:xfrm>
            <a:off x="10570845" y="4889092"/>
            <a:ext cx="1476308" cy="569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35" dirty="0">
                <a:solidFill>
                  <a:schemeClr val="bg1"/>
                </a:solidFill>
              </a:rPr>
              <a:t>客户浏览</a:t>
            </a:r>
            <a:endParaRPr lang="zh-CN" altLang="en-US" sz="2135" dirty="0">
              <a:solidFill>
                <a:schemeClr val="bg1"/>
              </a:solidFill>
            </a:endParaRPr>
          </a:p>
        </p:txBody>
      </p:sp>
      <p:sp>
        <p:nvSpPr>
          <p:cNvPr id="47" name="下箭头 46"/>
          <p:cNvSpPr/>
          <p:nvPr/>
        </p:nvSpPr>
        <p:spPr>
          <a:xfrm>
            <a:off x="11085869" y="5541235"/>
            <a:ext cx="288032" cy="384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8" name="圆角矩形 47"/>
          <p:cNvSpPr/>
          <p:nvPr/>
        </p:nvSpPr>
        <p:spPr>
          <a:xfrm>
            <a:off x="10572353" y="6070735"/>
            <a:ext cx="1476308" cy="569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35" dirty="0">
                <a:solidFill>
                  <a:schemeClr val="bg1"/>
                </a:solidFill>
              </a:rPr>
              <a:t>客户下单</a:t>
            </a:r>
            <a:endParaRPr lang="zh-CN" altLang="en-US" sz="2135" dirty="0">
              <a:solidFill>
                <a:schemeClr val="bg1"/>
              </a:solidFill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376749" y="6025260"/>
            <a:ext cx="1476308" cy="660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35" dirty="0">
                <a:solidFill>
                  <a:schemeClr val="bg1"/>
                </a:solidFill>
              </a:rPr>
              <a:t>PC</a:t>
            </a:r>
            <a:r>
              <a:rPr lang="zh-CN" altLang="en-US" sz="2135" dirty="0">
                <a:solidFill>
                  <a:schemeClr val="bg1"/>
                </a:solidFill>
              </a:rPr>
              <a:t>端推广统计分析</a:t>
            </a:r>
            <a:endParaRPr lang="zh-CN" altLang="en-US" sz="2135" dirty="0">
              <a:solidFill>
                <a:schemeClr val="bg1"/>
              </a:solidFill>
            </a:endParaRPr>
          </a:p>
        </p:txBody>
      </p:sp>
      <p:cxnSp>
        <p:nvCxnSpPr>
          <p:cNvPr id="51" name="肘形连接符 50"/>
          <p:cNvCxnSpPr>
            <a:stCxn id="48" idx="1"/>
            <a:endCxn id="49" idx="3"/>
          </p:cNvCxnSpPr>
          <p:nvPr/>
        </p:nvCxnSpPr>
        <p:spPr>
          <a:xfrm rot="10800000">
            <a:off x="1853057" y="6355637"/>
            <a:ext cx="8719296" cy="1693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肘形连接符 54"/>
          <p:cNvCxnSpPr>
            <a:stCxn id="46" idx="1"/>
          </p:cNvCxnSpPr>
          <p:nvPr/>
        </p:nvCxnSpPr>
        <p:spPr>
          <a:xfrm rot="10800000" flipV="1">
            <a:off x="10436456" y="5173993"/>
            <a:ext cx="134391" cy="1198577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 txBox="1"/>
          <p:nvPr/>
        </p:nvSpPr>
        <p:spPr>
          <a:xfrm>
            <a:off x="587151" y="308053"/>
            <a:ext cx="9113440" cy="899584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移动应用</a:t>
            </a:r>
            <a:r>
              <a:rPr lang="en-US" altLang="zh-CN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-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智慧营销流程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/>
          <a:srcRect r="8897" b="45469"/>
          <a:stretch>
            <a:fillRect/>
          </a:stretch>
        </p:blipFill>
        <p:spPr>
          <a:xfrm>
            <a:off x="1365399" y="3394147"/>
            <a:ext cx="4886017" cy="24401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510154" y="1820497"/>
            <a:ext cx="8448855" cy="1061829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285750" lvl="0" indent="-285750" eaLnBrk="0" hangingPunc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年底可以不结账，直接开展下年业务。建立多个会计期间以不同年度登录，进入不同年度账套；</a:t>
            </a:r>
            <a:endParaRPr lang="en-US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eaLnBrk="0" hangingPunc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系统默认多年度科目对照关系，用户可手工调整，以此对照关系作为跨年度查询依据</a:t>
            </a:r>
            <a:endParaRPr lang="en-US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eaLnBrk="0" hangingPunc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在凭证、账表中指定会计年度，可单独查询某一年，也可跨年查询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endParaRPr lang="en-US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510154" y="1160754"/>
            <a:ext cx="483243" cy="483243"/>
            <a:chOff x="815149" y="3341709"/>
            <a:chExt cx="362432" cy="483243"/>
          </a:xfrm>
        </p:grpSpPr>
        <p:sp>
          <p:nvSpPr>
            <p:cNvPr id="13" name="椭圆 12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r="11653" b="39029"/>
          <a:stretch>
            <a:fillRect/>
          </a:stretch>
        </p:blipFill>
        <p:spPr>
          <a:xfrm>
            <a:off x="6598990" y="3394147"/>
            <a:ext cx="4886017" cy="24401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007111" y="1274665"/>
            <a:ext cx="402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灵活、实用的多年度账</a:t>
            </a:r>
            <a:endParaRPr lang="zh-CN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1082589" y="312907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财务管理关键应用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44217" y="3130826"/>
            <a:ext cx="4840356" cy="3091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标题 1"/>
          <p:cNvSpPr txBox="1"/>
          <p:nvPr/>
        </p:nvSpPr>
        <p:spPr>
          <a:xfrm>
            <a:off x="596348" y="198464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财务管理关键应用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10155" y="1820497"/>
            <a:ext cx="7494698" cy="1061829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285750" lvl="0" indent="-285750" eaLnBrk="0" hangingPunc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支持往来单位、个人、部门、存货、项目核算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个固定辅助核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；</a:t>
            </a:r>
            <a:endParaRPr lang="en-US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eaLnBrk="0" hangingPunc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个扩展辅助核算，比如：地区、费用、自定义档案</a:t>
            </a:r>
            <a:endParaRPr lang="en-US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eaLnBrk="0" hangingPunc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支持多角度核算，同时核算的维度不受限制</a:t>
            </a:r>
            <a:endParaRPr lang="en-US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510154" y="1160754"/>
            <a:ext cx="483243" cy="483243"/>
            <a:chOff x="815149" y="3341709"/>
            <a:chExt cx="362432" cy="483243"/>
          </a:xfrm>
        </p:grpSpPr>
        <p:sp>
          <p:nvSpPr>
            <p:cNvPr id="16" name="椭圆 15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2007111" y="1274665"/>
            <a:ext cx="402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更强大的辅助核算实现精细化管理</a:t>
            </a:r>
            <a:endParaRPr lang="zh-CN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933660" y="3130826"/>
            <a:ext cx="5367131" cy="3091070"/>
            <a:chOff x="5416825" y="3130826"/>
            <a:chExt cx="5387009" cy="3091070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2" t="22182" r="24145" b="9455"/>
            <a:stretch>
              <a:fillRect/>
            </a:stretch>
          </p:blipFill>
          <p:spPr bwMode="auto">
            <a:xfrm>
              <a:off x="5416825" y="3130826"/>
              <a:ext cx="5387009" cy="3091070"/>
            </a:xfrm>
            <a:prstGeom prst="rect">
              <a:avLst/>
            </a:prstGeom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矩形 19"/>
            <p:cNvSpPr/>
            <p:nvPr/>
          </p:nvSpPr>
          <p:spPr>
            <a:xfrm>
              <a:off x="7394713" y="4770783"/>
              <a:ext cx="3130826" cy="88458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/>
          <p:nvPr/>
        </p:nvPicPr>
        <p:blipFill rotWithShape="1">
          <a:blip r:embed="rId1" cstate="print"/>
          <a:srcRect r="33314" b="77383"/>
          <a:stretch>
            <a:fillRect/>
          </a:stretch>
        </p:blipFill>
        <p:spPr bwMode="auto">
          <a:xfrm>
            <a:off x="1301432" y="5077364"/>
            <a:ext cx="4990037" cy="10423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标题 1"/>
          <p:cNvSpPr txBox="1"/>
          <p:nvPr/>
        </p:nvSpPr>
        <p:spPr>
          <a:xfrm>
            <a:off x="596348" y="198464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财务管理关键应用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01433" y="1798815"/>
            <a:ext cx="9542158" cy="1061829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通过对现金流量凭证进行指定现金流入流出项目，快速得到现金流量表。 设置好现金流量项目档案与科目的对应关系。填制凭证时，自动对凭证涉及的现金流入或流出指定到对应的现金流量项目。在现金流量表中可直接得到各项目现金流入、流出情况。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510154" y="1160754"/>
            <a:ext cx="483243" cy="483243"/>
            <a:chOff x="815149" y="3341709"/>
            <a:chExt cx="362432" cy="483243"/>
          </a:xfrm>
        </p:grpSpPr>
        <p:sp>
          <p:nvSpPr>
            <p:cNvPr id="18" name="椭圆 17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007111" y="1274665"/>
            <a:ext cx="402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现金流量自动分配</a:t>
            </a:r>
            <a:endParaRPr lang="zh-CN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73015" y="3015462"/>
            <a:ext cx="4370576" cy="3104225"/>
            <a:chOff x="-569614" y="2133904"/>
            <a:chExt cx="9586979" cy="5025235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614" y="2133904"/>
              <a:ext cx="9586979" cy="5025235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3" name="矩形 22"/>
            <p:cNvSpPr/>
            <p:nvPr/>
          </p:nvSpPr>
          <p:spPr>
            <a:xfrm>
              <a:off x="-310155" y="6082549"/>
              <a:ext cx="4942239" cy="60459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6" name="图片 25"/>
          <p:cNvPicPr/>
          <p:nvPr/>
        </p:nvPicPr>
        <p:blipFill rotWithShape="1">
          <a:blip r:embed="rId3"/>
          <a:srcRect t="1294" r="11745" b="33544"/>
          <a:stretch>
            <a:fillRect/>
          </a:stretch>
        </p:blipFill>
        <p:spPr>
          <a:xfrm>
            <a:off x="1301433" y="2945273"/>
            <a:ext cx="4990037" cy="204746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6390"/>
          <p:cNvSpPr>
            <a:spLocks noChangeArrowheads="1"/>
          </p:cNvSpPr>
          <p:nvPr/>
        </p:nvSpPr>
        <p:spPr bwMode="auto">
          <a:xfrm>
            <a:off x="5749927" y="1376363"/>
            <a:ext cx="5722672" cy="738664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285750" indent="-285750" eaLnBrk="0" hangingPunc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丰富的财务账表、明细账表、统计账表可以多维度查询；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eaLnBrk="0" hangingPunc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自定义账表满足企业个性化需要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0" name="组合 16385"/>
          <p:cNvGrpSpPr/>
          <p:nvPr/>
        </p:nvGrpSpPr>
        <p:grpSpPr bwMode="auto">
          <a:xfrm>
            <a:off x="872222" y="2154866"/>
            <a:ext cx="4376118" cy="3891376"/>
            <a:chOff x="-1" y="-1"/>
            <a:chExt cx="5312716" cy="4863969"/>
          </a:xfrm>
        </p:grpSpPr>
        <p:pic>
          <p:nvPicPr>
            <p:cNvPr id="11" name="图片 16386" descr="image14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-1"/>
              <a:ext cx="1652861" cy="4781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16387" descr="image1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312" y="-1"/>
              <a:ext cx="3509403" cy="4781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圆角矩形 16388"/>
            <p:cNvSpPr>
              <a:spLocks noChangeArrowheads="1"/>
            </p:cNvSpPr>
            <p:nvPr/>
          </p:nvSpPr>
          <p:spPr bwMode="auto">
            <a:xfrm>
              <a:off x="0" y="0"/>
              <a:ext cx="5312715" cy="4863968"/>
            </a:xfrm>
            <a:prstGeom prst="roundRect">
              <a:avLst>
                <a:gd name="adj" fmla="val 5222"/>
              </a:avLst>
            </a:prstGeom>
            <a:noFill/>
            <a:ln w="12700">
              <a:solidFill>
                <a:srgbClr val="4F81BD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endParaRPr lang="zh-CN" altLang="zh-CN" sz="180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749927" y="2589858"/>
            <a:ext cx="5722672" cy="3456384"/>
            <a:chOff x="3563887" y="1563638"/>
            <a:chExt cx="5472610" cy="30243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3889" y="1563638"/>
              <a:ext cx="5472608" cy="1008112"/>
            </a:xfrm>
            <a:prstGeom prst="rect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3887" y="2571750"/>
              <a:ext cx="5472609" cy="2016224"/>
            </a:xfrm>
            <a:prstGeom prst="rect">
              <a:avLst/>
            </a:prstGeom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</p:grpSp>
      <p:sp>
        <p:nvSpPr>
          <p:cNvPr id="17" name="标题 1"/>
          <p:cNvSpPr txBox="1"/>
          <p:nvPr/>
        </p:nvSpPr>
        <p:spPr>
          <a:xfrm>
            <a:off x="596348" y="198464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财务管理关键应用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43623" y="1316139"/>
            <a:ext cx="483243" cy="483243"/>
            <a:chOff x="815149" y="3341709"/>
            <a:chExt cx="362432" cy="483243"/>
          </a:xfrm>
        </p:grpSpPr>
        <p:sp>
          <p:nvSpPr>
            <p:cNvPr id="19" name="椭圆 18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440580" y="1430050"/>
            <a:ext cx="402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多维度的账表查询</a:t>
            </a:r>
            <a:endParaRPr lang="zh-CN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5361" descr="image1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19" y="2868622"/>
            <a:ext cx="3974990" cy="3133827"/>
          </a:xfrm>
          <a:prstGeom prst="rect">
            <a:avLst/>
          </a:prstGeom>
          <a:noFill/>
          <a:ln w="12700">
            <a:solidFill>
              <a:srgbClr val="47A1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15363"/>
          <p:cNvSpPr>
            <a:spLocks noChangeArrowheads="1"/>
          </p:cNvSpPr>
          <p:nvPr/>
        </p:nvSpPr>
        <p:spPr bwMode="auto">
          <a:xfrm>
            <a:off x="1451735" y="1617845"/>
            <a:ext cx="9671412" cy="106401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285750" indent="-285750" eaLnBrk="0" hangingPunc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Tahoma" panose="020B0604030504040204" pitchFamily="34" charset="0"/>
              </a:rPr>
              <a:t>根据财务制度、数据流向和服务过程中遇到的问题，提供财务数据检查工具。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Tahoma" panose="020B0604030504040204" pitchFamily="34" charset="0"/>
            </a:endParaRPr>
          </a:p>
          <a:p>
            <a:pPr marL="285750" indent="-285750" eaLnBrk="0" hangingPunc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Tahoma" panose="020B0604030504040204" pitchFamily="34" charset="0"/>
              </a:rPr>
              <a:t>系统预置常用检查规则，用户可以个性化调整。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Tahoma" panose="020B0604030504040204" pitchFamily="34" charset="0"/>
            </a:endParaRPr>
          </a:p>
          <a:p>
            <a:pPr marL="285750" indent="-285750" eaLnBrk="0" hangingPunc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Tahoma" panose="020B0604030504040204" pitchFamily="34" charset="0"/>
              </a:rPr>
              <a:t>按检查规则自动对财务数据检测，出具检测报告有效定位错误，可以联查追溯并提供修改通道，实现快速修正。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596348" y="198464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财务管理关键应用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52954" y="1122817"/>
            <a:ext cx="483243" cy="483243"/>
            <a:chOff x="815149" y="3341709"/>
            <a:chExt cx="362432" cy="483243"/>
          </a:xfrm>
        </p:grpSpPr>
        <p:sp>
          <p:nvSpPr>
            <p:cNvPr id="14" name="椭圆 13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549911" y="1236728"/>
            <a:ext cx="402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智能结账检测</a:t>
            </a:r>
            <a:r>
              <a:rPr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数据扫描仪</a:t>
            </a:r>
            <a:endParaRPr lang="zh-CN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360" y="2868622"/>
            <a:ext cx="5779787" cy="3133827"/>
          </a:xfrm>
          <a:prstGeom prst="rect">
            <a:avLst/>
          </a:prstGeom>
          <a:noFill/>
          <a:ln w="12700">
            <a:solidFill>
              <a:srgbClr val="47A1FF"/>
            </a:solidFill>
            <a:rou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433" descr="image2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5544"/>
          <a:stretch>
            <a:fillRect/>
          </a:stretch>
        </p:blipFill>
        <p:spPr bwMode="auto">
          <a:xfrm>
            <a:off x="3396978" y="2151248"/>
            <a:ext cx="4892256" cy="4007565"/>
          </a:xfrm>
          <a:prstGeom prst="rect">
            <a:avLst/>
          </a:prstGeom>
          <a:noFill/>
          <a:ln w="9525">
            <a:solidFill>
              <a:srgbClr val="47A1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8439"/>
          <p:cNvSpPr>
            <a:spLocks noChangeArrowheads="1"/>
          </p:cNvSpPr>
          <p:nvPr/>
        </p:nvSpPr>
        <p:spPr bwMode="auto">
          <a:xfrm>
            <a:off x="1808922" y="1606060"/>
            <a:ext cx="9203636" cy="415498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Tahoma" panose="020B0604030504040204" pitchFamily="34" charset="0"/>
              </a:rPr>
              <a:t>借助大数据技术，企业经营的概览和健康指数一目了然，还可以帮助金融服务机构提供贷款时更科学的评估风险。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914400" y="108745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财务管理关键应用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52954" y="1122817"/>
            <a:ext cx="483243" cy="483243"/>
            <a:chOff x="815149" y="3341709"/>
            <a:chExt cx="362432" cy="483243"/>
          </a:xfrm>
        </p:grpSpPr>
        <p:sp>
          <p:nvSpPr>
            <p:cNvPr id="8" name="椭圆 7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549911" y="1236728"/>
            <a:ext cx="402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经营驾驶舱</a:t>
            </a:r>
            <a:endParaRPr lang="zh-CN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02914" y="125635"/>
            <a:ext cx="9292068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财务管理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69306" y="2817431"/>
            <a:ext cx="5061788" cy="261915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75087" y="1036489"/>
            <a:ext cx="961113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266700" algn="l"/>
              </a:tabLst>
            </a:pPr>
            <a:r>
              <a:rPr lang="zh-CN" altLang="en-US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多公司管理</a:t>
            </a:r>
            <a:endParaRPr lang="en-US" altLang="zh-CN" b="1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66700" algn="l"/>
              </a:tabLst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实现小集团财务结构化管理，分板块多元化经营数据的统计与分析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。说明：多公司管理只支持标准版和专业版，版本间无区隔。不支持普及版</a:t>
            </a:r>
            <a:endParaRPr lang="en-US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75087" y="2461831"/>
            <a:ext cx="5565913" cy="346248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关键应用</a:t>
            </a:r>
            <a:endParaRPr lang="en-US" altLang="zh-CN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多公司财务账表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tabLst>
                <a:tab pos="266700" algn="l"/>
              </a:tabLst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支持多个公司账套间的账表汇总查询；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tabLst>
                <a:tab pos="266700" algn="l"/>
              </a:tabLst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支持多个公司账套间的账表跨年度查询；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tabLst>
                <a:tab pos="266700" algn="l"/>
              </a:tabLst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支持同一公司已结转账套间财务账表的跨年度集中查询。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多公司财务报表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tabLst>
                <a:tab pos="266700" algn="l"/>
              </a:tabLst>
            </a:pP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2007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企业会计准则、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2013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小企业会计准则下，预置多公司资产负债表、多公司利润表、多公司现金流量表。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tabLst>
                <a:tab pos="266700" algn="l"/>
              </a:tabLst>
            </a:pP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TUFO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总账函数支持跨账套取数，用户可自定义企业多公司管理报表</a:t>
            </a:r>
            <a:r>
              <a:rPr lang="zh-CN" altLang="en-US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CN" altLang="en-US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12254" y="2199930"/>
            <a:ext cx="559335" cy="573201"/>
            <a:chOff x="815149" y="3341709"/>
            <a:chExt cx="362432" cy="483243"/>
          </a:xfrm>
        </p:grpSpPr>
        <p:sp>
          <p:nvSpPr>
            <p:cNvPr id="10" name="椭圆 9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61052" y="3508512"/>
            <a:ext cx="4065104" cy="2683564"/>
            <a:chOff x="1682608" y="807942"/>
            <a:chExt cx="4330566" cy="232182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20"/>
            <a:stretch>
              <a:fillRect/>
            </a:stretch>
          </p:blipFill>
          <p:spPr>
            <a:xfrm>
              <a:off x="1682608" y="807942"/>
              <a:ext cx="4330566" cy="60341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23"/>
            <a:stretch>
              <a:fillRect/>
            </a:stretch>
          </p:blipFill>
          <p:spPr>
            <a:xfrm>
              <a:off x="1682608" y="1411358"/>
              <a:ext cx="4330566" cy="1718406"/>
            </a:xfrm>
            <a:prstGeom prst="rect">
              <a:avLst/>
            </a:prstGeom>
          </p:spPr>
        </p:pic>
      </p:grpSp>
      <p:sp>
        <p:nvSpPr>
          <p:cNvPr id="5" name="标题 1"/>
          <p:cNvSpPr txBox="1"/>
          <p:nvPr/>
        </p:nvSpPr>
        <p:spPr>
          <a:xfrm>
            <a:off x="502914" y="125635"/>
            <a:ext cx="9292068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财务管理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555" y="1114685"/>
            <a:ext cx="5070785" cy="22489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81"/>
          <a:stretch>
            <a:fillRect/>
          </a:stretch>
        </p:blipFill>
        <p:spPr>
          <a:xfrm>
            <a:off x="6140556" y="3510202"/>
            <a:ext cx="5070784" cy="26818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矩形 7"/>
          <p:cNvSpPr/>
          <p:nvPr/>
        </p:nvSpPr>
        <p:spPr>
          <a:xfrm>
            <a:off x="1461052" y="1061897"/>
            <a:ext cx="4065104" cy="235449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多公司管理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00100" lvl="1" indent="-342900" defTabSz="685800">
              <a:lnSpc>
                <a:spcPct val="150000"/>
              </a:lnSpc>
              <a:buClr>
                <a:srgbClr val="FF0000"/>
              </a:buClr>
              <a:buFont typeface="+mj-ea"/>
              <a:buAutoNum type="circleNumDbPlain"/>
            </a:pPr>
            <a:r>
              <a:rPr lang="zh-CN" altLang="en-US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设置多公司查询范围</a:t>
            </a:r>
            <a:endParaRPr lang="en-US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00100" lvl="1" indent="-342900" defTabSz="685800">
              <a:lnSpc>
                <a:spcPct val="150000"/>
              </a:lnSpc>
              <a:buClr>
                <a:srgbClr val="FF0000"/>
              </a:buClr>
              <a:buFont typeface="+mj-ea"/>
              <a:buAutoNum type="circleNumDbPlain"/>
            </a:pPr>
            <a:r>
              <a:rPr lang="zh-CN" altLang="en-US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统一核算规则</a:t>
            </a:r>
            <a:endParaRPr lang="en-US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00100" lvl="1" indent="-342900" defTabSz="685800">
              <a:lnSpc>
                <a:spcPct val="150000"/>
              </a:lnSpc>
              <a:buClr>
                <a:srgbClr val="FF0000"/>
              </a:buClr>
              <a:buFont typeface="+mj-ea"/>
              <a:buAutoNum type="circleNumDbPlain"/>
            </a:pPr>
            <a:r>
              <a:rPr lang="zh-CN" altLang="en-US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日常账务处理</a:t>
            </a:r>
            <a:endParaRPr lang="en-US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00100" lvl="1" indent="-342900" defTabSz="685800">
              <a:lnSpc>
                <a:spcPct val="150000"/>
              </a:lnSpc>
              <a:buClr>
                <a:srgbClr val="FF0000"/>
              </a:buClr>
              <a:buFont typeface="+mj-ea"/>
              <a:buAutoNum type="circleNumDbPlain"/>
            </a:pPr>
            <a:r>
              <a:rPr lang="zh-CN" altLang="en-US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多公司查账</a:t>
            </a:r>
            <a:endParaRPr lang="en-US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00100" lvl="1" indent="-342900" defTabSz="685800">
              <a:lnSpc>
                <a:spcPct val="150000"/>
              </a:lnSpc>
              <a:buClr>
                <a:srgbClr val="FF0000"/>
              </a:buClr>
              <a:buFont typeface="+mj-ea"/>
              <a:buAutoNum type="circleNumDbPlain"/>
            </a:pPr>
            <a:r>
              <a:rPr lang="zh-CN" altLang="en-US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出具多公司管理报表</a:t>
            </a:r>
            <a:endParaRPr lang="en-US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7105" y="343340"/>
            <a:ext cx="9292068" cy="1139502"/>
          </a:xfrm>
        </p:spPr>
        <p:txBody>
          <a:bodyPr/>
          <a:lstStyle/>
          <a:p>
            <a:r>
              <a:rPr lang="zh-CN" altLang="en-US" dirty="0"/>
              <a:t>课件导读</a:t>
            </a:r>
            <a:endParaRPr lang="zh-CN" altLang="en-US" dirty="0"/>
          </a:p>
        </p:txBody>
      </p:sp>
      <p:sp>
        <p:nvSpPr>
          <p:cNvPr id="5" name="内容占位符 4"/>
          <p:cNvSpPr txBox="1"/>
          <p:nvPr/>
        </p:nvSpPr>
        <p:spPr bwMode="auto">
          <a:xfrm>
            <a:off x="1017105" y="1482842"/>
            <a:ext cx="10184296" cy="415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SzPct val="90000"/>
              <a:buFont typeface="Arial" panose="020B0604020202020204" pitchFamily="34" charset="0"/>
              <a:buBlip>
                <a:blip r:embed="rId1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ts val="1200"/>
              </a:spcBef>
              <a:spcAft>
                <a:spcPct val="0"/>
              </a:spcAft>
              <a:buSzPct val="75000"/>
              <a:buFont typeface="Arial" panose="020B0604020202020204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3"/>
              </a:buBlip>
              <a:defRPr sz="1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>
              <a:lnSpc>
                <a:spcPct val="150000"/>
              </a:lnSpc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</a:rPr>
              <a:t>本课件旨在让学员全面了解</a:t>
            </a: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</a:rPr>
              <a:t>T+Cloud</a:t>
            </a:r>
            <a:r>
              <a:rPr lang="zh-CN" altLang="en-US" b="1" kern="0" dirty="0">
                <a:solidFill>
                  <a:srgbClr val="000000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产品，基于</a:t>
            </a:r>
            <a:r>
              <a:rPr lang="en-US" altLang="zh-CN" b="1" kern="0" dirty="0" err="1">
                <a:solidFill>
                  <a:srgbClr val="000000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T+Cloud</a:t>
            </a:r>
            <a:r>
              <a:rPr lang="zh-CN" altLang="en-US" b="1" kern="0" dirty="0">
                <a:solidFill>
                  <a:srgbClr val="000000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lang="en-US" altLang="zh-CN" b="1" dirty="0"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15.0</a:t>
            </a:r>
            <a:r>
              <a:rPr lang="zh-CN" altLang="en-US" b="1" kern="0" dirty="0">
                <a:solidFill>
                  <a:srgbClr val="000000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）专业版包括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</a:rPr>
              <a:t>T+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</a:rPr>
              <a:t>产品的整体介绍、财务功能亮点介绍、业务功能亮点介绍、生产功能亮点介绍、几种不同分销模式的介绍、零售连锁的介绍、移动应用的介绍等，通过本课件的学习，可让学员对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</a:rPr>
              <a:t>T+ 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</a:rPr>
              <a:t>产品有个整体的认识，以及能做哪些客户，有哪些关键的价值点等。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Tx/>
              <a:buSzPct val="90000"/>
              <a:buFont typeface="Arial" panose="020B0604020202020204" pitchFamily="34" charset="0"/>
              <a:buBlip>
                <a:blip r:embed="rId1"/>
              </a:buBlip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</a:rPr>
              <a:t>本课件也可供初访客户介绍</a:t>
            </a: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</a:rPr>
              <a:t>T+Cloud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</a:rPr>
              <a:t>产品时使用，如果是有针对性的售前，则应该用每个主题的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</a:rPr>
              <a:t>PPT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02914" y="125635"/>
            <a:ext cx="9292068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财务管理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452" y="2780058"/>
            <a:ext cx="4584150" cy="3240000"/>
          </a:xfrm>
          <a:prstGeom prst="rect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399" y="2779986"/>
            <a:ext cx="4901490" cy="3240000"/>
          </a:xfrm>
          <a:prstGeom prst="rect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矩形 4"/>
          <p:cNvSpPr/>
          <p:nvPr/>
        </p:nvSpPr>
        <p:spPr>
          <a:xfrm>
            <a:off x="6160039" y="1071826"/>
            <a:ext cx="5082209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  <a:tabLst>
                <a:tab pos="266700" algn="l"/>
              </a:tabLst>
            </a:pPr>
            <a:r>
              <a:rPr lang="zh-CN" altLang="zh-CN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资产管理</a:t>
            </a:r>
            <a:endParaRPr lang="zh-CN" altLang="zh-CN" b="1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支持资产多部门使用，多部门分摊</a:t>
            </a:r>
            <a:endParaRPr lang="zh-CN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支持资产组合卡片、按需拆分</a:t>
            </a:r>
            <a:endParaRPr lang="zh-CN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支持多类别资产处理：固定资产、无形资产、生物资产、周转材料、长期待摊</a:t>
            </a:r>
            <a:endParaRPr lang="zh-CN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6452" y="1049988"/>
            <a:ext cx="4584150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Aft>
                <a:spcPts val="0"/>
              </a:spcAft>
              <a:tabLst>
                <a:tab pos="266700" algn="l"/>
              </a:tabLst>
            </a:pPr>
            <a:r>
              <a:rPr lang="zh-CN" altLang="en-US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出纳管理</a:t>
            </a:r>
            <a:endParaRPr lang="en-US" altLang="zh-CN" b="1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全面处理现金收支及盘点、银行存款收支及对账。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支持支票领用及报销等支票日常业务。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支持多角度对账及查询资金报表</a:t>
            </a:r>
            <a:r>
              <a:rPr lang="zh-CN" altLang="zh-CN" sz="12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02914" y="125635"/>
            <a:ext cx="9292068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财务管理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7403" y="1049988"/>
            <a:ext cx="10804107" cy="980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5000"/>
              </a:lnSpc>
              <a:spcAft>
                <a:spcPts val="0"/>
              </a:spcAft>
              <a:tabLst>
                <a:tab pos="266700" algn="l"/>
              </a:tabLst>
            </a:pPr>
            <a:r>
              <a:rPr lang="zh-CN" altLang="en-US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发票管理</a:t>
            </a:r>
            <a:endParaRPr lang="en-US" altLang="zh-CN" b="1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911860">
              <a:spcBef>
                <a:spcPct val="20000"/>
              </a:spcBef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      全新发票管理，是增值税进项发票、销项发票的全面管理平台。以业务为源头，以核算为导向，辅助税务，全面实现业票财税一体化应用。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1657" y="2288361"/>
            <a:ext cx="7217009" cy="3592284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67659" y="2438738"/>
            <a:ext cx="6788952" cy="377411"/>
          </a:xfrm>
          <a:prstGeom prst="rect">
            <a:avLst/>
          </a:prstGeom>
          <a:solidFill>
            <a:schemeClr val="bg1"/>
          </a:solidFill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endPara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71989" y="1963091"/>
            <a:ext cx="559335" cy="573201"/>
            <a:chOff x="815149" y="3341709"/>
            <a:chExt cx="362432" cy="483243"/>
          </a:xfrm>
        </p:grpSpPr>
        <p:sp>
          <p:nvSpPr>
            <p:cNvPr id="10" name="椭圆 9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567659" y="2233804"/>
            <a:ext cx="7042577" cy="3701398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关键应用</a:t>
            </a:r>
            <a:endParaRPr lang="en-US" altLang="zh-CN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增值税发票纸电双开，支持由</a:t>
            </a:r>
            <a:r>
              <a:rPr lang="en-US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销货单、销售发票直接开具税控发票，实现纸电票一体化自动开具。包括：增值税专用发票、增值税普通发票、增值税电子发票</a:t>
            </a:r>
            <a:endParaRPr lang="zh-CN" altLang="en-US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多税商对接直联开票。支持航信、百旺多种税局开票接口，满足不同企业需求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发票管理平台，集中管理企业全部实物发票。轻松实现进项认证、测算，追溯、监管业务来源、电子归档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业务发票财务一站式服务。与</a:t>
            </a:r>
            <a:r>
              <a:rPr lang="en-US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业务系统联用，灵活个性化的开票场景应对：合单开票、折单开票、折扣开票</a:t>
            </a:r>
            <a:r>
              <a:rPr lang="en-US" altLang="zh-CN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…….</a:t>
            </a: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发票与财务、业务数据实现层层追溯，追本溯源，有效管理</a:t>
            </a:r>
            <a:endParaRPr lang="en-US" altLang="zh-CN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智能发票采集，快速提取发票源数据。发票查验联用，实现多种方式发票智能采集、电子结构化存储、财务核算、统计分析、纳税监控等业财票税一体化解决方案</a:t>
            </a:r>
            <a:endParaRPr lang="zh-CN" altLang="en-US" sz="1400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628084" y="3340953"/>
            <a:ext cx="4563915" cy="297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"/>
          <p:cNvGrpSpPr/>
          <p:nvPr/>
        </p:nvGrpSpPr>
        <p:grpSpPr bwMode="auto">
          <a:xfrm>
            <a:off x="2321393" y="1262427"/>
            <a:ext cx="5436000" cy="559473"/>
            <a:chOff x="1295400" y="1295400"/>
            <a:chExt cx="4617164" cy="684215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1295400" y="1319214"/>
              <a:ext cx="489236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2016748" y="1295400"/>
              <a:ext cx="3895816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defRPr/>
              </a:pPr>
              <a:r>
                <a:rPr lang="en-US" altLang="zh-CN" sz="2400" kern="0" dirty="0" err="1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T+ClOUD</a:t>
              </a: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整体介绍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2321393" y="1933018"/>
            <a:ext cx="5436000" cy="559472"/>
            <a:chOff x="1295400" y="2239963"/>
            <a:chExt cx="4871906" cy="684214"/>
          </a:xfrm>
        </p:grpSpPr>
        <p:sp>
          <p:nvSpPr>
            <p:cNvPr id="9" name="圆角矩形 8"/>
            <p:cNvSpPr/>
            <p:nvPr/>
          </p:nvSpPr>
          <p:spPr bwMode="auto">
            <a:xfrm>
              <a:off x="1295400" y="2263777"/>
              <a:ext cx="516228" cy="660400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2072445" y="2239963"/>
              <a:ext cx="4094861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财务管理应用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组合 7"/>
          <p:cNvGrpSpPr/>
          <p:nvPr/>
        </p:nvGrpSpPr>
        <p:grpSpPr bwMode="auto">
          <a:xfrm>
            <a:off x="2321393" y="2603608"/>
            <a:ext cx="5436000" cy="559473"/>
            <a:chOff x="1295400" y="3184525"/>
            <a:chExt cx="4917017" cy="684215"/>
          </a:xfrm>
        </p:grpSpPr>
        <p:sp>
          <p:nvSpPr>
            <p:cNvPr id="13" name="圆角矩形 12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b="1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业务管理应用</a:t>
              </a:r>
              <a:endPara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6" name="等腰三角形 15"/>
          <p:cNvSpPr/>
          <p:nvPr/>
        </p:nvSpPr>
        <p:spPr bwMode="auto">
          <a:xfrm rot="5400000">
            <a:off x="1773364" y="2760335"/>
            <a:ext cx="360000" cy="2880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标题 1"/>
          <p:cNvSpPr txBox="1"/>
          <p:nvPr/>
        </p:nvSpPr>
        <p:spPr bwMode="auto">
          <a:xfrm>
            <a:off x="2170296" y="461246"/>
            <a:ext cx="6019800" cy="635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7200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kern="0" dirty="0"/>
              <a:t>目     录</a:t>
            </a:r>
            <a:endParaRPr lang="zh-CN" altLang="en-US" sz="3600" kern="0" dirty="0"/>
          </a:p>
        </p:txBody>
      </p:sp>
      <p:grpSp>
        <p:nvGrpSpPr>
          <p:cNvPr id="30" name="组合 7"/>
          <p:cNvGrpSpPr/>
          <p:nvPr/>
        </p:nvGrpSpPr>
        <p:grpSpPr bwMode="auto">
          <a:xfrm>
            <a:off x="2321393" y="3274198"/>
            <a:ext cx="5436000" cy="559473"/>
            <a:chOff x="1295400" y="3184525"/>
            <a:chExt cx="4917017" cy="684215"/>
          </a:xfrm>
        </p:grpSpPr>
        <p:sp>
          <p:nvSpPr>
            <p:cNvPr id="31" name="圆角矩形 30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零售管理应用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3" name="组合 7"/>
          <p:cNvGrpSpPr/>
          <p:nvPr/>
        </p:nvGrpSpPr>
        <p:grpSpPr bwMode="auto">
          <a:xfrm>
            <a:off x="2321393" y="3944787"/>
            <a:ext cx="5436000" cy="559473"/>
            <a:chOff x="1295400" y="3184525"/>
            <a:chExt cx="4917017" cy="684215"/>
          </a:xfrm>
        </p:grpSpPr>
        <p:sp>
          <p:nvSpPr>
            <p:cNvPr id="34" name="圆角矩形 33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生产管理应用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6" name="组合 7"/>
          <p:cNvGrpSpPr/>
          <p:nvPr/>
        </p:nvGrpSpPr>
        <p:grpSpPr bwMode="auto">
          <a:xfrm>
            <a:off x="2321393" y="4634848"/>
            <a:ext cx="5436000" cy="559473"/>
            <a:chOff x="1295400" y="3184525"/>
            <a:chExt cx="4917017" cy="684215"/>
          </a:xfrm>
        </p:grpSpPr>
        <p:sp>
          <p:nvSpPr>
            <p:cNvPr id="37" name="圆角矩形 36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6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电商管理应用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9" name="组合 7"/>
          <p:cNvGrpSpPr/>
          <p:nvPr/>
        </p:nvGrpSpPr>
        <p:grpSpPr bwMode="auto">
          <a:xfrm>
            <a:off x="2321393" y="5324908"/>
            <a:ext cx="5436000" cy="559473"/>
            <a:chOff x="1295400" y="3184525"/>
            <a:chExt cx="4917017" cy="684215"/>
          </a:xfrm>
        </p:grpSpPr>
        <p:sp>
          <p:nvSpPr>
            <p:cNvPr id="40" name="圆角矩形 39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7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移动管理应用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组合 157"/>
          <p:cNvGrpSpPr/>
          <p:nvPr/>
        </p:nvGrpSpPr>
        <p:grpSpPr>
          <a:xfrm>
            <a:off x="5666633" y="3216809"/>
            <a:ext cx="460707" cy="395051"/>
            <a:chOff x="3546346" y="2339026"/>
            <a:chExt cx="897787" cy="769842"/>
          </a:xfrm>
          <a:solidFill>
            <a:schemeClr val="bg1">
              <a:lumMod val="50000"/>
            </a:schemeClr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159" name="Rectangle 227"/>
            <p:cNvSpPr>
              <a:spLocks noChangeArrowheads="1"/>
            </p:cNvSpPr>
            <p:nvPr/>
          </p:nvSpPr>
          <p:spPr bwMode="auto">
            <a:xfrm>
              <a:off x="3561526" y="3077423"/>
              <a:ext cx="882607" cy="314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0" name="Freeform 228"/>
            <p:cNvSpPr/>
            <p:nvPr/>
          </p:nvSpPr>
          <p:spPr bwMode="auto">
            <a:xfrm>
              <a:off x="3617909" y="2844302"/>
              <a:ext cx="125777" cy="210351"/>
            </a:xfrm>
            <a:custGeom>
              <a:avLst/>
              <a:gdLst>
                <a:gd name="T0" fmla="*/ 6 w 49"/>
                <a:gd name="T1" fmla="*/ 82 h 82"/>
                <a:gd name="T2" fmla="*/ 43 w 49"/>
                <a:gd name="T3" fmla="*/ 82 h 82"/>
                <a:gd name="T4" fmla="*/ 49 w 49"/>
                <a:gd name="T5" fmla="*/ 76 h 82"/>
                <a:gd name="T6" fmla="*/ 49 w 49"/>
                <a:gd name="T7" fmla="*/ 0 h 82"/>
                <a:gd name="T8" fmla="*/ 0 w 49"/>
                <a:gd name="T9" fmla="*/ 49 h 82"/>
                <a:gd name="T10" fmla="*/ 0 w 49"/>
                <a:gd name="T11" fmla="*/ 76 h 82"/>
                <a:gd name="T12" fmla="*/ 6 w 49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82">
                  <a:moveTo>
                    <a:pt x="6" y="82"/>
                  </a:moveTo>
                  <a:cubicBezTo>
                    <a:pt x="43" y="82"/>
                    <a:pt x="43" y="82"/>
                    <a:pt x="43" y="82"/>
                  </a:cubicBezTo>
                  <a:cubicBezTo>
                    <a:pt x="46" y="82"/>
                    <a:pt x="49" y="79"/>
                    <a:pt x="49" y="76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9"/>
                    <a:pt x="3" y="82"/>
                    <a:pt x="6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1" name="Freeform 229"/>
            <p:cNvSpPr/>
            <p:nvPr/>
          </p:nvSpPr>
          <p:spPr bwMode="auto">
            <a:xfrm>
              <a:off x="3779467" y="2682744"/>
              <a:ext cx="122524" cy="371910"/>
            </a:xfrm>
            <a:custGeom>
              <a:avLst/>
              <a:gdLst>
                <a:gd name="T0" fmla="*/ 5 w 48"/>
                <a:gd name="T1" fmla="*/ 145 h 145"/>
                <a:gd name="T2" fmla="*/ 43 w 48"/>
                <a:gd name="T3" fmla="*/ 145 h 145"/>
                <a:gd name="T4" fmla="*/ 48 w 48"/>
                <a:gd name="T5" fmla="*/ 139 h 145"/>
                <a:gd name="T6" fmla="*/ 48 w 48"/>
                <a:gd name="T7" fmla="*/ 0 h 145"/>
                <a:gd name="T8" fmla="*/ 0 w 48"/>
                <a:gd name="T9" fmla="*/ 49 h 145"/>
                <a:gd name="T10" fmla="*/ 0 w 48"/>
                <a:gd name="T11" fmla="*/ 139 h 145"/>
                <a:gd name="T12" fmla="*/ 5 w 48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5">
                  <a:moveTo>
                    <a:pt x="5" y="145"/>
                  </a:moveTo>
                  <a:cubicBezTo>
                    <a:pt x="43" y="145"/>
                    <a:pt x="43" y="145"/>
                    <a:pt x="43" y="145"/>
                  </a:cubicBezTo>
                  <a:cubicBezTo>
                    <a:pt x="46" y="145"/>
                    <a:pt x="48" y="142"/>
                    <a:pt x="48" y="13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42"/>
                    <a:pt x="2" y="145"/>
                    <a:pt x="5" y="1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2" name="Freeform 230"/>
            <p:cNvSpPr/>
            <p:nvPr/>
          </p:nvSpPr>
          <p:spPr bwMode="auto">
            <a:xfrm>
              <a:off x="3938857" y="2713104"/>
              <a:ext cx="124693" cy="341550"/>
            </a:xfrm>
            <a:custGeom>
              <a:avLst/>
              <a:gdLst>
                <a:gd name="T0" fmla="*/ 22 w 49"/>
                <a:gd name="T1" fmla="*/ 22 h 133"/>
                <a:gd name="T2" fmla="*/ 0 w 49"/>
                <a:gd name="T3" fmla="*/ 0 h 133"/>
                <a:gd name="T4" fmla="*/ 0 w 49"/>
                <a:gd name="T5" fmla="*/ 127 h 133"/>
                <a:gd name="T6" fmla="*/ 6 w 49"/>
                <a:gd name="T7" fmla="*/ 133 h 133"/>
                <a:gd name="T8" fmla="*/ 43 w 49"/>
                <a:gd name="T9" fmla="*/ 133 h 133"/>
                <a:gd name="T10" fmla="*/ 49 w 49"/>
                <a:gd name="T11" fmla="*/ 127 h 133"/>
                <a:gd name="T12" fmla="*/ 49 w 49"/>
                <a:gd name="T13" fmla="*/ 26 h 133"/>
                <a:gd name="T14" fmla="*/ 38 w 49"/>
                <a:gd name="T15" fmla="*/ 29 h 133"/>
                <a:gd name="T16" fmla="*/ 22 w 49"/>
                <a:gd name="T17" fmla="*/ 2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133">
                  <a:moveTo>
                    <a:pt x="22" y="2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30"/>
                    <a:pt x="3" y="133"/>
                    <a:pt x="6" y="133"/>
                  </a:cubicBezTo>
                  <a:cubicBezTo>
                    <a:pt x="43" y="133"/>
                    <a:pt x="43" y="133"/>
                    <a:pt x="43" y="133"/>
                  </a:cubicBezTo>
                  <a:cubicBezTo>
                    <a:pt x="46" y="133"/>
                    <a:pt x="49" y="130"/>
                    <a:pt x="49" y="127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6" y="28"/>
                    <a:pt x="42" y="29"/>
                    <a:pt x="38" y="29"/>
                  </a:cubicBezTo>
                  <a:cubicBezTo>
                    <a:pt x="32" y="29"/>
                    <a:pt x="27" y="26"/>
                    <a:pt x="2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3" name="Freeform 231"/>
            <p:cNvSpPr/>
            <p:nvPr/>
          </p:nvSpPr>
          <p:spPr bwMode="auto">
            <a:xfrm>
              <a:off x="4100415" y="2624193"/>
              <a:ext cx="122524" cy="430461"/>
            </a:xfrm>
            <a:custGeom>
              <a:avLst/>
              <a:gdLst>
                <a:gd name="T0" fmla="*/ 5 w 48"/>
                <a:gd name="T1" fmla="*/ 168 h 168"/>
                <a:gd name="T2" fmla="*/ 43 w 48"/>
                <a:gd name="T3" fmla="*/ 168 h 168"/>
                <a:gd name="T4" fmla="*/ 48 w 48"/>
                <a:gd name="T5" fmla="*/ 162 h 168"/>
                <a:gd name="T6" fmla="*/ 48 w 48"/>
                <a:gd name="T7" fmla="*/ 0 h 168"/>
                <a:gd name="T8" fmla="*/ 0 w 48"/>
                <a:gd name="T9" fmla="*/ 48 h 168"/>
                <a:gd name="T10" fmla="*/ 0 w 48"/>
                <a:gd name="T11" fmla="*/ 162 h 168"/>
                <a:gd name="T12" fmla="*/ 5 w 48"/>
                <a:gd name="T13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68">
                  <a:moveTo>
                    <a:pt x="5" y="168"/>
                  </a:moveTo>
                  <a:cubicBezTo>
                    <a:pt x="43" y="168"/>
                    <a:pt x="43" y="168"/>
                    <a:pt x="43" y="168"/>
                  </a:cubicBezTo>
                  <a:cubicBezTo>
                    <a:pt x="46" y="168"/>
                    <a:pt x="48" y="165"/>
                    <a:pt x="48" y="16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5"/>
                    <a:pt x="2" y="168"/>
                    <a:pt x="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4" name="Freeform 232"/>
            <p:cNvSpPr/>
            <p:nvPr/>
          </p:nvSpPr>
          <p:spPr bwMode="auto">
            <a:xfrm>
              <a:off x="4258721" y="2513596"/>
              <a:ext cx="125777" cy="541058"/>
            </a:xfrm>
            <a:custGeom>
              <a:avLst/>
              <a:gdLst>
                <a:gd name="T0" fmla="*/ 29 w 49"/>
                <a:gd name="T1" fmla="*/ 0 h 211"/>
                <a:gd name="T2" fmla="*/ 0 w 49"/>
                <a:gd name="T3" fmla="*/ 29 h 211"/>
                <a:gd name="T4" fmla="*/ 0 w 49"/>
                <a:gd name="T5" fmla="*/ 205 h 211"/>
                <a:gd name="T6" fmla="*/ 6 w 49"/>
                <a:gd name="T7" fmla="*/ 211 h 211"/>
                <a:gd name="T8" fmla="*/ 43 w 49"/>
                <a:gd name="T9" fmla="*/ 211 h 211"/>
                <a:gd name="T10" fmla="*/ 49 w 49"/>
                <a:gd name="T11" fmla="*/ 205 h 211"/>
                <a:gd name="T12" fmla="*/ 49 w 49"/>
                <a:gd name="T13" fmla="*/ 22 h 211"/>
                <a:gd name="T14" fmla="*/ 29 w 49"/>
                <a:gd name="T15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211">
                  <a:moveTo>
                    <a:pt x="29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08"/>
                    <a:pt x="3" y="211"/>
                    <a:pt x="6" y="211"/>
                  </a:cubicBezTo>
                  <a:cubicBezTo>
                    <a:pt x="43" y="211"/>
                    <a:pt x="43" y="211"/>
                    <a:pt x="43" y="211"/>
                  </a:cubicBezTo>
                  <a:cubicBezTo>
                    <a:pt x="46" y="211"/>
                    <a:pt x="49" y="208"/>
                    <a:pt x="49" y="205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38" y="21"/>
                    <a:pt x="29" y="12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5" name="Freeform 233"/>
            <p:cNvSpPr/>
            <p:nvPr/>
          </p:nvSpPr>
          <p:spPr bwMode="auto">
            <a:xfrm>
              <a:off x="3546346" y="2339026"/>
              <a:ext cx="871764" cy="610452"/>
            </a:xfrm>
            <a:custGeom>
              <a:avLst/>
              <a:gdLst>
                <a:gd name="T0" fmla="*/ 20 w 340"/>
                <a:gd name="T1" fmla="*/ 234 h 238"/>
                <a:gd name="T2" fmla="*/ 140 w 340"/>
                <a:gd name="T3" fmla="*/ 113 h 238"/>
                <a:gd name="T4" fmla="*/ 183 w 340"/>
                <a:gd name="T5" fmla="*/ 156 h 238"/>
                <a:gd name="T6" fmla="*/ 199 w 340"/>
                <a:gd name="T7" fmla="*/ 156 h 238"/>
                <a:gd name="T8" fmla="*/ 318 w 340"/>
                <a:gd name="T9" fmla="*/ 37 h 238"/>
                <a:gd name="T10" fmla="*/ 318 w 340"/>
                <a:gd name="T11" fmla="*/ 64 h 238"/>
                <a:gd name="T12" fmla="*/ 329 w 340"/>
                <a:gd name="T13" fmla="*/ 75 h 238"/>
                <a:gd name="T14" fmla="*/ 340 w 340"/>
                <a:gd name="T15" fmla="*/ 64 h 238"/>
                <a:gd name="T16" fmla="*/ 340 w 340"/>
                <a:gd name="T17" fmla="*/ 11 h 238"/>
                <a:gd name="T18" fmla="*/ 337 w 340"/>
                <a:gd name="T19" fmla="*/ 3 h 238"/>
                <a:gd name="T20" fmla="*/ 329 w 340"/>
                <a:gd name="T21" fmla="*/ 0 h 238"/>
                <a:gd name="T22" fmla="*/ 276 w 340"/>
                <a:gd name="T23" fmla="*/ 0 h 238"/>
                <a:gd name="T24" fmla="*/ 265 w 340"/>
                <a:gd name="T25" fmla="*/ 11 h 238"/>
                <a:gd name="T26" fmla="*/ 276 w 340"/>
                <a:gd name="T27" fmla="*/ 22 h 238"/>
                <a:gd name="T28" fmla="*/ 302 w 340"/>
                <a:gd name="T29" fmla="*/ 22 h 238"/>
                <a:gd name="T30" fmla="*/ 191 w 340"/>
                <a:gd name="T31" fmla="*/ 133 h 238"/>
                <a:gd name="T32" fmla="*/ 148 w 340"/>
                <a:gd name="T33" fmla="*/ 90 h 238"/>
                <a:gd name="T34" fmla="*/ 133 w 340"/>
                <a:gd name="T35" fmla="*/ 90 h 238"/>
                <a:gd name="T36" fmla="*/ 4 w 340"/>
                <a:gd name="T37" fmla="*/ 219 h 238"/>
                <a:gd name="T38" fmla="*/ 4 w 340"/>
                <a:gd name="T39" fmla="*/ 234 h 238"/>
                <a:gd name="T40" fmla="*/ 20 w 340"/>
                <a:gd name="T41" fmla="*/ 23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0" h="238">
                  <a:moveTo>
                    <a:pt x="20" y="234"/>
                  </a:moveTo>
                  <a:cubicBezTo>
                    <a:pt x="140" y="113"/>
                    <a:pt x="140" y="113"/>
                    <a:pt x="140" y="113"/>
                  </a:cubicBezTo>
                  <a:cubicBezTo>
                    <a:pt x="183" y="156"/>
                    <a:pt x="183" y="156"/>
                    <a:pt x="183" y="156"/>
                  </a:cubicBezTo>
                  <a:cubicBezTo>
                    <a:pt x="188" y="160"/>
                    <a:pt x="195" y="160"/>
                    <a:pt x="199" y="156"/>
                  </a:cubicBezTo>
                  <a:cubicBezTo>
                    <a:pt x="318" y="37"/>
                    <a:pt x="318" y="37"/>
                    <a:pt x="318" y="37"/>
                  </a:cubicBezTo>
                  <a:cubicBezTo>
                    <a:pt x="318" y="64"/>
                    <a:pt x="318" y="64"/>
                    <a:pt x="318" y="64"/>
                  </a:cubicBezTo>
                  <a:cubicBezTo>
                    <a:pt x="318" y="70"/>
                    <a:pt x="323" y="75"/>
                    <a:pt x="329" y="75"/>
                  </a:cubicBezTo>
                  <a:cubicBezTo>
                    <a:pt x="335" y="75"/>
                    <a:pt x="340" y="70"/>
                    <a:pt x="340" y="64"/>
                  </a:cubicBezTo>
                  <a:cubicBezTo>
                    <a:pt x="340" y="11"/>
                    <a:pt x="340" y="11"/>
                    <a:pt x="340" y="11"/>
                  </a:cubicBezTo>
                  <a:cubicBezTo>
                    <a:pt x="340" y="8"/>
                    <a:pt x="339" y="5"/>
                    <a:pt x="337" y="3"/>
                  </a:cubicBezTo>
                  <a:cubicBezTo>
                    <a:pt x="335" y="1"/>
                    <a:pt x="332" y="0"/>
                    <a:pt x="329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70" y="0"/>
                    <a:pt x="265" y="4"/>
                    <a:pt x="265" y="11"/>
                  </a:cubicBezTo>
                  <a:cubicBezTo>
                    <a:pt x="265" y="17"/>
                    <a:pt x="270" y="22"/>
                    <a:pt x="276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191" y="133"/>
                    <a:pt x="191" y="133"/>
                    <a:pt x="191" y="133"/>
                  </a:cubicBezTo>
                  <a:cubicBezTo>
                    <a:pt x="148" y="90"/>
                    <a:pt x="148" y="90"/>
                    <a:pt x="148" y="90"/>
                  </a:cubicBezTo>
                  <a:cubicBezTo>
                    <a:pt x="144" y="86"/>
                    <a:pt x="137" y="86"/>
                    <a:pt x="133" y="90"/>
                  </a:cubicBezTo>
                  <a:cubicBezTo>
                    <a:pt x="4" y="219"/>
                    <a:pt x="4" y="219"/>
                    <a:pt x="4" y="219"/>
                  </a:cubicBezTo>
                  <a:cubicBezTo>
                    <a:pt x="0" y="223"/>
                    <a:pt x="0" y="230"/>
                    <a:pt x="4" y="234"/>
                  </a:cubicBezTo>
                  <a:cubicBezTo>
                    <a:pt x="8" y="238"/>
                    <a:pt x="15" y="238"/>
                    <a:pt x="20" y="2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601689" y="1384899"/>
            <a:ext cx="4021323" cy="4088205"/>
            <a:chOff x="4076701" y="1384898"/>
            <a:chExt cx="4021322" cy="4088205"/>
          </a:xfrm>
          <a:effectLst>
            <a:outerShdw blurRad="152400" dist="88900" dir="2700000" sx="99000" sy="99000" algn="tl" rotWithShape="0">
              <a:prstClr val="black">
                <a:alpha val="20000"/>
              </a:prstClr>
            </a:outerShdw>
          </a:effectLst>
        </p:grpSpPr>
        <p:sp>
          <p:nvSpPr>
            <p:cNvPr id="25" name="任意多边形 24"/>
            <p:cNvSpPr/>
            <p:nvPr/>
          </p:nvSpPr>
          <p:spPr>
            <a:xfrm>
              <a:off x="4076701" y="2446530"/>
              <a:ext cx="2026434" cy="1964942"/>
            </a:xfrm>
            <a:custGeom>
              <a:avLst/>
              <a:gdLst>
                <a:gd name="connsiteX0" fmla="*/ 648884 w 2026434"/>
                <a:gd name="connsiteY0" fmla="*/ 0 h 1964942"/>
                <a:gd name="connsiteX1" fmla="*/ 1551718 w 2026434"/>
                <a:gd name="connsiteY1" fmla="*/ 229 h 1964942"/>
                <a:gd name="connsiteX2" fmla="*/ 1724865 w 2026434"/>
                <a:gd name="connsiteY2" fmla="*/ 100196 h 1964942"/>
                <a:gd name="connsiteX3" fmla="*/ 1985955 w 2026434"/>
                <a:gd name="connsiteY3" fmla="*/ 552154 h 1964942"/>
                <a:gd name="connsiteX4" fmla="*/ 2016766 w 2026434"/>
                <a:gd name="connsiteY4" fmla="*/ 605484 h 1964942"/>
                <a:gd name="connsiteX5" fmla="*/ 1976958 w 2026434"/>
                <a:gd name="connsiteY5" fmla="*/ 638328 h 1964942"/>
                <a:gd name="connsiteX6" fmla="*/ 1839723 w 2026434"/>
                <a:gd name="connsiteY6" fmla="*/ 969642 h 1964942"/>
                <a:gd name="connsiteX7" fmla="*/ 1976958 w 2026434"/>
                <a:gd name="connsiteY7" fmla="*/ 1300955 h 1964942"/>
                <a:gd name="connsiteX8" fmla="*/ 2026434 w 2026434"/>
                <a:gd name="connsiteY8" fmla="*/ 1341779 h 1964942"/>
                <a:gd name="connsiteX9" fmla="*/ 1966837 w 2026434"/>
                <a:gd name="connsiteY9" fmla="*/ 1445004 h 1964942"/>
                <a:gd name="connsiteX10" fmla="*/ 1724816 w 2026434"/>
                <a:gd name="connsiteY10" fmla="*/ 1864201 h 1964942"/>
                <a:gd name="connsiteX11" fmla="*/ 1551222 w 2026434"/>
                <a:gd name="connsiteY11" fmla="*/ 1964942 h 1964942"/>
                <a:gd name="connsiteX12" fmla="*/ 648386 w 2026434"/>
                <a:gd name="connsiteY12" fmla="*/ 1964713 h 1964942"/>
                <a:gd name="connsiteX13" fmla="*/ 475240 w 2026434"/>
                <a:gd name="connsiteY13" fmla="*/ 1864748 h 1964942"/>
                <a:gd name="connsiteX14" fmla="*/ 23624 w 2026434"/>
                <a:gd name="connsiteY14" fmla="*/ 1082984 h 1964942"/>
                <a:gd name="connsiteX15" fmla="*/ 24071 w 2026434"/>
                <a:gd name="connsiteY15" fmla="*/ 882276 h 1964942"/>
                <a:gd name="connsiteX16" fmla="*/ 475291 w 2026434"/>
                <a:gd name="connsiteY16" fmla="*/ 100743 h 1964942"/>
                <a:gd name="connsiteX17" fmla="*/ 648884 w 2026434"/>
                <a:gd name="connsiteY17" fmla="*/ 0 h 196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26434" h="1964942">
                  <a:moveTo>
                    <a:pt x="648884" y="0"/>
                  </a:moveTo>
                  <a:cubicBezTo>
                    <a:pt x="1551718" y="229"/>
                    <a:pt x="1551718" y="229"/>
                    <a:pt x="1551718" y="229"/>
                  </a:cubicBezTo>
                  <a:cubicBezTo>
                    <a:pt x="1614503" y="1124"/>
                    <a:pt x="1692699" y="46270"/>
                    <a:pt x="1724865" y="100196"/>
                  </a:cubicBezTo>
                  <a:cubicBezTo>
                    <a:pt x="1837770" y="295637"/>
                    <a:pt x="1922447" y="442218"/>
                    <a:pt x="1985955" y="552154"/>
                  </a:cubicBezTo>
                  <a:lnTo>
                    <a:pt x="2016766" y="605484"/>
                  </a:lnTo>
                  <a:lnTo>
                    <a:pt x="1976958" y="638328"/>
                  </a:lnTo>
                  <a:cubicBezTo>
                    <a:pt x="1892167" y="723118"/>
                    <a:pt x="1839723" y="840256"/>
                    <a:pt x="1839723" y="969642"/>
                  </a:cubicBezTo>
                  <a:cubicBezTo>
                    <a:pt x="1839723" y="1099028"/>
                    <a:pt x="1892167" y="1216165"/>
                    <a:pt x="1976958" y="1300955"/>
                  </a:cubicBezTo>
                  <a:lnTo>
                    <a:pt x="2026434" y="1341779"/>
                  </a:lnTo>
                  <a:lnTo>
                    <a:pt x="1966837" y="1445004"/>
                  </a:lnTo>
                  <a:cubicBezTo>
                    <a:pt x="1724816" y="1864201"/>
                    <a:pt x="1724816" y="1864201"/>
                    <a:pt x="1724816" y="1864201"/>
                  </a:cubicBezTo>
                  <a:cubicBezTo>
                    <a:pt x="1692584" y="1920025"/>
                    <a:pt x="1614811" y="1964440"/>
                    <a:pt x="1551222" y="1964942"/>
                  </a:cubicBezTo>
                  <a:cubicBezTo>
                    <a:pt x="648386" y="1964713"/>
                    <a:pt x="648386" y="1964713"/>
                    <a:pt x="648386" y="1964713"/>
                  </a:cubicBezTo>
                  <a:cubicBezTo>
                    <a:pt x="584795" y="1965216"/>
                    <a:pt x="506600" y="1920070"/>
                    <a:pt x="475240" y="1864748"/>
                  </a:cubicBezTo>
                  <a:cubicBezTo>
                    <a:pt x="23624" y="1082984"/>
                    <a:pt x="23624" y="1082984"/>
                    <a:pt x="23624" y="1082984"/>
                  </a:cubicBezTo>
                  <a:cubicBezTo>
                    <a:pt x="-7738" y="1027662"/>
                    <a:pt x="-8160" y="938100"/>
                    <a:pt x="24071" y="882276"/>
                  </a:cubicBezTo>
                  <a:lnTo>
                    <a:pt x="475291" y="100743"/>
                  </a:lnTo>
                  <a:cubicBezTo>
                    <a:pt x="506715" y="46313"/>
                    <a:pt x="585293" y="503"/>
                    <a:pt x="648884" y="0"/>
                  </a:cubicBezTo>
                  <a:close/>
                </a:path>
              </a:pathLst>
            </a:custGeom>
            <a:pattFill prst="dkDnDiag">
              <a:fgClr>
                <a:srgbClr val="F8F8F8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5898221" y="1384898"/>
              <a:ext cx="2199801" cy="1964942"/>
            </a:xfrm>
            <a:custGeom>
              <a:avLst/>
              <a:gdLst>
                <a:gd name="connsiteX0" fmla="*/ 648882 w 2199801"/>
                <a:gd name="connsiteY0" fmla="*/ 0 h 1964942"/>
                <a:gd name="connsiteX1" fmla="*/ 1551718 w 2199801"/>
                <a:gd name="connsiteY1" fmla="*/ 229 h 1964942"/>
                <a:gd name="connsiteX2" fmla="*/ 1724863 w 2199801"/>
                <a:gd name="connsiteY2" fmla="*/ 100196 h 1964942"/>
                <a:gd name="connsiteX3" fmla="*/ 2176480 w 2199801"/>
                <a:gd name="connsiteY3" fmla="*/ 881958 h 1964942"/>
                <a:gd name="connsiteX4" fmla="*/ 2176032 w 2199801"/>
                <a:gd name="connsiteY4" fmla="*/ 1082667 h 1964942"/>
                <a:gd name="connsiteX5" fmla="*/ 1724813 w 2199801"/>
                <a:gd name="connsiteY5" fmla="*/ 1864201 h 1964942"/>
                <a:gd name="connsiteX6" fmla="*/ 1551218 w 2199801"/>
                <a:gd name="connsiteY6" fmla="*/ 1964942 h 1964942"/>
                <a:gd name="connsiteX7" fmla="*/ 941762 w 2199801"/>
                <a:gd name="connsiteY7" fmla="*/ 1964788 h 1964942"/>
                <a:gd name="connsiteX8" fmla="*/ 931314 w 2199801"/>
                <a:gd name="connsiteY8" fmla="*/ 1964785 h 1964942"/>
                <a:gd name="connsiteX9" fmla="*/ 928498 w 2199801"/>
                <a:gd name="connsiteY9" fmla="*/ 1936844 h 1964942"/>
                <a:gd name="connsiteX10" fmla="*/ 469470 w 2199801"/>
                <a:gd name="connsiteY10" fmla="*/ 1562725 h 1964942"/>
                <a:gd name="connsiteX11" fmla="*/ 375041 w 2199801"/>
                <a:gd name="connsiteY11" fmla="*/ 1572245 h 1964942"/>
                <a:gd name="connsiteX12" fmla="*/ 316721 w 2199801"/>
                <a:gd name="connsiteY12" fmla="*/ 1590348 h 1964942"/>
                <a:gd name="connsiteX13" fmla="*/ 265859 w 2199801"/>
                <a:gd name="connsiteY13" fmla="*/ 1502303 h 1964942"/>
                <a:gd name="connsiteX14" fmla="*/ 23623 w 2199801"/>
                <a:gd name="connsiteY14" fmla="*/ 1082984 h 1964942"/>
                <a:gd name="connsiteX15" fmla="*/ 24070 w 2199801"/>
                <a:gd name="connsiteY15" fmla="*/ 882276 h 1964942"/>
                <a:gd name="connsiteX16" fmla="*/ 475290 w 2199801"/>
                <a:gd name="connsiteY16" fmla="*/ 100743 h 1964942"/>
                <a:gd name="connsiteX17" fmla="*/ 648882 w 2199801"/>
                <a:gd name="connsiteY17" fmla="*/ 0 h 196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99801" h="1964942">
                  <a:moveTo>
                    <a:pt x="648882" y="0"/>
                  </a:moveTo>
                  <a:cubicBezTo>
                    <a:pt x="1551718" y="229"/>
                    <a:pt x="1551718" y="229"/>
                    <a:pt x="1551718" y="229"/>
                  </a:cubicBezTo>
                  <a:cubicBezTo>
                    <a:pt x="1614502" y="1124"/>
                    <a:pt x="1692697" y="46270"/>
                    <a:pt x="1724863" y="100196"/>
                  </a:cubicBezTo>
                  <a:cubicBezTo>
                    <a:pt x="2176480" y="881958"/>
                    <a:pt x="2176480" y="881958"/>
                    <a:pt x="2176480" y="881958"/>
                  </a:cubicBezTo>
                  <a:cubicBezTo>
                    <a:pt x="2207840" y="937281"/>
                    <a:pt x="2207456" y="1028239"/>
                    <a:pt x="2176032" y="1082667"/>
                  </a:cubicBezTo>
                  <a:cubicBezTo>
                    <a:pt x="1724813" y="1864201"/>
                    <a:pt x="1724813" y="1864201"/>
                    <a:pt x="1724813" y="1864201"/>
                  </a:cubicBezTo>
                  <a:cubicBezTo>
                    <a:pt x="1692584" y="1920025"/>
                    <a:pt x="1614809" y="1964441"/>
                    <a:pt x="1551218" y="1964942"/>
                  </a:cubicBezTo>
                  <a:cubicBezTo>
                    <a:pt x="1269083" y="1964870"/>
                    <a:pt x="1075114" y="1964821"/>
                    <a:pt x="941762" y="1964788"/>
                  </a:cubicBezTo>
                  <a:lnTo>
                    <a:pt x="931314" y="1964785"/>
                  </a:lnTo>
                  <a:lnTo>
                    <a:pt x="928498" y="1936844"/>
                  </a:lnTo>
                  <a:cubicBezTo>
                    <a:pt x="884808" y="1723335"/>
                    <a:pt x="695895" y="1562727"/>
                    <a:pt x="469470" y="1562725"/>
                  </a:cubicBezTo>
                  <a:cubicBezTo>
                    <a:pt x="437124" y="1562727"/>
                    <a:pt x="405542" y="1566003"/>
                    <a:pt x="375041" y="1572245"/>
                  </a:cubicBezTo>
                  <a:lnTo>
                    <a:pt x="316721" y="1590348"/>
                  </a:lnTo>
                  <a:lnTo>
                    <a:pt x="265859" y="1502303"/>
                  </a:lnTo>
                  <a:cubicBezTo>
                    <a:pt x="23623" y="1082984"/>
                    <a:pt x="23623" y="1082984"/>
                    <a:pt x="23623" y="1082984"/>
                  </a:cubicBezTo>
                  <a:cubicBezTo>
                    <a:pt x="-7738" y="1027661"/>
                    <a:pt x="-8158" y="938100"/>
                    <a:pt x="24070" y="882276"/>
                  </a:cubicBezTo>
                  <a:lnTo>
                    <a:pt x="475290" y="100743"/>
                  </a:lnTo>
                  <a:cubicBezTo>
                    <a:pt x="506713" y="46314"/>
                    <a:pt x="585292" y="502"/>
                    <a:pt x="648882" y="0"/>
                  </a:cubicBezTo>
                  <a:close/>
                </a:path>
              </a:pathLst>
            </a:custGeom>
            <a:pattFill prst="dkDnDiag">
              <a:fgClr>
                <a:srgbClr val="F8F8F8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898222" y="3508232"/>
              <a:ext cx="2199801" cy="1964871"/>
            </a:xfrm>
            <a:custGeom>
              <a:avLst/>
              <a:gdLst>
                <a:gd name="connsiteX0" fmla="*/ 928740 w 2199801"/>
                <a:gd name="connsiteY0" fmla="*/ 0 h 1964871"/>
                <a:gd name="connsiteX1" fmla="*/ 946889 w 2199801"/>
                <a:gd name="connsiteY1" fmla="*/ 5 h 1964871"/>
                <a:gd name="connsiteX2" fmla="*/ 1551718 w 2199801"/>
                <a:gd name="connsiteY2" fmla="*/ 160 h 1964871"/>
                <a:gd name="connsiteX3" fmla="*/ 1724864 w 2199801"/>
                <a:gd name="connsiteY3" fmla="*/ 100126 h 1964871"/>
                <a:gd name="connsiteX4" fmla="*/ 2176481 w 2199801"/>
                <a:gd name="connsiteY4" fmla="*/ 881887 h 1964871"/>
                <a:gd name="connsiteX5" fmla="*/ 2176033 w 2199801"/>
                <a:gd name="connsiteY5" fmla="*/ 1082596 h 1964871"/>
                <a:gd name="connsiteX6" fmla="*/ 1724814 w 2199801"/>
                <a:gd name="connsiteY6" fmla="*/ 1864130 h 1964871"/>
                <a:gd name="connsiteX7" fmla="*/ 1551220 w 2199801"/>
                <a:gd name="connsiteY7" fmla="*/ 1964871 h 1964871"/>
                <a:gd name="connsiteX8" fmla="*/ 648385 w 2199801"/>
                <a:gd name="connsiteY8" fmla="*/ 1964642 h 1964871"/>
                <a:gd name="connsiteX9" fmla="*/ 475239 w 2199801"/>
                <a:gd name="connsiteY9" fmla="*/ 1864676 h 1964871"/>
                <a:gd name="connsiteX10" fmla="*/ 23624 w 2199801"/>
                <a:gd name="connsiteY10" fmla="*/ 1082914 h 1964871"/>
                <a:gd name="connsiteX11" fmla="*/ 24071 w 2199801"/>
                <a:gd name="connsiteY11" fmla="*/ 882205 h 1964871"/>
                <a:gd name="connsiteX12" fmla="*/ 329674 w 2199801"/>
                <a:gd name="connsiteY12" fmla="*/ 352885 h 1964871"/>
                <a:gd name="connsiteX13" fmla="*/ 375044 w 2199801"/>
                <a:gd name="connsiteY13" fmla="*/ 366968 h 1964871"/>
                <a:gd name="connsiteX14" fmla="*/ 469472 w 2199801"/>
                <a:gd name="connsiteY14" fmla="*/ 376487 h 1964871"/>
                <a:gd name="connsiteX15" fmla="*/ 928501 w 2199801"/>
                <a:gd name="connsiteY15" fmla="*/ 2368 h 1964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801" h="1964871">
                  <a:moveTo>
                    <a:pt x="928740" y="0"/>
                  </a:moveTo>
                  <a:lnTo>
                    <a:pt x="946889" y="5"/>
                  </a:lnTo>
                  <a:lnTo>
                    <a:pt x="1551718" y="160"/>
                  </a:lnTo>
                  <a:cubicBezTo>
                    <a:pt x="1614503" y="1053"/>
                    <a:pt x="1692699" y="46199"/>
                    <a:pt x="1724864" y="100126"/>
                  </a:cubicBezTo>
                  <a:lnTo>
                    <a:pt x="2176481" y="881887"/>
                  </a:lnTo>
                  <a:cubicBezTo>
                    <a:pt x="2207841" y="937210"/>
                    <a:pt x="2207456" y="1028168"/>
                    <a:pt x="2176033" y="1082596"/>
                  </a:cubicBezTo>
                  <a:lnTo>
                    <a:pt x="1724814" y="1864130"/>
                  </a:lnTo>
                  <a:cubicBezTo>
                    <a:pt x="1692584" y="1919954"/>
                    <a:pt x="1614812" y="1964370"/>
                    <a:pt x="1551220" y="1964871"/>
                  </a:cubicBezTo>
                  <a:lnTo>
                    <a:pt x="648385" y="1964642"/>
                  </a:lnTo>
                  <a:cubicBezTo>
                    <a:pt x="584796" y="1965145"/>
                    <a:pt x="506599" y="1919999"/>
                    <a:pt x="475239" y="1864676"/>
                  </a:cubicBezTo>
                  <a:lnTo>
                    <a:pt x="23624" y="1082914"/>
                  </a:lnTo>
                  <a:cubicBezTo>
                    <a:pt x="-7737" y="1027591"/>
                    <a:pt x="-8159" y="938029"/>
                    <a:pt x="24071" y="882205"/>
                  </a:cubicBezTo>
                  <a:lnTo>
                    <a:pt x="329674" y="352885"/>
                  </a:lnTo>
                  <a:lnTo>
                    <a:pt x="375044" y="366968"/>
                  </a:lnTo>
                  <a:cubicBezTo>
                    <a:pt x="405546" y="373210"/>
                    <a:pt x="437126" y="376488"/>
                    <a:pt x="469472" y="376487"/>
                  </a:cubicBezTo>
                  <a:cubicBezTo>
                    <a:pt x="695899" y="376487"/>
                    <a:pt x="884810" y="215877"/>
                    <a:pt x="928501" y="2368"/>
                  </a:cubicBezTo>
                  <a:close/>
                </a:path>
              </a:pathLst>
            </a:custGeom>
            <a:pattFill prst="dkDnDiag">
              <a:fgClr>
                <a:srgbClr val="F8F8F8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</p:grpSp>
      <p:sp>
        <p:nvSpPr>
          <p:cNvPr id="32" name="Freeform 5"/>
          <p:cNvSpPr/>
          <p:nvPr/>
        </p:nvSpPr>
        <p:spPr bwMode="auto">
          <a:xfrm>
            <a:off x="4028197" y="2858353"/>
            <a:ext cx="1287721" cy="114129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1"/>
          </a:solidFill>
          <a:ln w="15875"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3" name="Freeform 5"/>
          <p:cNvSpPr/>
          <p:nvPr/>
        </p:nvSpPr>
        <p:spPr bwMode="auto">
          <a:xfrm>
            <a:off x="5879249" y="3920020"/>
            <a:ext cx="1287721" cy="114129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3"/>
          </a:solidFill>
          <a:ln w="15875"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5" name="Freeform 5"/>
          <p:cNvSpPr/>
          <p:nvPr/>
        </p:nvSpPr>
        <p:spPr bwMode="auto">
          <a:xfrm>
            <a:off x="5879249" y="1787197"/>
            <a:ext cx="1287721" cy="114129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2"/>
          </a:solidFill>
          <a:ln w="15875"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5132685" y="2681003"/>
            <a:ext cx="1478580" cy="1478580"/>
          </a:xfrm>
          <a:prstGeom prst="ellipse">
            <a:avLst/>
          </a:prstGeom>
          <a:solidFill>
            <a:schemeClr val="bg1">
              <a:alpha val="10000"/>
            </a:schemeClr>
          </a:solidFill>
          <a:ln w="22225">
            <a:gradFill flip="none" rotWithShape="1">
              <a:gsLst>
                <a:gs pos="71000">
                  <a:srgbClr val="ECECEC"/>
                </a:gs>
                <a:gs pos="92000">
                  <a:schemeClr val="bg1"/>
                </a:gs>
                <a:gs pos="45000">
                  <a:schemeClr val="bg1">
                    <a:lumMod val="85000"/>
                  </a:schemeClr>
                </a:gs>
                <a:gs pos="19000">
                  <a:schemeClr val="bg1"/>
                </a:gs>
              </a:gsLst>
              <a:lin ang="2700000" scaled="1"/>
              <a:tileRect/>
            </a:gradFill>
          </a:ln>
          <a:effectLst>
            <a:outerShdw blurRad="254000" dist="88900" dir="2700000" algn="tl" rotWithShape="0">
              <a:schemeClr val="accent3">
                <a:lumMod val="5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4195806" y="3046770"/>
            <a:ext cx="952500" cy="764462"/>
            <a:chOff x="4145699" y="1416086"/>
            <a:chExt cx="952500" cy="764461"/>
          </a:xfrm>
        </p:grpSpPr>
        <p:sp>
          <p:nvSpPr>
            <p:cNvPr id="42" name="文本框 41"/>
            <p:cNvSpPr txBox="1"/>
            <p:nvPr/>
          </p:nvSpPr>
          <p:spPr>
            <a:xfrm>
              <a:off x="4145699" y="1416086"/>
              <a:ext cx="95250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dirty="0">
                  <a:solidFill>
                    <a:srgbClr val="FFFFFF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600" dirty="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4145699" y="1903548"/>
              <a:ext cx="952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rgbClr val="FFFFFF"/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OPTION</a:t>
              </a:r>
              <a:endParaRPr lang="zh-CN" altLang="en-US" sz="1200" dirty="0">
                <a:solidFill>
                  <a:srgbClr val="FFFFFF"/>
                </a:solidFill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046859" y="1975613"/>
            <a:ext cx="952500" cy="764462"/>
            <a:chOff x="4145699" y="1416086"/>
            <a:chExt cx="952500" cy="764461"/>
          </a:xfrm>
        </p:grpSpPr>
        <p:sp>
          <p:nvSpPr>
            <p:cNvPr id="45" name="文本框 44"/>
            <p:cNvSpPr txBox="1"/>
            <p:nvPr/>
          </p:nvSpPr>
          <p:spPr>
            <a:xfrm>
              <a:off x="4145699" y="1416086"/>
              <a:ext cx="95250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dirty="0">
                  <a:solidFill>
                    <a:srgbClr val="FFFFFF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600" dirty="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4145699" y="1903548"/>
              <a:ext cx="952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rgbClr val="FFFFFF"/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OPTION</a:t>
              </a:r>
              <a:endParaRPr lang="zh-CN" altLang="en-US" sz="1200" dirty="0">
                <a:solidFill>
                  <a:srgbClr val="FFFFFF"/>
                </a:solidFill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046859" y="4108436"/>
            <a:ext cx="952500" cy="764462"/>
            <a:chOff x="4145699" y="1416086"/>
            <a:chExt cx="952500" cy="764461"/>
          </a:xfrm>
        </p:grpSpPr>
        <p:sp>
          <p:nvSpPr>
            <p:cNvPr id="48" name="文本框 47"/>
            <p:cNvSpPr txBox="1"/>
            <p:nvPr/>
          </p:nvSpPr>
          <p:spPr>
            <a:xfrm>
              <a:off x="4145699" y="1416086"/>
              <a:ext cx="95250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dirty="0">
                  <a:solidFill>
                    <a:srgbClr val="FFFFFF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600" dirty="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145699" y="1903548"/>
              <a:ext cx="952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dirty="0">
                  <a:solidFill>
                    <a:srgbClr val="FFFFFF"/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OPTION</a:t>
              </a:r>
              <a:endParaRPr lang="zh-CN" altLang="en-US" sz="1200" dirty="0">
                <a:solidFill>
                  <a:srgbClr val="FFFFFF"/>
                </a:solidFill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</p:grpSp>
      <p:sp>
        <p:nvSpPr>
          <p:cNvPr id="50" name="Freeform 5"/>
          <p:cNvSpPr/>
          <p:nvPr/>
        </p:nvSpPr>
        <p:spPr bwMode="auto">
          <a:xfrm>
            <a:off x="4417031" y="1271687"/>
            <a:ext cx="1091484" cy="96737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1587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  <a:ea typeface="SimSun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51" name="Freeform 5"/>
          <p:cNvSpPr/>
          <p:nvPr/>
        </p:nvSpPr>
        <p:spPr bwMode="auto">
          <a:xfrm>
            <a:off x="4417031" y="4585271"/>
            <a:ext cx="1091484" cy="96737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158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  <a:ea typeface="SimSun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52" name="Freeform 5"/>
          <p:cNvSpPr/>
          <p:nvPr/>
        </p:nvSpPr>
        <p:spPr bwMode="auto">
          <a:xfrm>
            <a:off x="7308329" y="2959602"/>
            <a:ext cx="1091484" cy="96737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noFill/>
          <a:ln w="158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  <a:ea typeface="SimSun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40" name="组合 139"/>
          <p:cNvGrpSpPr/>
          <p:nvPr/>
        </p:nvGrpSpPr>
        <p:grpSpPr>
          <a:xfrm>
            <a:off x="4740140" y="4882141"/>
            <a:ext cx="441171" cy="363475"/>
            <a:chOff x="7623010" y="5580803"/>
            <a:chExt cx="645918" cy="532165"/>
          </a:xfrm>
          <a:solidFill>
            <a:schemeClr val="accent3"/>
          </a:solidFill>
        </p:grpSpPr>
        <p:sp>
          <p:nvSpPr>
            <p:cNvPr id="119" name="Freeform 91"/>
            <p:cNvSpPr>
              <a:spLocks noEditPoints="1"/>
            </p:cNvSpPr>
            <p:nvPr/>
          </p:nvSpPr>
          <p:spPr bwMode="auto">
            <a:xfrm>
              <a:off x="8153866" y="5580803"/>
              <a:ext cx="115062" cy="120293"/>
            </a:xfrm>
            <a:custGeom>
              <a:avLst/>
              <a:gdLst>
                <a:gd name="T0" fmla="*/ 0 w 88"/>
                <a:gd name="T1" fmla="*/ 0 h 92"/>
                <a:gd name="T2" fmla="*/ 0 w 88"/>
                <a:gd name="T3" fmla="*/ 92 h 92"/>
                <a:gd name="T4" fmla="*/ 88 w 88"/>
                <a:gd name="T5" fmla="*/ 92 h 92"/>
                <a:gd name="T6" fmla="*/ 88 w 88"/>
                <a:gd name="T7" fmla="*/ 0 h 92"/>
                <a:gd name="T8" fmla="*/ 0 w 88"/>
                <a:gd name="T9" fmla="*/ 0 h 92"/>
                <a:gd name="T10" fmla="*/ 74 w 88"/>
                <a:gd name="T11" fmla="*/ 76 h 92"/>
                <a:gd name="T12" fmla="*/ 15 w 88"/>
                <a:gd name="T13" fmla="*/ 76 h 92"/>
                <a:gd name="T14" fmla="*/ 15 w 88"/>
                <a:gd name="T15" fmla="*/ 14 h 92"/>
                <a:gd name="T16" fmla="*/ 74 w 88"/>
                <a:gd name="T17" fmla="*/ 14 h 92"/>
                <a:gd name="T18" fmla="*/ 74 w 88"/>
                <a:gd name="T19" fmla="*/ 7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92">
                  <a:moveTo>
                    <a:pt x="0" y="0"/>
                  </a:moveTo>
                  <a:lnTo>
                    <a:pt x="0" y="92"/>
                  </a:lnTo>
                  <a:lnTo>
                    <a:pt x="88" y="92"/>
                  </a:lnTo>
                  <a:lnTo>
                    <a:pt x="88" y="0"/>
                  </a:lnTo>
                  <a:lnTo>
                    <a:pt x="0" y="0"/>
                  </a:lnTo>
                  <a:close/>
                  <a:moveTo>
                    <a:pt x="74" y="76"/>
                  </a:moveTo>
                  <a:lnTo>
                    <a:pt x="15" y="76"/>
                  </a:lnTo>
                  <a:lnTo>
                    <a:pt x="15" y="14"/>
                  </a:lnTo>
                  <a:lnTo>
                    <a:pt x="74" y="14"/>
                  </a:lnTo>
                  <a:lnTo>
                    <a:pt x="74" y="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20" name="Freeform 92"/>
            <p:cNvSpPr>
              <a:spLocks noEditPoints="1"/>
            </p:cNvSpPr>
            <p:nvPr/>
          </p:nvSpPr>
          <p:spPr bwMode="auto">
            <a:xfrm>
              <a:off x="8153866" y="5787393"/>
              <a:ext cx="115062" cy="121601"/>
            </a:xfrm>
            <a:custGeom>
              <a:avLst/>
              <a:gdLst>
                <a:gd name="T0" fmla="*/ 0 w 88"/>
                <a:gd name="T1" fmla="*/ 93 h 93"/>
                <a:gd name="T2" fmla="*/ 88 w 88"/>
                <a:gd name="T3" fmla="*/ 93 h 93"/>
                <a:gd name="T4" fmla="*/ 88 w 88"/>
                <a:gd name="T5" fmla="*/ 0 h 93"/>
                <a:gd name="T6" fmla="*/ 0 w 88"/>
                <a:gd name="T7" fmla="*/ 0 h 93"/>
                <a:gd name="T8" fmla="*/ 0 w 88"/>
                <a:gd name="T9" fmla="*/ 93 h 93"/>
                <a:gd name="T10" fmla="*/ 15 w 88"/>
                <a:gd name="T11" fmla="*/ 15 h 93"/>
                <a:gd name="T12" fmla="*/ 74 w 88"/>
                <a:gd name="T13" fmla="*/ 15 h 93"/>
                <a:gd name="T14" fmla="*/ 74 w 88"/>
                <a:gd name="T15" fmla="*/ 78 h 93"/>
                <a:gd name="T16" fmla="*/ 15 w 88"/>
                <a:gd name="T17" fmla="*/ 78 h 93"/>
                <a:gd name="T18" fmla="*/ 15 w 88"/>
                <a:gd name="T19" fmla="*/ 1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93">
                  <a:moveTo>
                    <a:pt x="0" y="93"/>
                  </a:moveTo>
                  <a:lnTo>
                    <a:pt x="88" y="93"/>
                  </a:lnTo>
                  <a:lnTo>
                    <a:pt x="88" y="0"/>
                  </a:lnTo>
                  <a:lnTo>
                    <a:pt x="0" y="0"/>
                  </a:lnTo>
                  <a:lnTo>
                    <a:pt x="0" y="93"/>
                  </a:lnTo>
                  <a:close/>
                  <a:moveTo>
                    <a:pt x="15" y="15"/>
                  </a:moveTo>
                  <a:lnTo>
                    <a:pt x="74" y="15"/>
                  </a:lnTo>
                  <a:lnTo>
                    <a:pt x="74" y="78"/>
                  </a:lnTo>
                  <a:lnTo>
                    <a:pt x="15" y="78"/>
                  </a:lnTo>
                  <a:lnTo>
                    <a:pt x="15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21" name="Freeform 93"/>
            <p:cNvSpPr>
              <a:spLocks noEditPoints="1"/>
            </p:cNvSpPr>
            <p:nvPr/>
          </p:nvSpPr>
          <p:spPr bwMode="auto">
            <a:xfrm>
              <a:off x="8153866" y="5988752"/>
              <a:ext cx="115062" cy="124216"/>
            </a:xfrm>
            <a:custGeom>
              <a:avLst/>
              <a:gdLst>
                <a:gd name="T0" fmla="*/ 0 w 88"/>
                <a:gd name="T1" fmla="*/ 95 h 95"/>
                <a:gd name="T2" fmla="*/ 88 w 88"/>
                <a:gd name="T3" fmla="*/ 95 h 95"/>
                <a:gd name="T4" fmla="*/ 88 w 88"/>
                <a:gd name="T5" fmla="*/ 0 h 95"/>
                <a:gd name="T6" fmla="*/ 0 w 88"/>
                <a:gd name="T7" fmla="*/ 0 h 95"/>
                <a:gd name="T8" fmla="*/ 0 w 88"/>
                <a:gd name="T9" fmla="*/ 95 h 95"/>
                <a:gd name="T10" fmla="*/ 15 w 88"/>
                <a:gd name="T11" fmla="*/ 17 h 95"/>
                <a:gd name="T12" fmla="*/ 74 w 88"/>
                <a:gd name="T13" fmla="*/ 17 h 95"/>
                <a:gd name="T14" fmla="*/ 74 w 88"/>
                <a:gd name="T15" fmla="*/ 78 h 95"/>
                <a:gd name="T16" fmla="*/ 15 w 88"/>
                <a:gd name="T17" fmla="*/ 78 h 95"/>
                <a:gd name="T18" fmla="*/ 15 w 88"/>
                <a:gd name="T19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95">
                  <a:moveTo>
                    <a:pt x="0" y="95"/>
                  </a:moveTo>
                  <a:lnTo>
                    <a:pt x="88" y="95"/>
                  </a:lnTo>
                  <a:lnTo>
                    <a:pt x="88" y="0"/>
                  </a:lnTo>
                  <a:lnTo>
                    <a:pt x="0" y="0"/>
                  </a:lnTo>
                  <a:lnTo>
                    <a:pt x="0" y="95"/>
                  </a:lnTo>
                  <a:close/>
                  <a:moveTo>
                    <a:pt x="15" y="17"/>
                  </a:moveTo>
                  <a:lnTo>
                    <a:pt x="74" y="17"/>
                  </a:lnTo>
                  <a:lnTo>
                    <a:pt x="74" y="78"/>
                  </a:lnTo>
                  <a:lnTo>
                    <a:pt x="15" y="78"/>
                  </a:lnTo>
                  <a:lnTo>
                    <a:pt x="15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22" name="Freeform 94"/>
            <p:cNvSpPr>
              <a:spLocks noEditPoints="1"/>
            </p:cNvSpPr>
            <p:nvPr/>
          </p:nvSpPr>
          <p:spPr bwMode="auto">
            <a:xfrm>
              <a:off x="7623010" y="5694558"/>
              <a:ext cx="305962" cy="307270"/>
            </a:xfrm>
            <a:custGeom>
              <a:avLst/>
              <a:gdLst>
                <a:gd name="T0" fmla="*/ 49 w 99"/>
                <a:gd name="T1" fmla="*/ 0 h 99"/>
                <a:gd name="T2" fmla="*/ 0 w 99"/>
                <a:gd name="T3" fmla="*/ 49 h 99"/>
                <a:gd name="T4" fmla="*/ 49 w 99"/>
                <a:gd name="T5" fmla="*/ 99 h 99"/>
                <a:gd name="T6" fmla="*/ 99 w 99"/>
                <a:gd name="T7" fmla="*/ 49 h 99"/>
                <a:gd name="T8" fmla="*/ 49 w 99"/>
                <a:gd name="T9" fmla="*/ 0 h 99"/>
                <a:gd name="T10" fmla="*/ 49 w 99"/>
                <a:gd name="T11" fmla="*/ 90 h 99"/>
                <a:gd name="T12" fmla="*/ 9 w 99"/>
                <a:gd name="T13" fmla="*/ 49 h 99"/>
                <a:gd name="T14" fmla="*/ 49 w 99"/>
                <a:gd name="T15" fmla="*/ 9 h 99"/>
                <a:gd name="T16" fmla="*/ 90 w 99"/>
                <a:gd name="T17" fmla="*/ 49 h 99"/>
                <a:gd name="T18" fmla="*/ 49 w 99"/>
                <a:gd name="T19" fmla="*/ 9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99">
                  <a:moveTo>
                    <a:pt x="49" y="0"/>
                  </a:moveTo>
                  <a:cubicBezTo>
                    <a:pt x="22" y="0"/>
                    <a:pt x="0" y="22"/>
                    <a:pt x="0" y="49"/>
                  </a:cubicBezTo>
                  <a:cubicBezTo>
                    <a:pt x="0" y="77"/>
                    <a:pt x="22" y="99"/>
                    <a:pt x="49" y="99"/>
                  </a:cubicBezTo>
                  <a:cubicBezTo>
                    <a:pt x="77" y="99"/>
                    <a:pt x="99" y="77"/>
                    <a:pt x="99" y="49"/>
                  </a:cubicBezTo>
                  <a:cubicBezTo>
                    <a:pt x="99" y="22"/>
                    <a:pt x="77" y="0"/>
                    <a:pt x="49" y="0"/>
                  </a:cubicBezTo>
                  <a:close/>
                  <a:moveTo>
                    <a:pt x="49" y="90"/>
                  </a:moveTo>
                  <a:cubicBezTo>
                    <a:pt x="27" y="90"/>
                    <a:pt x="9" y="72"/>
                    <a:pt x="9" y="49"/>
                  </a:cubicBezTo>
                  <a:cubicBezTo>
                    <a:pt x="9" y="27"/>
                    <a:pt x="27" y="9"/>
                    <a:pt x="49" y="9"/>
                  </a:cubicBezTo>
                  <a:cubicBezTo>
                    <a:pt x="72" y="9"/>
                    <a:pt x="90" y="27"/>
                    <a:pt x="90" y="49"/>
                  </a:cubicBezTo>
                  <a:cubicBezTo>
                    <a:pt x="90" y="72"/>
                    <a:pt x="72" y="90"/>
                    <a:pt x="49" y="9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23" name="Freeform 95"/>
            <p:cNvSpPr/>
            <p:nvPr/>
          </p:nvSpPr>
          <p:spPr bwMode="auto">
            <a:xfrm>
              <a:off x="7938125" y="5626567"/>
              <a:ext cx="206589" cy="443252"/>
            </a:xfrm>
            <a:custGeom>
              <a:avLst/>
              <a:gdLst>
                <a:gd name="T0" fmla="*/ 14 w 67"/>
                <a:gd name="T1" fmla="*/ 65 h 143"/>
                <a:gd name="T2" fmla="*/ 0 w 67"/>
                <a:gd name="T3" fmla="*/ 65 h 143"/>
                <a:gd name="T4" fmla="*/ 0 w 67"/>
                <a:gd name="T5" fmla="*/ 71 h 143"/>
                <a:gd name="T6" fmla="*/ 0 w 67"/>
                <a:gd name="T7" fmla="*/ 76 h 143"/>
                <a:gd name="T8" fmla="*/ 14 w 67"/>
                <a:gd name="T9" fmla="*/ 76 h 143"/>
                <a:gd name="T10" fmla="*/ 14 w 67"/>
                <a:gd name="T11" fmla="*/ 143 h 143"/>
                <a:gd name="T12" fmla="*/ 67 w 67"/>
                <a:gd name="T13" fmla="*/ 143 h 143"/>
                <a:gd name="T14" fmla="*/ 67 w 67"/>
                <a:gd name="T15" fmla="*/ 132 h 143"/>
                <a:gd name="T16" fmla="*/ 25 w 67"/>
                <a:gd name="T17" fmla="*/ 132 h 143"/>
                <a:gd name="T18" fmla="*/ 25 w 67"/>
                <a:gd name="T19" fmla="*/ 76 h 143"/>
                <a:gd name="T20" fmla="*/ 67 w 67"/>
                <a:gd name="T21" fmla="*/ 76 h 143"/>
                <a:gd name="T22" fmla="*/ 67 w 67"/>
                <a:gd name="T23" fmla="*/ 65 h 143"/>
                <a:gd name="T24" fmla="*/ 25 w 67"/>
                <a:gd name="T25" fmla="*/ 65 h 143"/>
                <a:gd name="T26" fmla="*/ 25 w 67"/>
                <a:gd name="T27" fmla="*/ 11 h 143"/>
                <a:gd name="T28" fmla="*/ 67 w 67"/>
                <a:gd name="T29" fmla="*/ 11 h 143"/>
                <a:gd name="T30" fmla="*/ 67 w 67"/>
                <a:gd name="T31" fmla="*/ 0 h 143"/>
                <a:gd name="T32" fmla="*/ 14 w 67"/>
                <a:gd name="T33" fmla="*/ 0 h 143"/>
                <a:gd name="T34" fmla="*/ 14 w 67"/>
                <a:gd name="T35" fmla="*/ 6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143">
                  <a:moveTo>
                    <a:pt x="14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7"/>
                    <a:pt x="0" y="69"/>
                    <a:pt x="0" y="71"/>
                  </a:cubicBezTo>
                  <a:cubicBezTo>
                    <a:pt x="0" y="73"/>
                    <a:pt x="0" y="75"/>
                    <a:pt x="0" y="76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7" y="143"/>
                    <a:pt x="67" y="143"/>
                    <a:pt x="67" y="143"/>
                  </a:cubicBezTo>
                  <a:cubicBezTo>
                    <a:pt x="67" y="132"/>
                    <a:pt x="67" y="132"/>
                    <a:pt x="67" y="132"/>
                  </a:cubicBezTo>
                  <a:cubicBezTo>
                    <a:pt x="25" y="132"/>
                    <a:pt x="25" y="132"/>
                    <a:pt x="25" y="132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25" y="65"/>
                    <a:pt x="25" y="65"/>
                    <a:pt x="25" y="65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24" name="Freeform 96"/>
            <p:cNvSpPr>
              <a:spLocks noEditPoints="1"/>
            </p:cNvSpPr>
            <p:nvPr/>
          </p:nvSpPr>
          <p:spPr bwMode="auto">
            <a:xfrm>
              <a:off x="7675311" y="5748167"/>
              <a:ext cx="201359" cy="200052"/>
            </a:xfrm>
            <a:custGeom>
              <a:avLst/>
              <a:gdLst>
                <a:gd name="T0" fmla="*/ 32 w 65"/>
                <a:gd name="T1" fmla="*/ 0 h 65"/>
                <a:gd name="T2" fmla="*/ 0 w 65"/>
                <a:gd name="T3" fmla="*/ 32 h 65"/>
                <a:gd name="T4" fmla="*/ 32 w 65"/>
                <a:gd name="T5" fmla="*/ 65 h 65"/>
                <a:gd name="T6" fmla="*/ 65 w 65"/>
                <a:gd name="T7" fmla="*/ 32 h 65"/>
                <a:gd name="T8" fmla="*/ 32 w 65"/>
                <a:gd name="T9" fmla="*/ 0 h 65"/>
                <a:gd name="T10" fmla="*/ 36 w 65"/>
                <a:gd name="T11" fmla="*/ 53 h 65"/>
                <a:gd name="T12" fmla="*/ 36 w 65"/>
                <a:gd name="T13" fmla="*/ 60 h 65"/>
                <a:gd name="T14" fmla="*/ 29 w 65"/>
                <a:gd name="T15" fmla="*/ 60 h 65"/>
                <a:gd name="T16" fmla="*/ 29 w 65"/>
                <a:gd name="T17" fmla="*/ 53 h 65"/>
                <a:gd name="T18" fmla="*/ 18 w 65"/>
                <a:gd name="T19" fmla="*/ 51 h 65"/>
                <a:gd name="T20" fmla="*/ 20 w 65"/>
                <a:gd name="T21" fmla="*/ 43 h 65"/>
                <a:gd name="T22" fmla="*/ 31 w 65"/>
                <a:gd name="T23" fmla="*/ 46 h 65"/>
                <a:gd name="T24" fmla="*/ 37 w 65"/>
                <a:gd name="T25" fmla="*/ 42 h 65"/>
                <a:gd name="T26" fmla="*/ 30 w 65"/>
                <a:gd name="T27" fmla="*/ 36 h 65"/>
                <a:gd name="T28" fmla="*/ 18 w 65"/>
                <a:gd name="T29" fmla="*/ 24 h 65"/>
                <a:gd name="T30" fmla="*/ 29 w 65"/>
                <a:gd name="T31" fmla="*/ 12 h 65"/>
                <a:gd name="T32" fmla="*/ 29 w 65"/>
                <a:gd name="T33" fmla="*/ 5 h 65"/>
                <a:gd name="T34" fmla="*/ 36 w 65"/>
                <a:gd name="T35" fmla="*/ 5 h 65"/>
                <a:gd name="T36" fmla="*/ 36 w 65"/>
                <a:gd name="T37" fmla="*/ 11 h 65"/>
                <a:gd name="T38" fmla="*/ 46 w 65"/>
                <a:gd name="T39" fmla="*/ 13 h 65"/>
                <a:gd name="T40" fmla="*/ 44 w 65"/>
                <a:gd name="T41" fmla="*/ 21 h 65"/>
                <a:gd name="T42" fmla="*/ 34 w 65"/>
                <a:gd name="T43" fmla="*/ 19 h 65"/>
                <a:gd name="T44" fmla="*/ 28 w 65"/>
                <a:gd name="T45" fmla="*/ 22 h 65"/>
                <a:gd name="T46" fmla="*/ 36 w 65"/>
                <a:gd name="T47" fmla="*/ 28 h 65"/>
                <a:gd name="T48" fmla="*/ 47 w 65"/>
                <a:gd name="T49" fmla="*/ 41 h 65"/>
                <a:gd name="T50" fmla="*/ 36 w 65"/>
                <a:gd name="T51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65">
                  <a:moveTo>
                    <a:pt x="32" y="0"/>
                  </a:moveTo>
                  <a:cubicBezTo>
                    <a:pt x="15" y="0"/>
                    <a:pt x="0" y="15"/>
                    <a:pt x="0" y="32"/>
                  </a:cubicBezTo>
                  <a:cubicBezTo>
                    <a:pt x="0" y="50"/>
                    <a:pt x="15" y="65"/>
                    <a:pt x="32" y="65"/>
                  </a:cubicBezTo>
                  <a:cubicBezTo>
                    <a:pt x="50" y="65"/>
                    <a:pt x="65" y="50"/>
                    <a:pt x="65" y="32"/>
                  </a:cubicBezTo>
                  <a:cubicBezTo>
                    <a:pt x="65" y="15"/>
                    <a:pt x="50" y="0"/>
                    <a:pt x="32" y="0"/>
                  </a:cubicBezTo>
                  <a:close/>
                  <a:moveTo>
                    <a:pt x="36" y="53"/>
                  </a:moveTo>
                  <a:cubicBezTo>
                    <a:pt x="36" y="60"/>
                    <a:pt x="36" y="60"/>
                    <a:pt x="36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3"/>
                    <a:pt x="29" y="53"/>
                    <a:pt x="29" y="53"/>
                  </a:cubicBezTo>
                  <a:cubicBezTo>
                    <a:pt x="25" y="53"/>
                    <a:pt x="20" y="52"/>
                    <a:pt x="18" y="51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3" y="44"/>
                    <a:pt x="26" y="46"/>
                    <a:pt x="31" y="46"/>
                  </a:cubicBezTo>
                  <a:cubicBezTo>
                    <a:pt x="35" y="46"/>
                    <a:pt x="37" y="44"/>
                    <a:pt x="37" y="42"/>
                  </a:cubicBezTo>
                  <a:cubicBezTo>
                    <a:pt x="37" y="39"/>
                    <a:pt x="35" y="37"/>
                    <a:pt x="30" y="36"/>
                  </a:cubicBezTo>
                  <a:cubicBezTo>
                    <a:pt x="23" y="33"/>
                    <a:pt x="18" y="30"/>
                    <a:pt x="18" y="24"/>
                  </a:cubicBezTo>
                  <a:cubicBezTo>
                    <a:pt x="18" y="18"/>
                    <a:pt x="22" y="13"/>
                    <a:pt x="29" y="12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0" y="11"/>
                    <a:pt x="43" y="12"/>
                    <a:pt x="46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2" y="20"/>
                    <a:pt x="39" y="19"/>
                    <a:pt x="34" y="19"/>
                  </a:cubicBezTo>
                  <a:cubicBezTo>
                    <a:pt x="30" y="19"/>
                    <a:pt x="28" y="21"/>
                    <a:pt x="28" y="22"/>
                  </a:cubicBezTo>
                  <a:cubicBezTo>
                    <a:pt x="28" y="25"/>
                    <a:pt x="31" y="26"/>
                    <a:pt x="36" y="28"/>
                  </a:cubicBezTo>
                  <a:cubicBezTo>
                    <a:pt x="44" y="31"/>
                    <a:pt x="47" y="35"/>
                    <a:pt x="47" y="41"/>
                  </a:cubicBezTo>
                  <a:cubicBezTo>
                    <a:pt x="47" y="47"/>
                    <a:pt x="43" y="52"/>
                    <a:pt x="36" y="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7630446" y="3277724"/>
            <a:ext cx="447423" cy="320608"/>
            <a:chOff x="9335872" y="5612184"/>
            <a:chExt cx="655071" cy="469403"/>
          </a:xfrm>
          <a:solidFill>
            <a:schemeClr val="accent2"/>
          </a:solidFill>
        </p:grpSpPr>
        <p:sp>
          <p:nvSpPr>
            <p:cNvPr id="125" name="Freeform 98"/>
            <p:cNvSpPr/>
            <p:nvPr/>
          </p:nvSpPr>
          <p:spPr bwMode="auto">
            <a:xfrm>
              <a:off x="9335872" y="5612184"/>
              <a:ext cx="398796" cy="271966"/>
            </a:xfrm>
            <a:custGeom>
              <a:avLst/>
              <a:gdLst>
                <a:gd name="T0" fmla="*/ 156 w 305"/>
                <a:gd name="T1" fmla="*/ 156 h 208"/>
                <a:gd name="T2" fmla="*/ 305 w 305"/>
                <a:gd name="T3" fmla="*/ 156 h 208"/>
                <a:gd name="T4" fmla="*/ 305 w 305"/>
                <a:gd name="T5" fmla="*/ 54 h 208"/>
                <a:gd name="T6" fmla="*/ 156 w 305"/>
                <a:gd name="T7" fmla="*/ 54 h 208"/>
                <a:gd name="T8" fmla="*/ 156 w 305"/>
                <a:gd name="T9" fmla="*/ 0 h 208"/>
                <a:gd name="T10" fmla="*/ 0 w 305"/>
                <a:gd name="T11" fmla="*/ 106 h 208"/>
                <a:gd name="T12" fmla="*/ 156 w 305"/>
                <a:gd name="T13" fmla="*/ 208 h 208"/>
                <a:gd name="T14" fmla="*/ 156 w 305"/>
                <a:gd name="T15" fmla="*/ 15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5" h="208">
                  <a:moveTo>
                    <a:pt x="156" y="156"/>
                  </a:moveTo>
                  <a:lnTo>
                    <a:pt x="305" y="156"/>
                  </a:lnTo>
                  <a:lnTo>
                    <a:pt x="305" y="54"/>
                  </a:lnTo>
                  <a:lnTo>
                    <a:pt x="156" y="54"/>
                  </a:lnTo>
                  <a:lnTo>
                    <a:pt x="156" y="0"/>
                  </a:lnTo>
                  <a:lnTo>
                    <a:pt x="0" y="106"/>
                  </a:lnTo>
                  <a:lnTo>
                    <a:pt x="156" y="208"/>
                  </a:lnTo>
                  <a:lnTo>
                    <a:pt x="156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26" name="Freeform 99"/>
            <p:cNvSpPr/>
            <p:nvPr/>
          </p:nvSpPr>
          <p:spPr bwMode="auto">
            <a:xfrm>
              <a:off x="9592147" y="5812236"/>
              <a:ext cx="398796" cy="269351"/>
            </a:xfrm>
            <a:custGeom>
              <a:avLst/>
              <a:gdLst>
                <a:gd name="T0" fmla="*/ 305 w 305"/>
                <a:gd name="T1" fmla="*/ 107 h 206"/>
                <a:gd name="T2" fmla="*/ 149 w 305"/>
                <a:gd name="T3" fmla="*/ 0 h 206"/>
                <a:gd name="T4" fmla="*/ 149 w 305"/>
                <a:gd name="T5" fmla="*/ 52 h 206"/>
                <a:gd name="T6" fmla="*/ 0 w 305"/>
                <a:gd name="T7" fmla="*/ 52 h 206"/>
                <a:gd name="T8" fmla="*/ 0 w 305"/>
                <a:gd name="T9" fmla="*/ 154 h 206"/>
                <a:gd name="T10" fmla="*/ 149 w 305"/>
                <a:gd name="T11" fmla="*/ 154 h 206"/>
                <a:gd name="T12" fmla="*/ 149 w 305"/>
                <a:gd name="T13" fmla="*/ 206 h 206"/>
                <a:gd name="T14" fmla="*/ 305 w 305"/>
                <a:gd name="T15" fmla="*/ 10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5" h="206">
                  <a:moveTo>
                    <a:pt x="305" y="107"/>
                  </a:moveTo>
                  <a:lnTo>
                    <a:pt x="149" y="0"/>
                  </a:lnTo>
                  <a:lnTo>
                    <a:pt x="149" y="52"/>
                  </a:lnTo>
                  <a:lnTo>
                    <a:pt x="0" y="52"/>
                  </a:lnTo>
                  <a:lnTo>
                    <a:pt x="0" y="154"/>
                  </a:lnTo>
                  <a:lnTo>
                    <a:pt x="149" y="154"/>
                  </a:lnTo>
                  <a:lnTo>
                    <a:pt x="149" y="206"/>
                  </a:lnTo>
                  <a:lnTo>
                    <a:pt x="305" y="10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27" name="Freeform 100"/>
            <p:cNvSpPr>
              <a:spLocks noEditPoints="1"/>
            </p:cNvSpPr>
            <p:nvPr/>
          </p:nvSpPr>
          <p:spPr bwMode="auto">
            <a:xfrm>
              <a:off x="9752974" y="5630489"/>
              <a:ext cx="185669" cy="185669"/>
            </a:xfrm>
            <a:custGeom>
              <a:avLst/>
              <a:gdLst>
                <a:gd name="T0" fmla="*/ 30 w 60"/>
                <a:gd name="T1" fmla="*/ 60 h 60"/>
                <a:gd name="T2" fmla="*/ 60 w 60"/>
                <a:gd name="T3" fmla="*/ 30 h 60"/>
                <a:gd name="T4" fmla="*/ 30 w 60"/>
                <a:gd name="T5" fmla="*/ 0 h 60"/>
                <a:gd name="T6" fmla="*/ 0 w 60"/>
                <a:gd name="T7" fmla="*/ 30 h 60"/>
                <a:gd name="T8" fmla="*/ 30 w 60"/>
                <a:gd name="T9" fmla="*/ 60 h 60"/>
                <a:gd name="T10" fmla="*/ 30 w 60"/>
                <a:gd name="T11" fmla="*/ 4 h 60"/>
                <a:gd name="T12" fmla="*/ 56 w 60"/>
                <a:gd name="T13" fmla="*/ 30 h 60"/>
                <a:gd name="T14" fmla="*/ 30 w 60"/>
                <a:gd name="T15" fmla="*/ 56 h 60"/>
                <a:gd name="T16" fmla="*/ 4 w 60"/>
                <a:gd name="T17" fmla="*/ 30 h 60"/>
                <a:gd name="T18" fmla="*/ 30 w 60"/>
                <a:gd name="T1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47" y="60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0"/>
                    <a:pt x="30" y="60"/>
                  </a:cubicBezTo>
                  <a:close/>
                  <a:moveTo>
                    <a:pt x="30" y="4"/>
                  </a:moveTo>
                  <a:cubicBezTo>
                    <a:pt x="45" y="4"/>
                    <a:pt x="56" y="16"/>
                    <a:pt x="56" y="30"/>
                  </a:cubicBezTo>
                  <a:cubicBezTo>
                    <a:pt x="56" y="45"/>
                    <a:pt x="45" y="56"/>
                    <a:pt x="30" y="56"/>
                  </a:cubicBezTo>
                  <a:cubicBezTo>
                    <a:pt x="16" y="56"/>
                    <a:pt x="4" y="45"/>
                    <a:pt x="4" y="30"/>
                  </a:cubicBezTo>
                  <a:cubicBezTo>
                    <a:pt x="4" y="16"/>
                    <a:pt x="16" y="4"/>
                    <a:pt x="3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28" name="Freeform 101"/>
            <p:cNvSpPr>
              <a:spLocks noEditPoints="1"/>
            </p:cNvSpPr>
            <p:nvPr/>
          </p:nvSpPr>
          <p:spPr bwMode="auto">
            <a:xfrm>
              <a:off x="9777816" y="5655333"/>
              <a:ext cx="135983" cy="138598"/>
            </a:xfrm>
            <a:custGeom>
              <a:avLst/>
              <a:gdLst>
                <a:gd name="T0" fmla="*/ 22 w 44"/>
                <a:gd name="T1" fmla="*/ 45 h 45"/>
                <a:gd name="T2" fmla="*/ 44 w 44"/>
                <a:gd name="T3" fmla="*/ 22 h 45"/>
                <a:gd name="T4" fmla="*/ 22 w 44"/>
                <a:gd name="T5" fmla="*/ 0 h 45"/>
                <a:gd name="T6" fmla="*/ 0 w 44"/>
                <a:gd name="T7" fmla="*/ 22 h 45"/>
                <a:gd name="T8" fmla="*/ 22 w 44"/>
                <a:gd name="T9" fmla="*/ 45 h 45"/>
                <a:gd name="T10" fmla="*/ 21 w 44"/>
                <a:gd name="T11" fmla="*/ 24 h 45"/>
                <a:gd name="T12" fmla="*/ 13 w 44"/>
                <a:gd name="T13" fmla="*/ 17 h 45"/>
                <a:gd name="T14" fmla="*/ 20 w 44"/>
                <a:gd name="T15" fmla="*/ 9 h 45"/>
                <a:gd name="T16" fmla="*/ 20 w 44"/>
                <a:gd name="T17" fmla="*/ 5 h 45"/>
                <a:gd name="T18" fmla="*/ 24 w 44"/>
                <a:gd name="T19" fmla="*/ 5 h 45"/>
                <a:gd name="T20" fmla="*/ 24 w 44"/>
                <a:gd name="T21" fmla="*/ 9 h 45"/>
                <a:gd name="T22" fmla="*/ 31 w 44"/>
                <a:gd name="T23" fmla="*/ 10 h 45"/>
                <a:gd name="T24" fmla="*/ 29 w 44"/>
                <a:gd name="T25" fmla="*/ 15 h 45"/>
                <a:gd name="T26" fmla="*/ 23 w 44"/>
                <a:gd name="T27" fmla="*/ 13 h 45"/>
                <a:gd name="T28" fmla="*/ 19 w 44"/>
                <a:gd name="T29" fmla="*/ 16 h 45"/>
                <a:gd name="T30" fmla="*/ 25 w 44"/>
                <a:gd name="T31" fmla="*/ 19 h 45"/>
                <a:gd name="T32" fmla="*/ 32 w 44"/>
                <a:gd name="T33" fmla="*/ 27 h 45"/>
                <a:gd name="T34" fmla="*/ 24 w 44"/>
                <a:gd name="T35" fmla="*/ 35 h 45"/>
                <a:gd name="T36" fmla="*/ 24 w 44"/>
                <a:gd name="T37" fmla="*/ 40 h 45"/>
                <a:gd name="T38" fmla="*/ 20 w 44"/>
                <a:gd name="T39" fmla="*/ 40 h 45"/>
                <a:gd name="T40" fmla="*/ 20 w 44"/>
                <a:gd name="T41" fmla="*/ 36 h 45"/>
                <a:gd name="T42" fmla="*/ 13 w 44"/>
                <a:gd name="T43" fmla="*/ 34 h 45"/>
                <a:gd name="T44" fmla="*/ 14 w 44"/>
                <a:gd name="T45" fmla="*/ 29 h 45"/>
                <a:gd name="T46" fmla="*/ 21 w 44"/>
                <a:gd name="T47" fmla="*/ 31 h 45"/>
                <a:gd name="T48" fmla="*/ 25 w 44"/>
                <a:gd name="T49" fmla="*/ 28 h 45"/>
                <a:gd name="T50" fmla="*/ 21 w 44"/>
                <a:gd name="T51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45">
                  <a:moveTo>
                    <a:pt x="22" y="45"/>
                  </a:moveTo>
                  <a:cubicBezTo>
                    <a:pt x="34" y="45"/>
                    <a:pt x="44" y="35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5"/>
                    <a:pt x="10" y="45"/>
                    <a:pt x="22" y="45"/>
                  </a:cubicBezTo>
                  <a:close/>
                  <a:moveTo>
                    <a:pt x="21" y="24"/>
                  </a:moveTo>
                  <a:cubicBezTo>
                    <a:pt x="16" y="23"/>
                    <a:pt x="13" y="21"/>
                    <a:pt x="13" y="17"/>
                  </a:cubicBezTo>
                  <a:cubicBezTo>
                    <a:pt x="13" y="13"/>
                    <a:pt x="16" y="10"/>
                    <a:pt x="20" y="9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7" y="9"/>
                    <a:pt x="29" y="9"/>
                    <a:pt x="31" y="1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4"/>
                    <a:pt x="26" y="13"/>
                    <a:pt x="23" y="13"/>
                  </a:cubicBezTo>
                  <a:cubicBezTo>
                    <a:pt x="20" y="13"/>
                    <a:pt x="19" y="15"/>
                    <a:pt x="19" y="16"/>
                  </a:cubicBezTo>
                  <a:cubicBezTo>
                    <a:pt x="19" y="17"/>
                    <a:pt x="21" y="18"/>
                    <a:pt x="25" y="19"/>
                  </a:cubicBezTo>
                  <a:cubicBezTo>
                    <a:pt x="30" y="21"/>
                    <a:pt x="32" y="24"/>
                    <a:pt x="32" y="27"/>
                  </a:cubicBezTo>
                  <a:cubicBezTo>
                    <a:pt x="32" y="31"/>
                    <a:pt x="29" y="34"/>
                    <a:pt x="24" y="35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17" y="36"/>
                    <a:pt x="14" y="35"/>
                    <a:pt x="13" y="34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6" y="30"/>
                    <a:pt x="18" y="31"/>
                    <a:pt x="21" y="31"/>
                  </a:cubicBezTo>
                  <a:cubicBezTo>
                    <a:pt x="24" y="31"/>
                    <a:pt x="25" y="30"/>
                    <a:pt x="25" y="28"/>
                  </a:cubicBezTo>
                  <a:cubicBezTo>
                    <a:pt x="25" y="26"/>
                    <a:pt x="24" y="25"/>
                    <a:pt x="21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29" name="Freeform 102"/>
            <p:cNvSpPr>
              <a:spLocks noEditPoints="1"/>
            </p:cNvSpPr>
            <p:nvPr/>
          </p:nvSpPr>
          <p:spPr bwMode="auto">
            <a:xfrm>
              <a:off x="9356792" y="5871074"/>
              <a:ext cx="185669" cy="185669"/>
            </a:xfrm>
            <a:custGeom>
              <a:avLst/>
              <a:gdLst>
                <a:gd name="T0" fmla="*/ 30 w 60"/>
                <a:gd name="T1" fmla="*/ 0 h 60"/>
                <a:gd name="T2" fmla="*/ 0 w 60"/>
                <a:gd name="T3" fmla="*/ 30 h 60"/>
                <a:gd name="T4" fmla="*/ 30 w 60"/>
                <a:gd name="T5" fmla="*/ 60 h 60"/>
                <a:gd name="T6" fmla="*/ 60 w 60"/>
                <a:gd name="T7" fmla="*/ 30 h 60"/>
                <a:gd name="T8" fmla="*/ 30 w 60"/>
                <a:gd name="T9" fmla="*/ 0 h 60"/>
                <a:gd name="T10" fmla="*/ 30 w 60"/>
                <a:gd name="T11" fmla="*/ 56 h 60"/>
                <a:gd name="T12" fmla="*/ 4 w 60"/>
                <a:gd name="T13" fmla="*/ 30 h 60"/>
                <a:gd name="T14" fmla="*/ 30 w 60"/>
                <a:gd name="T15" fmla="*/ 4 h 60"/>
                <a:gd name="T16" fmla="*/ 56 w 60"/>
                <a:gd name="T17" fmla="*/ 30 h 60"/>
                <a:gd name="T18" fmla="*/ 30 w 60"/>
                <a:gd name="T19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ubicBezTo>
                    <a:pt x="47" y="60"/>
                    <a:pt x="60" y="47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lose/>
                  <a:moveTo>
                    <a:pt x="30" y="56"/>
                  </a:moveTo>
                  <a:cubicBezTo>
                    <a:pt x="15" y="56"/>
                    <a:pt x="4" y="44"/>
                    <a:pt x="4" y="30"/>
                  </a:cubicBezTo>
                  <a:cubicBezTo>
                    <a:pt x="4" y="16"/>
                    <a:pt x="15" y="4"/>
                    <a:pt x="30" y="4"/>
                  </a:cubicBezTo>
                  <a:cubicBezTo>
                    <a:pt x="44" y="4"/>
                    <a:pt x="56" y="16"/>
                    <a:pt x="56" y="30"/>
                  </a:cubicBezTo>
                  <a:cubicBezTo>
                    <a:pt x="56" y="44"/>
                    <a:pt x="44" y="56"/>
                    <a:pt x="30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30" name="Freeform 103"/>
            <p:cNvSpPr>
              <a:spLocks noEditPoints="1"/>
            </p:cNvSpPr>
            <p:nvPr/>
          </p:nvSpPr>
          <p:spPr bwMode="auto">
            <a:xfrm>
              <a:off x="9381636" y="5895918"/>
              <a:ext cx="135983" cy="135983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4 w 44"/>
                <a:gd name="T11" fmla="*/ 35 h 44"/>
                <a:gd name="T12" fmla="*/ 24 w 44"/>
                <a:gd name="T13" fmla="*/ 39 h 44"/>
                <a:gd name="T14" fmla="*/ 20 w 44"/>
                <a:gd name="T15" fmla="*/ 39 h 44"/>
                <a:gd name="T16" fmla="*/ 20 w 44"/>
                <a:gd name="T17" fmla="*/ 35 h 44"/>
                <a:gd name="T18" fmla="*/ 12 w 44"/>
                <a:gd name="T19" fmla="*/ 34 h 44"/>
                <a:gd name="T20" fmla="*/ 14 w 44"/>
                <a:gd name="T21" fmla="*/ 29 h 44"/>
                <a:gd name="T22" fmla="*/ 21 w 44"/>
                <a:gd name="T23" fmla="*/ 30 h 44"/>
                <a:gd name="T24" fmla="*/ 25 w 44"/>
                <a:gd name="T25" fmla="*/ 28 h 44"/>
                <a:gd name="T26" fmla="*/ 20 w 44"/>
                <a:gd name="T27" fmla="*/ 24 h 44"/>
                <a:gd name="T28" fmla="*/ 13 w 44"/>
                <a:gd name="T29" fmla="*/ 16 h 44"/>
                <a:gd name="T30" fmla="*/ 20 w 44"/>
                <a:gd name="T31" fmla="*/ 9 h 44"/>
                <a:gd name="T32" fmla="*/ 20 w 44"/>
                <a:gd name="T33" fmla="*/ 5 h 44"/>
                <a:gd name="T34" fmla="*/ 24 w 44"/>
                <a:gd name="T35" fmla="*/ 5 h 44"/>
                <a:gd name="T36" fmla="*/ 24 w 44"/>
                <a:gd name="T37" fmla="*/ 8 h 44"/>
                <a:gd name="T38" fmla="*/ 30 w 44"/>
                <a:gd name="T39" fmla="*/ 10 h 44"/>
                <a:gd name="T40" fmla="*/ 29 w 44"/>
                <a:gd name="T41" fmla="*/ 15 h 44"/>
                <a:gd name="T42" fmla="*/ 23 w 44"/>
                <a:gd name="T43" fmla="*/ 13 h 44"/>
                <a:gd name="T44" fmla="*/ 19 w 44"/>
                <a:gd name="T45" fmla="*/ 16 h 44"/>
                <a:gd name="T46" fmla="*/ 24 w 44"/>
                <a:gd name="T47" fmla="*/ 19 h 44"/>
                <a:gd name="T48" fmla="*/ 31 w 44"/>
                <a:gd name="T49" fmla="*/ 27 h 44"/>
                <a:gd name="T50" fmla="*/ 24 w 44"/>
                <a:gd name="T51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10"/>
                    <a:pt x="34" y="0"/>
                    <a:pt x="22" y="0"/>
                  </a:cubicBezTo>
                  <a:close/>
                  <a:moveTo>
                    <a:pt x="24" y="35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7" y="35"/>
                    <a:pt x="14" y="34"/>
                    <a:pt x="12" y="34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30"/>
                    <a:pt x="18" y="30"/>
                    <a:pt x="21" y="30"/>
                  </a:cubicBezTo>
                  <a:cubicBezTo>
                    <a:pt x="23" y="30"/>
                    <a:pt x="25" y="29"/>
                    <a:pt x="25" y="28"/>
                  </a:cubicBezTo>
                  <a:cubicBezTo>
                    <a:pt x="25" y="26"/>
                    <a:pt x="24" y="25"/>
                    <a:pt x="20" y="24"/>
                  </a:cubicBezTo>
                  <a:cubicBezTo>
                    <a:pt x="16" y="23"/>
                    <a:pt x="13" y="20"/>
                    <a:pt x="13" y="16"/>
                  </a:cubicBezTo>
                  <a:cubicBezTo>
                    <a:pt x="13" y="12"/>
                    <a:pt x="15" y="10"/>
                    <a:pt x="20" y="9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7" y="8"/>
                    <a:pt x="29" y="9"/>
                    <a:pt x="30" y="1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4"/>
                    <a:pt x="26" y="13"/>
                    <a:pt x="23" y="13"/>
                  </a:cubicBezTo>
                  <a:cubicBezTo>
                    <a:pt x="20" y="13"/>
                    <a:pt x="19" y="14"/>
                    <a:pt x="19" y="16"/>
                  </a:cubicBezTo>
                  <a:cubicBezTo>
                    <a:pt x="19" y="17"/>
                    <a:pt x="21" y="18"/>
                    <a:pt x="24" y="19"/>
                  </a:cubicBezTo>
                  <a:cubicBezTo>
                    <a:pt x="29" y="21"/>
                    <a:pt x="31" y="23"/>
                    <a:pt x="31" y="27"/>
                  </a:cubicBezTo>
                  <a:cubicBezTo>
                    <a:pt x="31" y="31"/>
                    <a:pt x="29" y="34"/>
                    <a:pt x="24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4780143" y="1574530"/>
            <a:ext cx="365260" cy="361689"/>
            <a:chOff x="11048734" y="5583418"/>
            <a:chExt cx="534778" cy="529549"/>
          </a:xfrm>
          <a:solidFill>
            <a:schemeClr val="accent1"/>
          </a:solidFill>
        </p:grpSpPr>
        <p:sp>
          <p:nvSpPr>
            <p:cNvPr id="131" name="Freeform 105"/>
            <p:cNvSpPr>
              <a:spLocks noEditPoints="1"/>
            </p:cNvSpPr>
            <p:nvPr/>
          </p:nvSpPr>
          <p:spPr bwMode="auto">
            <a:xfrm>
              <a:off x="11048734" y="5587341"/>
              <a:ext cx="253660" cy="244508"/>
            </a:xfrm>
            <a:custGeom>
              <a:avLst/>
              <a:gdLst>
                <a:gd name="T0" fmla="*/ 0 w 194"/>
                <a:gd name="T1" fmla="*/ 187 h 187"/>
                <a:gd name="T2" fmla="*/ 194 w 194"/>
                <a:gd name="T3" fmla="*/ 187 h 187"/>
                <a:gd name="T4" fmla="*/ 194 w 194"/>
                <a:gd name="T5" fmla="*/ 0 h 187"/>
                <a:gd name="T6" fmla="*/ 0 w 194"/>
                <a:gd name="T7" fmla="*/ 0 h 187"/>
                <a:gd name="T8" fmla="*/ 0 w 194"/>
                <a:gd name="T9" fmla="*/ 187 h 187"/>
                <a:gd name="T10" fmla="*/ 28 w 194"/>
                <a:gd name="T11" fmla="*/ 28 h 187"/>
                <a:gd name="T12" fmla="*/ 166 w 194"/>
                <a:gd name="T13" fmla="*/ 28 h 187"/>
                <a:gd name="T14" fmla="*/ 166 w 194"/>
                <a:gd name="T15" fmla="*/ 158 h 187"/>
                <a:gd name="T16" fmla="*/ 28 w 194"/>
                <a:gd name="T17" fmla="*/ 158 h 187"/>
                <a:gd name="T18" fmla="*/ 28 w 194"/>
                <a:gd name="T19" fmla="*/ 28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87">
                  <a:moveTo>
                    <a:pt x="0" y="187"/>
                  </a:moveTo>
                  <a:lnTo>
                    <a:pt x="194" y="187"/>
                  </a:lnTo>
                  <a:lnTo>
                    <a:pt x="194" y="0"/>
                  </a:lnTo>
                  <a:lnTo>
                    <a:pt x="0" y="0"/>
                  </a:lnTo>
                  <a:lnTo>
                    <a:pt x="0" y="187"/>
                  </a:lnTo>
                  <a:close/>
                  <a:moveTo>
                    <a:pt x="28" y="28"/>
                  </a:moveTo>
                  <a:lnTo>
                    <a:pt x="166" y="28"/>
                  </a:lnTo>
                  <a:lnTo>
                    <a:pt x="166" y="158"/>
                  </a:lnTo>
                  <a:lnTo>
                    <a:pt x="28" y="158"/>
                  </a:lnTo>
                  <a:lnTo>
                    <a:pt x="28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32" name="Freeform 106"/>
            <p:cNvSpPr>
              <a:spLocks noEditPoints="1"/>
            </p:cNvSpPr>
            <p:nvPr/>
          </p:nvSpPr>
          <p:spPr bwMode="auto">
            <a:xfrm>
              <a:off x="11048734" y="5868459"/>
              <a:ext cx="253660" cy="244508"/>
            </a:xfrm>
            <a:custGeom>
              <a:avLst/>
              <a:gdLst>
                <a:gd name="T0" fmla="*/ 0 w 194"/>
                <a:gd name="T1" fmla="*/ 187 h 187"/>
                <a:gd name="T2" fmla="*/ 194 w 194"/>
                <a:gd name="T3" fmla="*/ 187 h 187"/>
                <a:gd name="T4" fmla="*/ 194 w 194"/>
                <a:gd name="T5" fmla="*/ 0 h 187"/>
                <a:gd name="T6" fmla="*/ 0 w 194"/>
                <a:gd name="T7" fmla="*/ 0 h 187"/>
                <a:gd name="T8" fmla="*/ 0 w 194"/>
                <a:gd name="T9" fmla="*/ 187 h 187"/>
                <a:gd name="T10" fmla="*/ 28 w 194"/>
                <a:gd name="T11" fmla="*/ 28 h 187"/>
                <a:gd name="T12" fmla="*/ 166 w 194"/>
                <a:gd name="T13" fmla="*/ 28 h 187"/>
                <a:gd name="T14" fmla="*/ 166 w 194"/>
                <a:gd name="T15" fmla="*/ 158 h 187"/>
                <a:gd name="T16" fmla="*/ 28 w 194"/>
                <a:gd name="T17" fmla="*/ 158 h 187"/>
                <a:gd name="T18" fmla="*/ 28 w 194"/>
                <a:gd name="T19" fmla="*/ 28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87">
                  <a:moveTo>
                    <a:pt x="0" y="187"/>
                  </a:moveTo>
                  <a:lnTo>
                    <a:pt x="194" y="187"/>
                  </a:lnTo>
                  <a:lnTo>
                    <a:pt x="194" y="0"/>
                  </a:lnTo>
                  <a:lnTo>
                    <a:pt x="0" y="0"/>
                  </a:lnTo>
                  <a:lnTo>
                    <a:pt x="0" y="187"/>
                  </a:lnTo>
                  <a:close/>
                  <a:moveTo>
                    <a:pt x="28" y="28"/>
                  </a:moveTo>
                  <a:lnTo>
                    <a:pt x="166" y="28"/>
                  </a:lnTo>
                  <a:lnTo>
                    <a:pt x="166" y="158"/>
                  </a:lnTo>
                  <a:lnTo>
                    <a:pt x="28" y="158"/>
                  </a:lnTo>
                  <a:lnTo>
                    <a:pt x="28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33" name="Freeform 107"/>
            <p:cNvSpPr>
              <a:spLocks noEditPoints="1"/>
            </p:cNvSpPr>
            <p:nvPr/>
          </p:nvSpPr>
          <p:spPr bwMode="auto">
            <a:xfrm>
              <a:off x="11329852" y="5583418"/>
              <a:ext cx="253660" cy="244508"/>
            </a:xfrm>
            <a:custGeom>
              <a:avLst/>
              <a:gdLst>
                <a:gd name="T0" fmla="*/ 0 w 194"/>
                <a:gd name="T1" fmla="*/ 0 h 187"/>
                <a:gd name="T2" fmla="*/ 0 w 194"/>
                <a:gd name="T3" fmla="*/ 187 h 187"/>
                <a:gd name="T4" fmla="*/ 194 w 194"/>
                <a:gd name="T5" fmla="*/ 187 h 187"/>
                <a:gd name="T6" fmla="*/ 194 w 194"/>
                <a:gd name="T7" fmla="*/ 0 h 187"/>
                <a:gd name="T8" fmla="*/ 0 w 194"/>
                <a:gd name="T9" fmla="*/ 0 h 187"/>
                <a:gd name="T10" fmla="*/ 166 w 194"/>
                <a:gd name="T11" fmla="*/ 159 h 187"/>
                <a:gd name="T12" fmla="*/ 29 w 194"/>
                <a:gd name="T13" fmla="*/ 159 h 187"/>
                <a:gd name="T14" fmla="*/ 29 w 194"/>
                <a:gd name="T15" fmla="*/ 29 h 187"/>
                <a:gd name="T16" fmla="*/ 166 w 194"/>
                <a:gd name="T17" fmla="*/ 29 h 187"/>
                <a:gd name="T18" fmla="*/ 166 w 194"/>
                <a:gd name="T19" fmla="*/ 15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87">
                  <a:moveTo>
                    <a:pt x="0" y="0"/>
                  </a:moveTo>
                  <a:lnTo>
                    <a:pt x="0" y="187"/>
                  </a:lnTo>
                  <a:lnTo>
                    <a:pt x="194" y="187"/>
                  </a:lnTo>
                  <a:lnTo>
                    <a:pt x="194" y="0"/>
                  </a:lnTo>
                  <a:lnTo>
                    <a:pt x="0" y="0"/>
                  </a:lnTo>
                  <a:close/>
                  <a:moveTo>
                    <a:pt x="166" y="159"/>
                  </a:moveTo>
                  <a:lnTo>
                    <a:pt x="29" y="159"/>
                  </a:lnTo>
                  <a:lnTo>
                    <a:pt x="29" y="29"/>
                  </a:lnTo>
                  <a:lnTo>
                    <a:pt x="166" y="29"/>
                  </a:lnTo>
                  <a:lnTo>
                    <a:pt x="166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34" name="Freeform 108"/>
            <p:cNvSpPr>
              <a:spLocks noEditPoints="1"/>
            </p:cNvSpPr>
            <p:nvPr/>
          </p:nvSpPr>
          <p:spPr bwMode="auto">
            <a:xfrm>
              <a:off x="11329852" y="5865844"/>
              <a:ext cx="253660" cy="243200"/>
            </a:xfrm>
            <a:custGeom>
              <a:avLst/>
              <a:gdLst>
                <a:gd name="T0" fmla="*/ 0 w 194"/>
                <a:gd name="T1" fmla="*/ 186 h 186"/>
                <a:gd name="T2" fmla="*/ 194 w 194"/>
                <a:gd name="T3" fmla="*/ 186 h 186"/>
                <a:gd name="T4" fmla="*/ 194 w 194"/>
                <a:gd name="T5" fmla="*/ 0 h 186"/>
                <a:gd name="T6" fmla="*/ 0 w 194"/>
                <a:gd name="T7" fmla="*/ 0 h 186"/>
                <a:gd name="T8" fmla="*/ 0 w 194"/>
                <a:gd name="T9" fmla="*/ 186 h 186"/>
                <a:gd name="T10" fmla="*/ 29 w 194"/>
                <a:gd name="T11" fmla="*/ 28 h 186"/>
                <a:gd name="T12" fmla="*/ 166 w 194"/>
                <a:gd name="T13" fmla="*/ 28 h 186"/>
                <a:gd name="T14" fmla="*/ 166 w 194"/>
                <a:gd name="T15" fmla="*/ 158 h 186"/>
                <a:gd name="T16" fmla="*/ 29 w 194"/>
                <a:gd name="T17" fmla="*/ 158 h 186"/>
                <a:gd name="T18" fmla="*/ 29 w 194"/>
                <a:gd name="T19" fmla="*/ 2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86">
                  <a:moveTo>
                    <a:pt x="0" y="186"/>
                  </a:moveTo>
                  <a:lnTo>
                    <a:pt x="194" y="186"/>
                  </a:lnTo>
                  <a:lnTo>
                    <a:pt x="194" y="0"/>
                  </a:lnTo>
                  <a:lnTo>
                    <a:pt x="0" y="0"/>
                  </a:lnTo>
                  <a:lnTo>
                    <a:pt x="0" y="186"/>
                  </a:lnTo>
                  <a:close/>
                  <a:moveTo>
                    <a:pt x="29" y="28"/>
                  </a:moveTo>
                  <a:lnTo>
                    <a:pt x="166" y="28"/>
                  </a:lnTo>
                  <a:lnTo>
                    <a:pt x="166" y="158"/>
                  </a:lnTo>
                  <a:lnTo>
                    <a:pt x="29" y="158"/>
                  </a:lnTo>
                  <a:lnTo>
                    <a:pt x="29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35" name="Freeform 109"/>
            <p:cNvSpPr/>
            <p:nvPr/>
          </p:nvSpPr>
          <p:spPr bwMode="auto">
            <a:xfrm>
              <a:off x="11125878" y="5655333"/>
              <a:ext cx="99372" cy="101987"/>
            </a:xfrm>
            <a:custGeom>
              <a:avLst/>
              <a:gdLst>
                <a:gd name="T0" fmla="*/ 45 w 76"/>
                <a:gd name="T1" fmla="*/ 0 h 78"/>
                <a:gd name="T2" fmla="*/ 31 w 76"/>
                <a:gd name="T3" fmla="*/ 0 h 78"/>
                <a:gd name="T4" fmla="*/ 31 w 76"/>
                <a:gd name="T5" fmla="*/ 33 h 78"/>
                <a:gd name="T6" fmla="*/ 0 w 76"/>
                <a:gd name="T7" fmla="*/ 33 h 78"/>
                <a:gd name="T8" fmla="*/ 0 w 76"/>
                <a:gd name="T9" fmla="*/ 45 h 78"/>
                <a:gd name="T10" fmla="*/ 31 w 76"/>
                <a:gd name="T11" fmla="*/ 45 h 78"/>
                <a:gd name="T12" fmla="*/ 31 w 76"/>
                <a:gd name="T13" fmla="*/ 78 h 78"/>
                <a:gd name="T14" fmla="*/ 45 w 76"/>
                <a:gd name="T15" fmla="*/ 78 h 78"/>
                <a:gd name="T16" fmla="*/ 45 w 76"/>
                <a:gd name="T17" fmla="*/ 45 h 78"/>
                <a:gd name="T18" fmla="*/ 76 w 76"/>
                <a:gd name="T19" fmla="*/ 45 h 78"/>
                <a:gd name="T20" fmla="*/ 76 w 76"/>
                <a:gd name="T21" fmla="*/ 33 h 78"/>
                <a:gd name="T22" fmla="*/ 45 w 76"/>
                <a:gd name="T23" fmla="*/ 33 h 78"/>
                <a:gd name="T24" fmla="*/ 45 w 76"/>
                <a:gd name="T2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78">
                  <a:moveTo>
                    <a:pt x="45" y="0"/>
                  </a:moveTo>
                  <a:lnTo>
                    <a:pt x="31" y="0"/>
                  </a:lnTo>
                  <a:lnTo>
                    <a:pt x="31" y="33"/>
                  </a:lnTo>
                  <a:lnTo>
                    <a:pt x="0" y="33"/>
                  </a:lnTo>
                  <a:lnTo>
                    <a:pt x="0" y="45"/>
                  </a:lnTo>
                  <a:lnTo>
                    <a:pt x="31" y="45"/>
                  </a:lnTo>
                  <a:lnTo>
                    <a:pt x="31" y="78"/>
                  </a:lnTo>
                  <a:lnTo>
                    <a:pt x="45" y="78"/>
                  </a:lnTo>
                  <a:lnTo>
                    <a:pt x="45" y="45"/>
                  </a:lnTo>
                  <a:lnTo>
                    <a:pt x="76" y="45"/>
                  </a:lnTo>
                  <a:lnTo>
                    <a:pt x="76" y="33"/>
                  </a:lnTo>
                  <a:lnTo>
                    <a:pt x="45" y="33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36" name="Rectangle 110"/>
            <p:cNvSpPr>
              <a:spLocks noChangeArrowheads="1"/>
            </p:cNvSpPr>
            <p:nvPr/>
          </p:nvSpPr>
          <p:spPr bwMode="auto">
            <a:xfrm>
              <a:off x="11422687" y="5694558"/>
              <a:ext cx="67991" cy="2222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37" name="Freeform 111"/>
            <p:cNvSpPr/>
            <p:nvPr/>
          </p:nvSpPr>
          <p:spPr bwMode="auto">
            <a:xfrm>
              <a:off x="11138953" y="5952141"/>
              <a:ext cx="73222" cy="79760"/>
            </a:xfrm>
            <a:custGeom>
              <a:avLst/>
              <a:gdLst>
                <a:gd name="T0" fmla="*/ 24 w 24"/>
                <a:gd name="T1" fmla="*/ 0 h 26"/>
                <a:gd name="T2" fmla="*/ 16 w 24"/>
                <a:gd name="T3" fmla="*/ 0 h 26"/>
                <a:gd name="T4" fmla="*/ 14 w 24"/>
                <a:gd name="T5" fmla="*/ 5 h 26"/>
                <a:gd name="T6" fmla="*/ 12 w 24"/>
                <a:gd name="T7" fmla="*/ 9 h 26"/>
                <a:gd name="T8" fmla="*/ 12 w 24"/>
                <a:gd name="T9" fmla="*/ 9 h 26"/>
                <a:gd name="T10" fmla="*/ 10 w 24"/>
                <a:gd name="T11" fmla="*/ 5 h 26"/>
                <a:gd name="T12" fmla="*/ 8 w 24"/>
                <a:gd name="T13" fmla="*/ 0 h 26"/>
                <a:gd name="T14" fmla="*/ 0 w 24"/>
                <a:gd name="T15" fmla="*/ 0 h 26"/>
                <a:gd name="T16" fmla="*/ 8 w 24"/>
                <a:gd name="T17" fmla="*/ 13 h 26"/>
                <a:gd name="T18" fmla="*/ 0 w 24"/>
                <a:gd name="T19" fmla="*/ 26 h 26"/>
                <a:gd name="T20" fmla="*/ 7 w 24"/>
                <a:gd name="T21" fmla="*/ 26 h 26"/>
                <a:gd name="T22" fmla="*/ 10 w 24"/>
                <a:gd name="T23" fmla="*/ 21 h 26"/>
                <a:gd name="T24" fmla="*/ 12 w 24"/>
                <a:gd name="T25" fmla="*/ 16 h 26"/>
                <a:gd name="T26" fmla="*/ 12 w 24"/>
                <a:gd name="T27" fmla="*/ 16 h 26"/>
                <a:gd name="T28" fmla="*/ 14 w 24"/>
                <a:gd name="T29" fmla="*/ 21 h 26"/>
                <a:gd name="T30" fmla="*/ 17 w 24"/>
                <a:gd name="T31" fmla="*/ 26 h 26"/>
                <a:gd name="T32" fmla="*/ 24 w 24"/>
                <a:gd name="T33" fmla="*/ 26 h 26"/>
                <a:gd name="T34" fmla="*/ 16 w 24"/>
                <a:gd name="T35" fmla="*/ 13 h 26"/>
                <a:gd name="T36" fmla="*/ 24 w 24"/>
                <a:gd name="T3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" h="26">
                  <a:moveTo>
                    <a:pt x="2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3" y="7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8"/>
                    <a:pt x="11" y="6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8"/>
                    <a:pt x="13" y="19"/>
                    <a:pt x="14" y="21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16" y="13"/>
                    <a:pt x="16" y="13"/>
                    <a:pt x="16" y="13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38" name="Rectangle 112"/>
            <p:cNvSpPr>
              <a:spLocks noChangeArrowheads="1"/>
            </p:cNvSpPr>
            <p:nvPr/>
          </p:nvSpPr>
          <p:spPr bwMode="auto">
            <a:xfrm>
              <a:off x="11410919" y="6004442"/>
              <a:ext cx="101987" cy="1569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39" name="Rectangle 113"/>
            <p:cNvSpPr>
              <a:spLocks noChangeArrowheads="1"/>
            </p:cNvSpPr>
            <p:nvPr/>
          </p:nvSpPr>
          <p:spPr bwMode="auto">
            <a:xfrm>
              <a:off x="11410919" y="5961294"/>
              <a:ext cx="101987" cy="1830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 flipH="1">
            <a:off x="8400257" y="2805104"/>
            <a:ext cx="2584212" cy="1532799"/>
            <a:chOff x="2659362" y="4588738"/>
            <a:chExt cx="2425289" cy="1532797"/>
          </a:xfrm>
        </p:grpSpPr>
        <p:sp>
          <p:nvSpPr>
            <p:cNvPr id="144" name="文本框 143"/>
            <p:cNvSpPr txBox="1"/>
            <p:nvPr/>
          </p:nvSpPr>
          <p:spPr bwMode="auto">
            <a:xfrm>
              <a:off x="2659362" y="5167237"/>
              <a:ext cx="2335184" cy="954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65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物料清单</a:t>
              </a:r>
              <a:endParaRPr lang="en-US" altLang="zh-CN" sz="1865" dirty="0">
                <a:solidFill>
                  <a:srgbClr val="000000">
                    <a:lumMod val="50000"/>
                    <a:lumOff val="50000"/>
                  </a:srgb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65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生产加工</a:t>
              </a:r>
              <a:endParaRPr lang="en-US" altLang="zh-CN" sz="1865" dirty="0">
                <a:solidFill>
                  <a:srgbClr val="000000">
                    <a:lumMod val="50000"/>
                    <a:lumOff val="50000"/>
                  </a:srgb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65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委外管理</a:t>
              </a:r>
              <a:endParaRPr lang="zh-CN" altLang="en-US" sz="1865" dirty="0">
                <a:solidFill>
                  <a:srgbClr val="000000">
                    <a:lumMod val="50000"/>
                    <a:lumOff val="50000"/>
                  </a:srgb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145" name="文本框 144"/>
            <p:cNvSpPr txBox="1"/>
            <p:nvPr/>
          </p:nvSpPr>
          <p:spPr bwMode="auto">
            <a:xfrm>
              <a:off x="3161854" y="4588738"/>
              <a:ext cx="1922797" cy="5847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dirty="0">
                  <a:solidFill>
                    <a:srgbClr val="F17475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生产管理</a:t>
              </a:r>
              <a:endParaRPr lang="zh-CN" altLang="en-US" sz="3200" dirty="0">
                <a:solidFill>
                  <a:srgbClr val="F17475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1967540" y="1028736"/>
            <a:ext cx="2386301" cy="1562991"/>
            <a:chOff x="2732991" y="4488231"/>
            <a:chExt cx="2291599" cy="1562989"/>
          </a:xfrm>
        </p:grpSpPr>
        <p:sp>
          <p:nvSpPr>
            <p:cNvPr id="150" name="文本框 149"/>
            <p:cNvSpPr txBox="1"/>
            <p:nvPr/>
          </p:nvSpPr>
          <p:spPr bwMode="auto">
            <a:xfrm>
              <a:off x="3654995" y="5096921"/>
              <a:ext cx="1333164" cy="954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65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采购管理</a:t>
              </a:r>
              <a:endParaRPr lang="en-US" altLang="zh-CN" sz="1865" dirty="0">
                <a:solidFill>
                  <a:srgbClr val="000000">
                    <a:lumMod val="50000"/>
                    <a:lumOff val="50000"/>
                  </a:srgb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65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销售管理</a:t>
              </a:r>
              <a:endParaRPr lang="en-US" altLang="zh-CN" sz="1865" dirty="0">
                <a:solidFill>
                  <a:srgbClr val="000000">
                    <a:lumMod val="50000"/>
                    <a:lumOff val="50000"/>
                  </a:srgb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65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库存核算</a:t>
              </a:r>
              <a:endParaRPr lang="zh-CN" altLang="en-US" sz="1865" dirty="0">
                <a:solidFill>
                  <a:srgbClr val="000000">
                    <a:lumMod val="50000"/>
                    <a:lumOff val="50000"/>
                  </a:srgb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151" name="文本框 150"/>
            <p:cNvSpPr txBox="1"/>
            <p:nvPr/>
          </p:nvSpPr>
          <p:spPr bwMode="auto">
            <a:xfrm>
              <a:off x="2732991" y="4488231"/>
              <a:ext cx="2291599" cy="584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dirty="0">
                  <a:solidFill>
                    <a:srgbClr val="FFBF53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进销存管理</a:t>
              </a:r>
              <a:endParaRPr lang="zh-CN" altLang="en-US" sz="3200" dirty="0">
                <a:solidFill>
                  <a:srgbClr val="FFBF53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2159565" y="4293097"/>
            <a:ext cx="2156343" cy="2578293"/>
            <a:chOff x="2917393" y="4447934"/>
            <a:chExt cx="2070766" cy="2578292"/>
          </a:xfrm>
        </p:grpSpPr>
        <p:sp>
          <p:nvSpPr>
            <p:cNvPr id="156" name="文本框 155"/>
            <p:cNvSpPr txBox="1"/>
            <p:nvPr/>
          </p:nvSpPr>
          <p:spPr bwMode="auto">
            <a:xfrm>
              <a:off x="3378394" y="4924883"/>
              <a:ext cx="1609765" cy="2101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65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零售管理 </a:t>
              </a:r>
              <a:endParaRPr lang="zh-CN" altLang="en-US" sz="1865" dirty="0">
                <a:solidFill>
                  <a:srgbClr val="000000">
                    <a:lumMod val="50000"/>
                    <a:lumOff val="50000"/>
                  </a:srgb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65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零售</a:t>
              </a:r>
              <a:r>
                <a:rPr lang="en-US" altLang="zh-CN" sz="1865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POS</a:t>
              </a:r>
              <a:r>
                <a:rPr lang="zh-CN" altLang="en-US" sz="1865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收银</a:t>
              </a:r>
              <a:endParaRPr lang="zh-CN" altLang="en-US" sz="1865" dirty="0">
                <a:solidFill>
                  <a:srgbClr val="000000">
                    <a:lumMod val="50000"/>
                    <a:lumOff val="50000"/>
                  </a:srgb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65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促销管理  </a:t>
              </a:r>
              <a:endParaRPr lang="zh-CN" altLang="en-US" sz="1865" dirty="0">
                <a:solidFill>
                  <a:srgbClr val="000000">
                    <a:lumMod val="50000"/>
                    <a:lumOff val="50000"/>
                  </a:srgb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65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会员管理</a:t>
              </a:r>
              <a:endParaRPr lang="zh-CN" altLang="en-US" sz="1865" dirty="0">
                <a:solidFill>
                  <a:srgbClr val="000000">
                    <a:lumMod val="50000"/>
                    <a:lumOff val="50000"/>
                  </a:srgb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65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分销管理</a:t>
              </a:r>
              <a:endParaRPr lang="zh-CN" altLang="en-US" sz="1865" dirty="0">
                <a:solidFill>
                  <a:srgbClr val="000000">
                    <a:lumMod val="50000"/>
                    <a:lumOff val="50000"/>
                  </a:srgb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65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加盟店管理</a:t>
              </a:r>
              <a:endParaRPr lang="en-US" altLang="zh-CN" sz="1865" dirty="0">
                <a:solidFill>
                  <a:srgbClr val="000000">
                    <a:lumMod val="50000"/>
                    <a:lumOff val="50000"/>
                  </a:srgb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65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物流管理</a:t>
              </a:r>
              <a:endParaRPr lang="zh-CN" altLang="en-US" sz="1865" dirty="0">
                <a:solidFill>
                  <a:srgbClr val="000000">
                    <a:lumMod val="50000"/>
                    <a:lumOff val="50000"/>
                  </a:srgb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157" name="文本框 156"/>
            <p:cNvSpPr txBox="1"/>
            <p:nvPr/>
          </p:nvSpPr>
          <p:spPr bwMode="auto">
            <a:xfrm>
              <a:off x="2917393" y="4447934"/>
              <a:ext cx="1922797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dirty="0">
                  <a:solidFill>
                    <a:srgbClr val="01B3C5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商贸管理</a:t>
              </a:r>
              <a:endParaRPr lang="zh-CN" altLang="en-US" sz="3200" dirty="0">
                <a:solidFill>
                  <a:srgbClr val="01B3C5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sp>
        <p:nvSpPr>
          <p:cNvPr id="64" name="标题 1"/>
          <p:cNvSpPr txBox="1"/>
          <p:nvPr/>
        </p:nvSpPr>
        <p:spPr>
          <a:xfrm>
            <a:off x="623393" y="164638"/>
            <a:ext cx="9292068" cy="103017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1219200">
              <a:defRPr/>
            </a:pPr>
            <a:r>
              <a:rPr lang="zh-CN" altLang="en-US" sz="3600" dirty="0">
                <a:solidFill>
                  <a:srgbClr val="FF0000"/>
                </a:solidFill>
              </a:rPr>
              <a:t>财务业务一体化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536713" y="36197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业务管理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7902" y="2361457"/>
            <a:ext cx="7669387" cy="972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23122" y="852605"/>
            <a:ext cx="9471992" cy="1597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1600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采购管理</a:t>
            </a:r>
            <a:endParaRPr lang="zh-CN" altLang="zh-CN" sz="1600" b="1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28600" indent="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灵活、方便处理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处理请购、订货、进货、退货、换货、赠品、订金等各种采购业务，提供增值税发票、普通发票、收据等凭单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，关注价格、结算账期、到货期等关键环节管控与业务全程跟踪，实时参考多种价格与自动采购成本计算，形成应付账往来管理，提供不同采购岗位的多角度统计分析报表。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370" y="3270050"/>
            <a:ext cx="2457955" cy="292862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51296" y="3501013"/>
            <a:ext cx="6564105" cy="2769989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关键应用</a:t>
            </a:r>
            <a:endParaRPr lang="en-US" altLang="zh-CN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灵活的立账方式和业务流程按需可选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按需定制灵活的采购价格策略，提供实时价格参考与最高进价控制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支持采购需求分析，准确计算实际所需采购量，避免造成多买或少买。</a:t>
            </a:r>
            <a:endParaRPr lang="zh-CN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灵活处理商业以销定采与工业材料配比成套采购的业务要求。</a:t>
            </a:r>
            <a:endParaRPr lang="zh-CN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支持多种供应商结算账期管理方法，对采购批量、到货期控制与延期预警。</a:t>
            </a:r>
            <a:endParaRPr lang="zh-CN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精准费用分摊与自动化采购成本结算。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支持在线智能选品，提供阿里热销榜单、以图找货、提供比价寻源功能</a:t>
            </a:r>
            <a:endParaRPr lang="zh-CN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213866" y="3101462"/>
            <a:ext cx="559335" cy="573201"/>
            <a:chOff x="815149" y="3341709"/>
            <a:chExt cx="362432" cy="483243"/>
          </a:xfrm>
        </p:grpSpPr>
        <p:sp>
          <p:nvSpPr>
            <p:cNvPr id="11" name="椭圆 10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016486" y="3535516"/>
            <a:ext cx="5760640" cy="2365440"/>
            <a:chOff x="905846" y="3990604"/>
            <a:chExt cx="7476154" cy="1952997"/>
          </a:xfrm>
        </p:grpSpPr>
        <p:grpSp>
          <p:nvGrpSpPr>
            <p:cNvPr id="10" name="组合 9"/>
            <p:cNvGrpSpPr/>
            <p:nvPr/>
          </p:nvGrpSpPr>
          <p:grpSpPr>
            <a:xfrm>
              <a:off x="905846" y="3990604"/>
              <a:ext cx="7476154" cy="1952997"/>
              <a:chOff x="1219200" y="3159455"/>
              <a:chExt cx="5969000" cy="2070437"/>
            </a:xfrm>
          </p:grpSpPr>
          <p:pic>
            <p:nvPicPr>
              <p:cNvPr id="12" name="图片 11" descr="亮点3-32.jpg"/>
              <p:cNvPicPr>
                <a:picLocks noChangeAspect="1"/>
              </p:cNvPicPr>
              <p:nvPr/>
            </p:nvPicPr>
            <p:blipFill rotWithShape="1">
              <a:blip r:embed="rId1"/>
              <a:srcRect t="50267"/>
              <a:stretch>
                <a:fillRect/>
              </a:stretch>
            </p:blipFill>
            <p:spPr>
              <a:xfrm>
                <a:off x="1219200" y="3159455"/>
                <a:ext cx="5969000" cy="2070437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sp>
            <p:nvSpPr>
              <p:cNvPr id="14" name="矩形 13"/>
              <p:cNvSpPr/>
              <p:nvPr/>
            </p:nvSpPr>
            <p:spPr>
              <a:xfrm>
                <a:off x="5181600" y="3257901"/>
                <a:ext cx="2006600" cy="1729646"/>
              </a:xfrm>
              <a:prstGeom prst="rect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kern="0">
                  <a:solidFill>
                    <a:srgbClr val="FFFFFF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044101" y="4495800"/>
              <a:ext cx="3774795" cy="1365677"/>
            </a:xfrm>
            <a:prstGeom prst="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kern="0">
                <a:solidFill>
                  <a:srgbClr val="FFFFFF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</p:grpSp>
      <p:sp>
        <p:nvSpPr>
          <p:cNvPr id="15" name="标题 1"/>
          <p:cNvSpPr txBox="1"/>
          <p:nvPr/>
        </p:nvSpPr>
        <p:spPr>
          <a:xfrm>
            <a:off x="536713" y="36197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采购管理关键应用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749078" y="1641713"/>
            <a:ext cx="50438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+mj-ea"/>
                <a:ea typeface="+mj-ea"/>
              </a:rPr>
              <a:t>采购流程选择：</a:t>
            </a:r>
            <a:endParaRPr lang="en-US" altLang="zh-CN" sz="1400" dirty="0"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+mj-ea"/>
                <a:ea typeface="+mj-ea"/>
              </a:rPr>
              <a:t>入库与进货为一人处理时，可选合并管理流程；</a:t>
            </a:r>
            <a:endParaRPr lang="en-US" altLang="zh-CN" sz="1400" dirty="0"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+mj-ea"/>
              </a:rPr>
              <a:t>入库与进货</a:t>
            </a:r>
            <a:r>
              <a:rPr lang="zh-CN" altLang="en-US" sz="1400" dirty="0">
                <a:latin typeface="+mj-ea"/>
                <a:ea typeface="+mj-ea"/>
              </a:rPr>
              <a:t>非一人处理时，可选分开管理流程。</a:t>
            </a:r>
            <a:endParaRPr lang="en-US" altLang="zh-CN" sz="1400" dirty="0">
              <a:latin typeface="+mj-ea"/>
              <a:ea typeface="+mj-ea"/>
            </a:endParaRPr>
          </a:p>
          <a:p>
            <a:endParaRPr lang="en-US" altLang="zh-CN" sz="1400" dirty="0">
              <a:latin typeface="+mj-ea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+mj-ea"/>
              </a:rPr>
              <a:t>采购入库单及进货单在</a:t>
            </a:r>
            <a:r>
              <a:rPr lang="en-US" altLang="zh-CN" sz="1400" dirty="0">
                <a:latin typeface="+mj-ea"/>
              </a:rPr>
              <a:t>T+</a:t>
            </a:r>
            <a:r>
              <a:rPr lang="zh-CN" altLang="en-US" sz="1400" dirty="0">
                <a:latin typeface="+mj-ea"/>
              </a:rPr>
              <a:t>中的意义：</a:t>
            </a:r>
            <a:endParaRPr lang="en-US" altLang="zh-CN" sz="1400" dirty="0">
              <a:latin typeface="+mj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+mj-ea"/>
              </a:rPr>
              <a:t>仓库可根据采购入库单确认货物是否入库；入库单涉及“货”。</a:t>
            </a:r>
            <a:endParaRPr lang="en-US" altLang="zh-CN" sz="1400" dirty="0">
              <a:latin typeface="+mj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+mj-ea"/>
              </a:rPr>
              <a:t>财务可根据进货单确认应付账款；进货单涉及“钱”</a:t>
            </a:r>
            <a:endParaRPr lang="en-US" altLang="zh-CN" sz="1400" dirty="0">
              <a:latin typeface="+mj-ea"/>
            </a:endParaRPr>
          </a:p>
          <a:p>
            <a:pPr lvl="0"/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以“采购”为例说明当企业选择“业务与仓库分开管理”时，系统给定的</a:t>
            </a:r>
            <a:r>
              <a:rPr lang="en-US" altLang="zh-CN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种默认选项如何进行选择使用：</a:t>
            </a:r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当企业绝大多数采购业务是先入库，后确认应付款时，可选：</a:t>
            </a:r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“采购订单</a:t>
            </a:r>
            <a:r>
              <a:rPr lang="en-US" altLang="zh-CN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采购入库单</a:t>
            </a:r>
            <a:r>
              <a:rPr lang="en-US" altLang="zh-CN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进货单</a:t>
            </a:r>
            <a:r>
              <a:rPr lang="en-US" altLang="zh-CN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付款”作为默认设置</a:t>
            </a:r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当企业绝大多数采购业务是先确认应付款，后办理入库时，可选：</a:t>
            </a:r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“采购订单</a:t>
            </a:r>
            <a:r>
              <a:rPr lang="en-US" altLang="zh-CN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进货单</a:t>
            </a:r>
            <a:r>
              <a:rPr lang="en-US" altLang="zh-CN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采购入库单</a:t>
            </a:r>
            <a:r>
              <a:rPr lang="en-US" altLang="zh-CN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付款”作为默认设置</a:t>
            </a:r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  <a:p>
            <a:pPr lvl="0"/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企业发展壮大后，可由“合并流程”，变为“分开流程”。</a:t>
            </a:r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不支持“分开流程”改为“合并流程”。</a:t>
            </a:r>
            <a:endParaRPr lang="zh-CN" altLang="en-US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16486" y="1880252"/>
            <a:ext cx="576064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zh-CN" altLang="en-US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单据立账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：“发票” 只是用来统计业务的发生，不作为企业确认应付账款的依据。企业是根据“进货单”来确认应付款项的。选择“单据立账”。</a:t>
            </a:r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zh-CN" altLang="en-US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发票立账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：对于规模比较大的企业，必须见票才能进行应付款项的确认，则要选择“发票立账”。</a:t>
            </a:r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49045" y="1143030"/>
            <a:ext cx="402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灵活的立账方式和业务流程按需可选</a:t>
            </a:r>
            <a:endParaRPr lang="zh-CN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65811" y="1029119"/>
            <a:ext cx="483243" cy="483243"/>
            <a:chOff x="815149" y="3341709"/>
            <a:chExt cx="362432" cy="483243"/>
          </a:xfrm>
        </p:grpSpPr>
        <p:sp>
          <p:nvSpPr>
            <p:cNvPr id="19" name="椭圆 18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 txBox="1"/>
          <p:nvPr/>
        </p:nvSpPr>
        <p:spPr>
          <a:xfrm>
            <a:off x="536713" y="36197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采购管理关键应用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27466" y="1143030"/>
            <a:ext cx="432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按需定制采购价格策略</a:t>
            </a:r>
            <a:r>
              <a:rPr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最高进价控制</a:t>
            </a:r>
            <a:endParaRPr lang="zh-CN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/>
          <a:srcRect r="20664"/>
          <a:stretch>
            <a:fillRect/>
          </a:stretch>
        </p:blipFill>
        <p:spPr>
          <a:xfrm>
            <a:off x="9070087" y="1410236"/>
            <a:ext cx="2394180" cy="1964567"/>
          </a:xfrm>
          <a:prstGeom prst="rect">
            <a:avLst/>
          </a:prstGeom>
          <a:ln w="12700">
            <a:solidFill>
              <a:schemeClr val="tx1"/>
            </a:solidFill>
            <a:prstDash val="dashDot"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/>
          <a:srcRect r="46841"/>
          <a:stretch>
            <a:fillRect/>
          </a:stretch>
        </p:blipFill>
        <p:spPr>
          <a:xfrm>
            <a:off x="6492034" y="1410236"/>
            <a:ext cx="2289827" cy="1964567"/>
          </a:xfrm>
          <a:prstGeom prst="rect">
            <a:avLst/>
          </a:prstGeom>
          <a:ln w="12700">
            <a:solidFill>
              <a:schemeClr val="tx1"/>
            </a:solidFill>
            <a:prstDash val="dashDot"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705" y="3652894"/>
            <a:ext cx="6412245" cy="2479212"/>
          </a:xfrm>
          <a:prstGeom prst="rect">
            <a:avLst/>
          </a:prstGeom>
          <a:ln w="12700">
            <a:solidFill>
              <a:schemeClr val="tx1"/>
            </a:solidFill>
            <a:prstDash val="dashDot"/>
          </a:ln>
        </p:spPr>
      </p:pic>
      <p:sp>
        <p:nvSpPr>
          <p:cNvPr id="19" name="矩形 18"/>
          <p:cNvSpPr/>
          <p:nvPr/>
        </p:nvSpPr>
        <p:spPr>
          <a:xfrm>
            <a:off x="1002716" y="1673256"/>
            <a:ext cx="5318571" cy="170816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285750" indent="-285750" eaLnBrk="0" hangingPunc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进价带出策略设置在单据上制单时，系统自动带出存货价格的先后顺序</a:t>
            </a:r>
            <a:endParaRPr lang="en-US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eaLnBrk="0" hangingPunc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按照供应商最近交易价、供应商协议价进行设置供应商价格本</a:t>
            </a:r>
            <a:endParaRPr lang="en-US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eaLnBrk="0" hangingPunc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对采购业务中存货的最高进价进行控制，能够有效地控制采购价格的上限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5811" y="1029119"/>
            <a:ext cx="483243" cy="483243"/>
            <a:chOff x="815149" y="3341709"/>
            <a:chExt cx="362432" cy="483243"/>
          </a:xfrm>
        </p:grpSpPr>
        <p:sp>
          <p:nvSpPr>
            <p:cNvPr id="9" name="椭圆 8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r="17648"/>
          <a:stretch>
            <a:fillRect/>
          </a:stretch>
        </p:blipFill>
        <p:spPr>
          <a:xfrm>
            <a:off x="949176" y="3652894"/>
            <a:ext cx="4035973" cy="2479212"/>
          </a:xfrm>
          <a:prstGeom prst="rect">
            <a:avLst/>
          </a:prstGeom>
          <a:ln w="12700">
            <a:solidFill>
              <a:schemeClr val="tx1"/>
            </a:solidFill>
            <a:prstDash val="dashDot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36713" y="36197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采购管理关键应用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32419" y="1104504"/>
            <a:ext cx="4593015" cy="366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采购需求分析为合理制定采购计划提供保障</a:t>
            </a:r>
            <a:endParaRPr lang="zh-CN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83444" y="1484999"/>
            <a:ext cx="10123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0000"/>
                </a:solidFill>
                <a:latin typeface="Verdana" panose="020B0604030504040204" pitchFamily="34" charset="0"/>
              </a:rPr>
              <a:t>    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采购需求分析根据销售订单或预测单的需求数量，分析现有库存可用量是否能满足需求数量，如果不能满足，则根据不足量下达请购或采购订单，以满足销售订单或预测单的需求数量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83444" y="2434781"/>
            <a:ext cx="10123462" cy="1061829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285750" indent="-285750" eaLnBrk="0" hangingPunc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商贸型企业：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在事先不备货的情况下，接单后进行采购，可直接选择销售订单进行采购需求分析。分析时会去考虑可用量。对于门店要货的，可以根据要货单进行采购需求分析。（预测单、销售订单、要货单）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eaLnBrk="0" hangingPunc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生产型企业：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就是对于原材料进行采购需求分析，为原材料采购提供依据。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r="1534" b="31740"/>
          <a:stretch>
            <a:fillRect/>
          </a:stretch>
        </p:blipFill>
        <p:spPr>
          <a:xfrm>
            <a:off x="726263" y="3595267"/>
            <a:ext cx="4562494" cy="25025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771" y="3595267"/>
            <a:ext cx="6103029" cy="25025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8" name="组合 7"/>
          <p:cNvGrpSpPr/>
          <p:nvPr/>
        </p:nvGrpSpPr>
        <p:grpSpPr>
          <a:xfrm>
            <a:off x="865811" y="1029119"/>
            <a:ext cx="483243" cy="483243"/>
            <a:chOff x="815149" y="3341709"/>
            <a:chExt cx="362432" cy="483243"/>
          </a:xfrm>
        </p:grpSpPr>
        <p:sp>
          <p:nvSpPr>
            <p:cNvPr id="9" name="椭圆 8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36713" y="36197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采购管理关键应用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7466" y="1143030"/>
            <a:ext cx="432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以销定采以及配比采购</a:t>
            </a:r>
            <a:endParaRPr lang="zh-CN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65811" y="1029119"/>
            <a:ext cx="483243" cy="483243"/>
            <a:chOff x="815149" y="3341709"/>
            <a:chExt cx="362432" cy="483243"/>
          </a:xfrm>
        </p:grpSpPr>
        <p:sp>
          <p:nvSpPr>
            <p:cNvPr id="5" name="椭圆 4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6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2188" y="3221108"/>
            <a:ext cx="7122015" cy="25833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l="2287"/>
          <a:stretch>
            <a:fillRect/>
          </a:stretch>
        </p:blipFill>
        <p:spPr>
          <a:xfrm>
            <a:off x="865811" y="2181861"/>
            <a:ext cx="3369807" cy="362259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3000" y="1606323"/>
            <a:ext cx="94918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对于应构成采购入库成本的费用，如采购过程中发生的运输费、差旅费、搬运装卸费等，可以通过费用分摊单</a:t>
            </a:r>
            <a:r>
              <a:rPr lang="zh-CN" altLang="en-US" sz="14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将采购运费分摊到入库成本并确认应付账款及进项税额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。支持按数量或者按金额进行分摊。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536713" y="36197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采购管理关键应用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27466" y="1143030"/>
            <a:ext cx="432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采购费用分摊</a:t>
            </a:r>
            <a:endParaRPr lang="zh-CN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65811" y="1029119"/>
            <a:ext cx="483243" cy="483243"/>
            <a:chOff x="815149" y="3341709"/>
            <a:chExt cx="362432" cy="483243"/>
          </a:xfrm>
        </p:grpSpPr>
        <p:sp>
          <p:nvSpPr>
            <p:cNvPr id="10" name="椭圆 9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8200" y="2438948"/>
            <a:ext cx="6665573" cy="38034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28" y="2437042"/>
            <a:ext cx="2952337" cy="38053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"/>
          <p:cNvGrpSpPr/>
          <p:nvPr/>
        </p:nvGrpSpPr>
        <p:grpSpPr bwMode="auto">
          <a:xfrm>
            <a:off x="2321393" y="1262427"/>
            <a:ext cx="5436000" cy="559473"/>
            <a:chOff x="1295400" y="1295400"/>
            <a:chExt cx="4617164" cy="684215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1295400" y="1319214"/>
              <a:ext cx="489236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b="1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2016748" y="1295400"/>
              <a:ext cx="3895816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defRPr/>
              </a:pPr>
              <a:r>
                <a:rPr lang="en-US" altLang="zh-CN" sz="2400" b="1" dirty="0" err="1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T+ClOUD</a:t>
              </a:r>
              <a:r>
                <a:rPr lang="zh-CN" altLang="en-US" sz="24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整体介绍</a:t>
              </a:r>
              <a:endPara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2321393" y="1933018"/>
            <a:ext cx="5436000" cy="559472"/>
            <a:chOff x="1295400" y="2239963"/>
            <a:chExt cx="4871906" cy="684214"/>
          </a:xfrm>
        </p:grpSpPr>
        <p:sp>
          <p:nvSpPr>
            <p:cNvPr id="9" name="圆角矩形 8"/>
            <p:cNvSpPr/>
            <p:nvPr/>
          </p:nvSpPr>
          <p:spPr bwMode="auto">
            <a:xfrm>
              <a:off x="1295400" y="2263777"/>
              <a:ext cx="516228" cy="660400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2072445" y="2239963"/>
              <a:ext cx="4094861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财务管理应用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组合 7"/>
          <p:cNvGrpSpPr/>
          <p:nvPr/>
        </p:nvGrpSpPr>
        <p:grpSpPr bwMode="auto">
          <a:xfrm>
            <a:off x="2321393" y="2603608"/>
            <a:ext cx="5436000" cy="559473"/>
            <a:chOff x="1295400" y="3184525"/>
            <a:chExt cx="4917017" cy="684215"/>
          </a:xfrm>
        </p:grpSpPr>
        <p:sp>
          <p:nvSpPr>
            <p:cNvPr id="13" name="圆角矩形 12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业务管理应用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6" name="等腰三角形 15"/>
          <p:cNvSpPr/>
          <p:nvPr/>
        </p:nvSpPr>
        <p:spPr bwMode="auto">
          <a:xfrm rot="5400000">
            <a:off x="1773364" y="1439535"/>
            <a:ext cx="360000" cy="2880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标题 1"/>
          <p:cNvSpPr txBox="1"/>
          <p:nvPr/>
        </p:nvSpPr>
        <p:spPr bwMode="auto">
          <a:xfrm>
            <a:off x="2170296" y="461246"/>
            <a:ext cx="6019800" cy="635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7200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kern="0" dirty="0"/>
              <a:t>目     录</a:t>
            </a:r>
            <a:endParaRPr lang="zh-CN" altLang="en-US" sz="3600" kern="0" dirty="0"/>
          </a:p>
        </p:txBody>
      </p:sp>
      <p:grpSp>
        <p:nvGrpSpPr>
          <p:cNvPr id="30" name="组合 7"/>
          <p:cNvGrpSpPr/>
          <p:nvPr/>
        </p:nvGrpSpPr>
        <p:grpSpPr bwMode="auto">
          <a:xfrm>
            <a:off x="2321393" y="3274198"/>
            <a:ext cx="5436000" cy="559473"/>
            <a:chOff x="1295400" y="3184525"/>
            <a:chExt cx="4917017" cy="684215"/>
          </a:xfrm>
        </p:grpSpPr>
        <p:sp>
          <p:nvSpPr>
            <p:cNvPr id="31" name="圆角矩形 30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零售管理应用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3" name="组合 7"/>
          <p:cNvGrpSpPr/>
          <p:nvPr/>
        </p:nvGrpSpPr>
        <p:grpSpPr bwMode="auto">
          <a:xfrm>
            <a:off x="2321393" y="3944787"/>
            <a:ext cx="5436000" cy="559473"/>
            <a:chOff x="1295400" y="3184525"/>
            <a:chExt cx="4917017" cy="684215"/>
          </a:xfrm>
        </p:grpSpPr>
        <p:sp>
          <p:nvSpPr>
            <p:cNvPr id="34" name="圆角矩形 33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生产管理应用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6" name="组合 7"/>
          <p:cNvGrpSpPr/>
          <p:nvPr/>
        </p:nvGrpSpPr>
        <p:grpSpPr bwMode="auto">
          <a:xfrm>
            <a:off x="2321393" y="4634848"/>
            <a:ext cx="5436000" cy="559473"/>
            <a:chOff x="1295400" y="3184525"/>
            <a:chExt cx="4917017" cy="684215"/>
          </a:xfrm>
        </p:grpSpPr>
        <p:sp>
          <p:nvSpPr>
            <p:cNvPr id="37" name="圆角矩形 36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6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电商管理应用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9" name="组合 7"/>
          <p:cNvGrpSpPr/>
          <p:nvPr/>
        </p:nvGrpSpPr>
        <p:grpSpPr bwMode="auto">
          <a:xfrm>
            <a:off x="2321393" y="5324908"/>
            <a:ext cx="5436000" cy="559473"/>
            <a:chOff x="1295400" y="3184525"/>
            <a:chExt cx="4917017" cy="684215"/>
          </a:xfrm>
        </p:grpSpPr>
        <p:sp>
          <p:nvSpPr>
            <p:cNvPr id="40" name="圆角矩形 39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7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移动管理应用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36713" y="36197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采购管理关键应用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7466" y="1143030"/>
            <a:ext cx="432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阿里巴巴智能选品</a:t>
            </a:r>
            <a:endParaRPr lang="zh-CN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65811" y="1029119"/>
            <a:ext cx="483243" cy="483243"/>
            <a:chOff x="815149" y="3341709"/>
            <a:chExt cx="362432" cy="483243"/>
          </a:xfrm>
        </p:grpSpPr>
        <p:sp>
          <p:nvSpPr>
            <p:cNvPr id="5" name="椭圆 4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6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143787" y="1575436"/>
            <a:ext cx="95010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    T+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与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1688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合作的一款智能采购工具，借助阿里大数据和算法，结合软件里企业自身的经营数据，提供市场热销爆款榜单，帮助企业做比价寻源，采购决策，寻找优质货源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  </a:t>
            </a:r>
            <a:endParaRPr lang="en-US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66454" y="2298405"/>
            <a:ext cx="9239207" cy="138499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342900" indent="-342900" eaLnBrk="0" hangingPunct="0">
              <a:lnSpc>
                <a:spcPct val="150000"/>
              </a:lnSpc>
              <a:buClr>
                <a:srgbClr val="FF0000"/>
              </a:buClr>
              <a:buFont typeface="+mj-ea"/>
              <a:buAutoNum type="circleNumDbPlain"/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选类目：选择关注的商品品类</a:t>
            </a:r>
            <a:endParaRPr lang="en-US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eaLnBrk="0" hangingPunct="0">
              <a:lnSpc>
                <a:spcPct val="150000"/>
              </a:lnSpc>
              <a:buClr>
                <a:srgbClr val="FF0000"/>
              </a:buClr>
              <a:buFont typeface="+mj-ea"/>
              <a:buAutoNum type="circleNumDbPlain"/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看榜单：查看自己所选类目的热销榜单和飙升榜单，支持近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天、近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天、近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90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天三个维度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eaLnBrk="0" hangingPunct="0">
              <a:lnSpc>
                <a:spcPct val="150000"/>
              </a:lnSpc>
              <a:buClr>
                <a:srgbClr val="FF0000"/>
              </a:buClr>
              <a:buFont typeface="+mj-ea"/>
              <a:buAutoNum type="circleNumDbPlain"/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选款式：选定自己感兴趣的商品点击“找货源”，可查看商品货源及零售概况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。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eaLnBrk="0" hangingPunct="0">
              <a:lnSpc>
                <a:spcPct val="150000"/>
              </a:lnSpc>
              <a:buClr>
                <a:srgbClr val="FF0000"/>
              </a:buClr>
              <a:buFont typeface="+mj-ea"/>
              <a:buAutoNum type="circleNumDbPlain"/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去进货：综合对比后，选择合适的供应商点击“去进货”，然后跳转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1688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平台进行订购。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811" y="3820035"/>
            <a:ext cx="5093555" cy="23495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979" y="3820035"/>
            <a:ext cx="5360276" cy="234953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42671" y="36197"/>
            <a:ext cx="9292068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业务管理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1410" y="2223672"/>
            <a:ext cx="7800941" cy="90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24960" y="829187"/>
            <a:ext cx="9409909" cy="1274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1600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销售管理</a:t>
            </a:r>
            <a:endParaRPr lang="zh-CN" altLang="zh-CN" sz="1600" b="1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28600" indent="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灵活、方便处理各种销售业务，关注价格、信用、结算账期、交货期等关键环节管控与业务全程跟踪，实时参考多种价格与多成本下毛利，自动形成应收账款到往来管理，提供不同销售岗位的多角度统计分析报表。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332" y="3221373"/>
            <a:ext cx="2672528" cy="297816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29409" y="3221373"/>
            <a:ext cx="6410740" cy="3093154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核心应用价值</a:t>
            </a:r>
            <a:endParaRPr lang="en-US" altLang="zh-CN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灵活的立账方式和业务流程（合并、分开、先货后款、先款后货）按需可选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defTabSz="6858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按需定制灵活的销售价格策略，提供多成本下毛利参考与最低售价控制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defTabSz="6858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支持多种客户结算账期管理方法，并对客户交货期控制与延期预警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defTabSz="6858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将在销售过程中产生的费用分摊到立账单据上，以便准确统计毛利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defTabSz="6858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对销售全程按客户信用额度、期限和业务员信用额度内控管理与预警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defTabSz="6858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接单毛利预估、查库存，快速接单，提高客户满意度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defTabSz="6858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支持销售单品促销、组合满赠促销业务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defTabSz="6858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支持销售订单全程业务环节追踪查询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372180" y="2855387"/>
            <a:ext cx="559335" cy="573201"/>
            <a:chOff x="815149" y="3341709"/>
            <a:chExt cx="362432" cy="483243"/>
          </a:xfrm>
        </p:grpSpPr>
        <p:sp>
          <p:nvSpPr>
            <p:cNvPr id="11" name="椭圆 10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 txBox="1"/>
          <p:nvPr/>
        </p:nvSpPr>
        <p:spPr>
          <a:xfrm>
            <a:off x="536713" y="36197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销售管理关键应用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749078" y="1641713"/>
            <a:ext cx="517464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+mj-ea"/>
                <a:ea typeface="+mj-ea"/>
              </a:rPr>
              <a:t>销售流程选择：</a:t>
            </a:r>
            <a:endParaRPr lang="en-US" altLang="zh-CN" sz="1400" dirty="0"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+mj-ea"/>
                <a:ea typeface="+mj-ea"/>
              </a:rPr>
              <a:t>出库与销货为一人处理时，可选合并管理流程；</a:t>
            </a:r>
            <a:endParaRPr lang="en-US" altLang="zh-CN" sz="1400" dirty="0"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+mj-ea"/>
              </a:rPr>
              <a:t>出库与销货</a:t>
            </a:r>
            <a:r>
              <a:rPr lang="zh-CN" altLang="en-US" sz="1400" dirty="0">
                <a:latin typeface="+mj-ea"/>
                <a:ea typeface="+mj-ea"/>
              </a:rPr>
              <a:t>非一人处理时，可选分开管理流程。</a:t>
            </a:r>
            <a:endParaRPr lang="en-US" altLang="zh-CN" sz="1400" dirty="0">
              <a:latin typeface="+mj-ea"/>
              <a:ea typeface="+mj-ea"/>
            </a:endParaRPr>
          </a:p>
          <a:p>
            <a:endParaRPr lang="en-US" altLang="zh-CN" sz="1400" dirty="0">
              <a:latin typeface="+mj-ea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+mj-ea"/>
              </a:rPr>
              <a:t>销售出库单及销货单在</a:t>
            </a:r>
            <a:r>
              <a:rPr lang="en-US" altLang="zh-CN" sz="1400" dirty="0">
                <a:latin typeface="+mj-ea"/>
              </a:rPr>
              <a:t>T+</a:t>
            </a:r>
            <a:r>
              <a:rPr lang="zh-CN" altLang="en-US" sz="1400" dirty="0">
                <a:latin typeface="+mj-ea"/>
              </a:rPr>
              <a:t>中的意义：</a:t>
            </a:r>
            <a:endParaRPr lang="en-US" altLang="zh-CN" sz="1400" dirty="0">
              <a:latin typeface="+mj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+mj-ea"/>
              </a:rPr>
              <a:t>仓库可根据销售出库单确认货物是否出库；入库单涉及“货”。</a:t>
            </a:r>
            <a:endParaRPr lang="en-US" altLang="zh-CN" sz="1400" dirty="0">
              <a:latin typeface="+mj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+mj-ea"/>
              </a:rPr>
              <a:t>财务可根据销货单确认应收账款；进货单涉及“钱”</a:t>
            </a:r>
            <a:endParaRPr lang="en-US" altLang="zh-CN" sz="1400" dirty="0">
              <a:latin typeface="+mj-ea"/>
            </a:endParaRPr>
          </a:p>
          <a:p>
            <a:pPr lvl="0"/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以“销售”为例说明当企业选择“业务与仓库分开管理”时，系统给定的</a:t>
            </a:r>
            <a:r>
              <a:rPr lang="en-US" altLang="zh-CN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种默认选项如何进行选择使用：</a:t>
            </a:r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当企业绝大多数销售业务是先出库，后确认应收款时，可选：</a:t>
            </a:r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“销售订单</a:t>
            </a:r>
            <a:r>
              <a:rPr lang="en-US" altLang="zh-CN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销售出库单</a:t>
            </a:r>
            <a:r>
              <a:rPr lang="en-US" altLang="zh-CN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销货单</a:t>
            </a:r>
            <a:r>
              <a:rPr lang="en-US" altLang="zh-CN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收款”作为默认设置</a:t>
            </a:r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当企业绝大多数销售业务是先确认应收款，后办理出库时，可选：</a:t>
            </a:r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“销售订单</a:t>
            </a:r>
            <a:r>
              <a:rPr lang="en-US" altLang="zh-CN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销货单</a:t>
            </a:r>
            <a:r>
              <a:rPr lang="en-US" altLang="zh-CN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销售出库单</a:t>
            </a:r>
            <a:r>
              <a:rPr lang="en-US" altLang="zh-CN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收款”作为默认设置</a:t>
            </a:r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  <a:p>
            <a:pPr lvl="0"/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企业发展壮大后，可由“合并流程”，变为“分开流程”。</a:t>
            </a:r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不支持“分开流程”改为“合并流程”。</a:t>
            </a:r>
            <a:endParaRPr lang="zh-CN" altLang="en-US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16486" y="1880252"/>
            <a:ext cx="576064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zh-CN" altLang="en-US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单据立账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：“发票” 只是用来统计业务的发生，不作为企业确认应收账款的依据。企业是根据“销货单”来确认应收款项的。选择“单据立账”。</a:t>
            </a:r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zh-CN" altLang="en-US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发票立账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：对于规模比较大的企业，必须开票才能进行应收款项的确认，则要选择“发票立账”。</a:t>
            </a:r>
            <a:endParaRPr lang="en-US" altLang="zh-CN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49045" y="1143030"/>
            <a:ext cx="402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灵活的立账方式和业务流程按需可选</a:t>
            </a:r>
            <a:endParaRPr lang="zh-CN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65811" y="1029119"/>
            <a:ext cx="483243" cy="483243"/>
            <a:chOff x="815149" y="3341709"/>
            <a:chExt cx="362432" cy="483243"/>
          </a:xfrm>
        </p:grpSpPr>
        <p:sp>
          <p:nvSpPr>
            <p:cNvPr id="19" name="椭圆 18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52"/>
          <a:stretch>
            <a:fillRect/>
          </a:stretch>
        </p:blipFill>
        <p:spPr>
          <a:xfrm>
            <a:off x="6030059" y="3417401"/>
            <a:ext cx="5747067" cy="2362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36713" y="36197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销售管理关键应用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7466" y="1143030"/>
            <a:ext cx="432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完善的销售价格及促销管理</a:t>
            </a:r>
            <a:endParaRPr lang="zh-CN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65811" y="1029119"/>
            <a:ext cx="483243" cy="483243"/>
            <a:chOff x="815149" y="3341709"/>
            <a:chExt cx="362432" cy="483243"/>
          </a:xfrm>
        </p:grpSpPr>
        <p:sp>
          <p:nvSpPr>
            <p:cNvPr id="5" name="椭圆 4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6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467678" y="1512362"/>
            <a:ext cx="6722166" cy="138499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按需（客户代理等级、客户协议、部门、计量单位）定制灵活的销售价格策略，提供实时价格、多成本下毛利参考与最低售价控制，支持特殊折扣处理要求。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支持销售单品促销、组合满赠促销业务。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最低售价可设置控制时点是保存还是审核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7676" y="3021496"/>
            <a:ext cx="2847831" cy="31010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866" y="3148012"/>
            <a:ext cx="2000250" cy="2847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2" name="组合 11"/>
          <p:cNvGrpSpPr/>
          <p:nvPr/>
        </p:nvGrpSpPr>
        <p:grpSpPr>
          <a:xfrm>
            <a:off x="4526335" y="3021496"/>
            <a:ext cx="4666703" cy="1928191"/>
            <a:chOff x="351998" y="3230250"/>
            <a:chExt cx="7943314" cy="2298587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998" y="3230250"/>
              <a:ext cx="7943314" cy="229858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矩形 14"/>
            <p:cNvSpPr/>
            <p:nvPr/>
          </p:nvSpPr>
          <p:spPr>
            <a:xfrm>
              <a:off x="887104" y="4026947"/>
              <a:ext cx="532263" cy="10932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6023211" y="4016990"/>
              <a:ext cx="2272101" cy="110319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891" y="1410236"/>
            <a:ext cx="294322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335" y="5073826"/>
            <a:ext cx="4666703" cy="104867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36713" y="36197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业务管理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01884" y="2408558"/>
            <a:ext cx="4964754" cy="287905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93148" y="1009024"/>
            <a:ext cx="8191113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25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1600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往来现金</a:t>
            </a:r>
            <a:endParaRPr lang="zh-CN" altLang="zh-CN" sz="1600" b="1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indent="276225" algn="just">
              <a:lnSpc>
                <a:spcPct val="125000"/>
              </a:lnSpc>
              <a:spcAft>
                <a:spcPts val="0"/>
              </a:spcAf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对往来资金精细预测与方便、灵活的往来对账处理，实现对往来应收应付监控和管理。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1704" y="2223927"/>
            <a:ext cx="4829038" cy="3739485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核心应用价值</a:t>
            </a:r>
            <a:endParaRPr lang="en-US" altLang="zh-CN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灵活按月结、现结、订金、固定期限的应收应付账期管理，实现精细往来资金预测。</a:t>
            </a:r>
            <a:endPara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灵活的预收款管理，包括超收转预收、使用预收、预收冲应收</a:t>
            </a:r>
            <a:endPara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支持其他应收、应付款业务处理，并针对借款与押金的业务类型提供自动登记现金银行日记账的功能。</a:t>
            </a:r>
            <a:endPara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方便按业务单据的客户和供应商往来对账，提供多维度应收应付账表灵活查询。</a:t>
            </a:r>
            <a:endPara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灵活按要求设定预警提前期，提供按超额与超期应收、超期应付的预警。</a:t>
            </a:r>
            <a:endPara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222515" y="1893624"/>
            <a:ext cx="559335" cy="573201"/>
            <a:chOff x="815149" y="3341709"/>
            <a:chExt cx="362432" cy="483243"/>
          </a:xfrm>
        </p:grpSpPr>
        <p:sp>
          <p:nvSpPr>
            <p:cNvPr id="7" name="椭圆 6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36713" y="36197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业务管理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219" y="3245971"/>
            <a:ext cx="5062511" cy="283539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35951" y="994890"/>
            <a:ext cx="5218044" cy="1921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zh-CN" sz="1600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库存核算</a:t>
            </a:r>
            <a:endParaRPr lang="zh-CN" altLang="zh-CN" sz="1600" b="1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全面处理采购入库、销售出库、产成品入库、材料出库、委外入库、委外发料、其它出入库、调拨、盘点等日常库存业务管理，支持组装拆卸与形态转换等特殊业务处理，动态监管库存与精确核算成本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r="48415" b="2611"/>
          <a:stretch>
            <a:fillRect/>
          </a:stretch>
        </p:blipFill>
        <p:spPr>
          <a:xfrm>
            <a:off x="7245626" y="3245971"/>
            <a:ext cx="1958007" cy="304549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809686" y="1325193"/>
            <a:ext cx="4829038" cy="1800493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核心应用价值</a:t>
            </a:r>
            <a:endParaRPr lang="en-US" altLang="zh-CN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提供最低、最高库存、可用量控制，动态精确监管库存。</a:t>
            </a:r>
            <a:endPara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实现自动的实时精准成本，帮助企业</a:t>
            </a:r>
            <a:endPara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支持拣货装箱业务，提高仓库管理效率和准确性。</a:t>
            </a:r>
            <a:endPara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提供批次、有效期管理</a:t>
            </a:r>
            <a:r>
              <a:rPr lang="zh-CN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CN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450497" y="994890"/>
            <a:ext cx="559335" cy="573201"/>
            <a:chOff x="815149" y="3341709"/>
            <a:chExt cx="362432" cy="483243"/>
          </a:xfrm>
        </p:grpSpPr>
        <p:sp>
          <p:nvSpPr>
            <p:cNvPr id="10" name="椭圆 9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309" y="3245971"/>
            <a:ext cx="1999421" cy="304549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36713" y="36197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业务管理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435530" y="1052757"/>
            <a:ext cx="3063995" cy="4782467"/>
            <a:chOff x="6904953" y="862959"/>
            <a:chExt cx="3302534" cy="538746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904953" y="862959"/>
              <a:ext cx="3302534" cy="5387467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 cstate="print"/>
            <a:srcRect t="3828" b="8735"/>
            <a:stretch>
              <a:fillRect/>
            </a:stretch>
          </p:blipFill>
          <p:spPr>
            <a:xfrm>
              <a:off x="7638069" y="1537802"/>
              <a:ext cx="1973070" cy="3759755"/>
            </a:xfrm>
            <a:prstGeom prst="rect">
              <a:avLst/>
            </a:prstGeom>
          </p:spPr>
        </p:pic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99525" y="1572329"/>
            <a:ext cx="23526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46" y="4989360"/>
            <a:ext cx="5684899" cy="114399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21714" y="960550"/>
            <a:ext cx="57142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266700" algn="just">
              <a:lnSpc>
                <a:spcPct val="125000"/>
              </a:lnSpc>
              <a:spcAft>
                <a:spcPts val="0"/>
              </a:spcAft>
            </a:pPr>
            <a:r>
              <a:rPr lang="en-US" altLang="zh-CN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移动仓管是仓库人员的移动应用，通过手持</a:t>
            </a:r>
            <a:r>
              <a:rPr lang="en-US" altLang="zh-CN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PDA</a:t>
            </a:r>
            <a:r>
              <a:rPr lang="zh-CN" altLang="zh-CN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进行销售拣货、验货、直接销售出库的处理，让库存管理更及时、高效、准确。</a:t>
            </a:r>
            <a:endParaRPr lang="zh-CN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30948" y="1977294"/>
            <a:ext cx="57816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266700" algn="l"/>
              </a:tabLst>
            </a:pPr>
            <a:r>
              <a:rPr lang="zh-CN" altLang="zh-CN" sz="1400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支持销售拣货、销售验货、直接销售出库</a:t>
            </a:r>
            <a:r>
              <a:rPr lang="zh-CN" altLang="en-US" sz="1400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等，持续迭代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266700" algn="l"/>
              </a:tabLst>
            </a:pPr>
            <a:r>
              <a:rPr lang="zh-CN" altLang="zh-CN" sz="1400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支持静态码、对照码、解析码。</a:t>
            </a:r>
            <a:endParaRPr lang="en-US" altLang="zh-CN" sz="1400" b="1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266700" algn="l"/>
              </a:tabLst>
            </a:pPr>
            <a:r>
              <a:rPr lang="zh-CN" altLang="zh-CN" sz="1400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支持存货自由项、批号的处理</a:t>
            </a:r>
            <a:endParaRPr lang="en-US" altLang="zh-CN" sz="1400" b="1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266700" algn="l"/>
              </a:tabLst>
            </a:pPr>
            <a:r>
              <a:rPr lang="zh-CN" altLang="zh-CN" sz="1400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采用档案离线、单据在线的模式，同时兼顾扫描效率和提交方便性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266700" algn="l"/>
              </a:tabLst>
            </a:pPr>
            <a:r>
              <a:rPr lang="zh-CN" altLang="zh-CN" sz="1400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拣货、验货时，会有声音提示扫描的商品、数量跟源单是否匹配</a:t>
            </a:r>
            <a:endParaRPr lang="zh-CN" altLang="zh-CN" sz="1400" b="1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266700" algn="l"/>
              </a:tabLst>
            </a:pPr>
            <a:r>
              <a:rPr lang="zh-CN" altLang="zh-CN" sz="1400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硬件的支持：</a:t>
            </a:r>
            <a:r>
              <a:rPr lang="zh-CN" altLang="zh-CN" sz="14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新大陆</a:t>
            </a:r>
            <a:r>
              <a:rPr lang="en-US" altLang="zh-CN" sz="14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MT66</a:t>
            </a:r>
            <a:r>
              <a:rPr lang="zh-CN" altLang="zh-CN" sz="14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、新大陆</a:t>
            </a:r>
            <a:r>
              <a:rPr lang="en-US" altLang="zh-CN" sz="14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MT90</a:t>
            </a:r>
            <a:r>
              <a:rPr lang="zh-CN" altLang="zh-CN" sz="14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en-US" altLang="zh-CN" sz="14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ZEBRA</a:t>
            </a:r>
            <a:r>
              <a:rPr lang="zh-CN" altLang="zh-CN" sz="14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（斑马）</a:t>
            </a:r>
            <a:r>
              <a:rPr lang="en-US" altLang="zh-CN" sz="14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TC20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"/>
              <a:tabLst>
                <a:tab pos="533400" algn="l"/>
              </a:tabLst>
            </a:pPr>
            <a:r>
              <a:rPr lang="zh-CN" altLang="zh-CN" sz="1400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安卓手机、未适配的安卓</a:t>
            </a:r>
            <a:r>
              <a:rPr lang="en-US" altLang="zh-CN" sz="1400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PDA</a:t>
            </a:r>
            <a:r>
              <a:rPr lang="zh-CN" altLang="zh-CN" sz="1400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zh-CN" altLang="zh-CN" sz="14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不支持扫描存货条码，可以手工选择存货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96348" y="155467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业务管理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85038" y="1079820"/>
            <a:ext cx="9936240" cy="1597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1600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分销管理</a:t>
            </a:r>
            <a:endParaRPr lang="zh-CN" altLang="zh-CN" sz="1600" b="1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紧密分销（多营销机构）：企业机构以多分销商形态为主，统一管理所有经销商的业务，及时准确掌握经销商的销售情况、库存情况。</a:t>
            </a:r>
            <a:endParaRPr lang="en-US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松散分销：为商超供货或是大批发的企业，推荐应用订货商城或</a:t>
            </a: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移动应用（手机下单、客户管理等）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8505" y="3239094"/>
            <a:ext cx="5952433" cy="2654163"/>
          </a:xfrm>
          <a:prstGeom prst="rect">
            <a:avLst/>
          </a:prstGeom>
          <a:ln w="12700">
            <a:solidFill>
              <a:schemeClr val="tx1"/>
            </a:solidFill>
            <a:prstDash val="dashDot"/>
          </a:ln>
        </p:spPr>
      </p:pic>
      <p:sp>
        <p:nvSpPr>
          <p:cNvPr id="7" name="文本框 6"/>
          <p:cNvSpPr txBox="1"/>
          <p:nvPr/>
        </p:nvSpPr>
        <p:spPr>
          <a:xfrm>
            <a:off x="1285038" y="3239093"/>
            <a:ext cx="3983807" cy="2654163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no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核心应用价值</a:t>
            </a:r>
            <a:endParaRPr lang="en-US" altLang="zh-CN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启用营销机构管理，可让经销商和总部用同一套账管理各自的业务账，并能实现经销商和总部的数据协同</a:t>
            </a:r>
            <a:endPara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经销商下达的采购订单，可协同到总部的销售订单，同样，总部做的销货单也可协同到经销商的进货单，避免重复录入数据</a:t>
            </a:r>
            <a:endParaRPr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05370" y="2847781"/>
            <a:ext cx="559335" cy="573201"/>
            <a:chOff x="815149" y="3341709"/>
            <a:chExt cx="362432" cy="483243"/>
          </a:xfrm>
        </p:grpSpPr>
        <p:sp>
          <p:nvSpPr>
            <p:cNvPr id="9" name="椭圆 8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96348" y="155467"/>
            <a:ext cx="9303984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业务管理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459" y="2820229"/>
            <a:ext cx="6810443" cy="310349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5038" y="1079820"/>
            <a:ext cx="8912510" cy="1667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1600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配货管理</a:t>
            </a:r>
            <a:endParaRPr lang="zh-CN" altLang="zh-CN" sz="1600" b="1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支持</a:t>
            </a:r>
            <a:r>
              <a:rPr lang="zh-CN" altLang="en-US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按照</a:t>
            </a:r>
            <a:r>
              <a:rPr lang="zh-CN" altLang="zh-CN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安全库存</a:t>
            </a:r>
            <a:r>
              <a:rPr lang="zh-CN" altLang="en-US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、</a:t>
            </a:r>
            <a:r>
              <a:rPr lang="zh-CN" altLang="zh-CN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销一补一</a:t>
            </a:r>
            <a:r>
              <a:rPr lang="zh-CN" altLang="en-US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、</a:t>
            </a:r>
            <a:r>
              <a:rPr lang="zh-CN" altLang="zh-CN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销存差</a:t>
            </a:r>
            <a:r>
              <a:rPr lang="zh-CN" altLang="en-US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、</a:t>
            </a:r>
            <a:r>
              <a:rPr lang="zh-CN" altLang="zh-CN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周转天数多种计算规则的补货需求分析</a:t>
            </a:r>
            <a:endParaRPr lang="zh-CN" altLang="zh-CN" kern="100" dirty="0">
              <a:latin typeface="Times New Roman" panose="02020603050405020304" pitchFamily="18" charset="0"/>
            </a:endParaRPr>
          </a:p>
          <a:p>
            <a:pPr marL="34290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支持按照来源单据（订</a:t>
            </a:r>
            <a:r>
              <a:rPr lang="en-US" altLang="zh-CN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zh-CN" altLang="zh-CN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要货单）</a:t>
            </a:r>
            <a:r>
              <a:rPr lang="zh-CN" altLang="en-US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、</a:t>
            </a:r>
            <a:r>
              <a:rPr lang="zh-CN" altLang="zh-CN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选择存货门店</a:t>
            </a:r>
            <a:r>
              <a:rPr lang="en-US" altLang="zh-CN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zh-CN" altLang="zh-CN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客户直接补货多种补货流程</a:t>
            </a:r>
            <a:endParaRPr lang="zh-CN" altLang="zh-CN" kern="100" dirty="0">
              <a:latin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支持多客户</a:t>
            </a:r>
            <a:r>
              <a:rPr lang="en-US" altLang="zh-CN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zh-CN" altLang="zh-CN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多门店</a:t>
            </a:r>
            <a:r>
              <a:rPr lang="en-US" altLang="zh-CN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zh-CN" altLang="zh-CN" kern="100" dirty="0">
                <a:solidFill>
                  <a:srgbClr val="000000"/>
                </a:solidFill>
                <a:latin typeface="Times New Roman" panose="02020603050405020304" pitchFamily="18" charset="0"/>
              </a:rPr>
              <a:t>仓库的集中配货</a:t>
            </a:r>
            <a:endParaRPr lang="zh-CN" altLang="zh-CN" kern="100" dirty="0">
              <a:latin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165" y="2746943"/>
            <a:ext cx="3222736" cy="325692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42671" y="36197"/>
            <a:ext cx="9292068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业务管理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2255" y="804198"/>
            <a:ext cx="9732900" cy="913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1600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物流</a:t>
            </a:r>
            <a:r>
              <a:rPr lang="zh-CN" altLang="zh-CN" sz="1600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管理</a:t>
            </a:r>
            <a:endParaRPr lang="zh-CN" altLang="zh-CN" sz="1600" b="1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28600" indent="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对于有物流发货的企业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实现快速面单打印，精确的物流费用分摊，实时跟进发货及物流状态。提高企业经营效率。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6823" y="2709276"/>
            <a:ext cx="5719177" cy="2731902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核心应用价值</a:t>
            </a:r>
            <a:endParaRPr lang="en-US" altLang="zh-CN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多单合并发货，批量处理物流信息，大幅提高工作效率。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defTabSz="6858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发货详细信息回写销货单，便于查询。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defTabSz="6858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支持物流费用合并分摊或者单个分摊，精准核算物流成本。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defTabSz="6858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客户通过小程序随时查询所有自己的订单物流进度，避免不断咨询造成的人力浪费。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defTabSz="6858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和国内外大部分物流企业合作，直接打印电子面单，单号自动回写系统单据，快捷省时准确。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7155" y="2370706"/>
            <a:ext cx="559335" cy="573201"/>
            <a:chOff x="815149" y="3341709"/>
            <a:chExt cx="362432" cy="483243"/>
          </a:xfrm>
        </p:grpSpPr>
        <p:sp>
          <p:nvSpPr>
            <p:cNvPr id="11" name="椭圆 10"/>
            <p:cNvSpPr/>
            <p:nvPr/>
          </p:nvSpPr>
          <p:spPr>
            <a:xfrm>
              <a:off x="815149" y="3341709"/>
              <a:ext cx="362432" cy="483243"/>
            </a:xfrm>
            <a:prstGeom prst="ellipse">
              <a:avLst/>
            </a:prstGeom>
            <a:solidFill>
              <a:srgbClr val="F58E2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877673" y="3418215"/>
              <a:ext cx="237378" cy="304611"/>
            </a:xfrm>
            <a:custGeom>
              <a:avLst/>
              <a:gdLst>
                <a:gd name="T0" fmla="*/ 186 w 200"/>
                <a:gd name="T1" fmla="*/ 114 h 192"/>
                <a:gd name="T2" fmla="*/ 182 w 200"/>
                <a:gd name="T3" fmla="*/ 154 h 192"/>
                <a:gd name="T4" fmla="*/ 149 w 200"/>
                <a:gd name="T5" fmla="*/ 191 h 192"/>
                <a:gd name="T6" fmla="*/ 68 w 200"/>
                <a:gd name="T7" fmla="*/ 172 h 192"/>
                <a:gd name="T8" fmla="*/ 68 w 200"/>
                <a:gd name="T9" fmla="*/ 171 h 192"/>
                <a:gd name="T10" fmla="*/ 68 w 200"/>
                <a:gd name="T11" fmla="*/ 191 h 192"/>
                <a:gd name="T12" fmla="*/ 48 w 200"/>
                <a:gd name="T13" fmla="*/ 191 h 192"/>
                <a:gd name="T14" fmla="*/ 28 w 200"/>
                <a:gd name="T15" fmla="*/ 191 h 192"/>
                <a:gd name="T16" fmla="*/ 20 w 200"/>
                <a:gd name="T17" fmla="*/ 191 h 192"/>
                <a:gd name="T18" fmla="*/ 0 w 200"/>
                <a:gd name="T19" fmla="*/ 171 h 192"/>
                <a:gd name="T20" fmla="*/ 0 w 200"/>
                <a:gd name="T21" fmla="*/ 79 h 192"/>
                <a:gd name="T22" fmla="*/ 20 w 200"/>
                <a:gd name="T23" fmla="*/ 59 h 192"/>
                <a:gd name="T24" fmla="*/ 28 w 200"/>
                <a:gd name="T25" fmla="*/ 59 h 192"/>
                <a:gd name="T26" fmla="*/ 48 w 200"/>
                <a:gd name="T27" fmla="*/ 59 h 192"/>
                <a:gd name="T28" fmla="*/ 68 w 200"/>
                <a:gd name="T29" fmla="*/ 59 h 192"/>
                <a:gd name="T30" fmla="*/ 68 w 200"/>
                <a:gd name="T31" fmla="*/ 79 h 192"/>
                <a:gd name="T32" fmla="*/ 68 w 200"/>
                <a:gd name="T33" fmla="*/ 79 h 192"/>
                <a:gd name="T34" fmla="*/ 125 w 200"/>
                <a:gd name="T35" fmla="*/ 1 h 192"/>
                <a:gd name="T36" fmla="*/ 153 w 200"/>
                <a:gd name="T37" fmla="*/ 67 h 192"/>
                <a:gd name="T38" fmla="*/ 197 w 200"/>
                <a:gd name="T39" fmla="*/ 89 h 192"/>
                <a:gd name="T40" fmla="*/ 186 w 200"/>
                <a:gd name="T41" fmla="*/ 114 h 192"/>
                <a:gd name="T42" fmla="*/ 138 w 200"/>
                <a:gd name="T43" fmla="*/ 78 h 192"/>
                <a:gd name="T44" fmla="*/ 132 w 200"/>
                <a:gd name="T45" fmla="*/ 13 h 192"/>
                <a:gd name="T46" fmla="*/ 68 w 200"/>
                <a:gd name="T47" fmla="*/ 94 h 192"/>
                <a:gd name="T48" fmla="*/ 68 w 200"/>
                <a:gd name="T49" fmla="*/ 101 h 192"/>
                <a:gd name="T50" fmla="*/ 68 w 200"/>
                <a:gd name="T51" fmla="*/ 157 h 192"/>
                <a:gd name="T52" fmla="*/ 148 w 200"/>
                <a:gd name="T53" fmla="*/ 179 h 192"/>
                <a:gd name="T54" fmla="*/ 165 w 200"/>
                <a:gd name="T55" fmla="*/ 150 h 192"/>
                <a:gd name="T56" fmla="*/ 170 w 200"/>
                <a:gd name="T57" fmla="*/ 113 h 192"/>
                <a:gd name="T58" fmla="*/ 182 w 200"/>
                <a:gd name="T59" fmla="*/ 92 h 192"/>
                <a:gd name="T60" fmla="*/ 138 w 200"/>
                <a:gd name="T61" fmla="*/ 7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92">
                  <a:moveTo>
                    <a:pt x="186" y="114"/>
                  </a:moveTo>
                  <a:cubicBezTo>
                    <a:pt x="200" y="118"/>
                    <a:pt x="196" y="152"/>
                    <a:pt x="182" y="154"/>
                  </a:cubicBezTo>
                  <a:cubicBezTo>
                    <a:pt x="185" y="163"/>
                    <a:pt x="186" y="192"/>
                    <a:pt x="149" y="191"/>
                  </a:cubicBezTo>
                  <a:cubicBezTo>
                    <a:pt x="105" y="191"/>
                    <a:pt x="97" y="172"/>
                    <a:pt x="68" y="172"/>
                  </a:cubicBezTo>
                  <a:cubicBezTo>
                    <a:pt x="68" y="171"/>
                    <a:pt x="68" y="171"/>
                    <a:pt x="68" y="17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48" y="191"/>
                    <a:pt x="48" y="191"/>
                    <a:pt x="48" y="191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20" y="191"/>
                    <a:pt x="20" y="191"/>
                    <a:pt x="20" y="191"/>
                  </a:cubicBezTo>
                  <a:cubicBezTo>
                    <a:pt x="9" y="191"/>
                    <a:pt x="0" y="182"/>
                    <a:pt x="0" y="17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8"/>
                    <a:pt x="9" y="59"/>
                    <a:pt x="20" y="59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115" y="60"/>
                    <a:pt x="113" y="2"/>
                    <a:pt x="125" y="1"/>
                  </a:cubicBezTo>
                  <a:cubicBezTo>
                    <a:pt x="196" y="0"/>
                    <a:pt x="153" y="67"/>
                    <a:pt x="153" y="67"/>
                  </a:cubicBezTo>
                  <a:cubicBezTo>
                    <a:pt x="153" y="67"/>
                    <a:pt x="193" y="54"/>
                    <a:pt x="197" y="89"/>
                  </a:cubicBezTo>
                  <a:cubicBezTo>
                    <a:pt x="196" y="99"/>
                    <a:pt x="197" y="105"/>
                    <a:pt x="186" y="114"/>
                  </a:cubicBezTo>
                  <a:close/>
                  <a:moveTo>
                    <a:pt x="138" y="78"/>
                  </a:moveTo>
                  <a:cubicBezTo>
                    <a:pt x="138" y="78"/>
                    <a:pt x="171" y="12"/>
                    <a:pt x="132" y="13"/>
                  </a:cubicBezTo>
                  <a:cubicBezTo>
                    <a:pt x="125" y="13"/>
                    <a:pt x="128" y="74"/>
                    <a:pt x="68" y="94"/>
                  </a:cubicBezTo>
                  <a:cubicBezTo>
                    <a:pt x="68" y="93"/>
                    <a:pt x="68" y="96"/>
                    <a:pt x="68" y="101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91" y="157"/>
                    <a:pt x="118" y="179"/>
                    <a:pt x="148" y="179"/>
                  </a:cubicBezTo>
                  <a:cubicBezTo>
                    <a:pt x="173" y="179"/>
                    <a:pt x="170" y="158"/>
                    <a:pt x="165" y="150"/>
                  </a:cubicBezTo>
                  <a:cubicBezTo>
                    <a:pt x="185" y="144"/>
                    <a:pt x="180" y="116"/>
                    <a:pt x="170" y="113"/>
                  </a:cubicBezTo>
                  <a:cubicBezTo>
                    <a:pt x="179" y="102"/>
                    <a:pt x="181" y="99"/>
                    <a:pt x="182" y="92"/>
                  </a:cubicBezTo>
                  <a:cubicBezTo>
                    <a:pt x="179" y="68"/>
                    <a:pt x="138" y="78"/>
                    <a:pt x="138" y="78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 kern="0">
                <a:solidFill>
                  <a:prstClr val="white"/>
                </a:solidFill>
                <a:latin typeface="Arial" panose="020B0604020202020204"/>
                <a:ea typeface="Microsoft YaHei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76" y="2657306"/>
            <a:ext cx="5455368" cy="315881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279176" y="2657306"/>
            <a:ext cx="5455368" cy="32363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75348" y="249000"/>
            <a:ext cx="9292068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整体介绍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26794" y="1188382"/>
            <a:ext cx="9848748" cy="82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lnSpc>
                <a:spcPct val="125000"/>
              </a:lnSpc>
              <a:spcAft>
                <a:spcPts val="0"/>
              </a:spcAft>
            </a:pPr>
            <a:r>
              <a:rPr lang="en-US" altLang="zh-CN" sz="20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altLang="zh-CN" sz="2000" kern="100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zh-CN" sz="20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是面向小型企业的</a:t>
            </a:r>
            <a:r>
              <a:rPr lang="zh-CN" altLang="en-US" sz="20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云管理</a:t>
            </a:r>
            <a:r>
              <a:rPr lang="zh-CN" altLang="zh-CN" sz="20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服务，与工作圈等集成应用，形成人、财、货、客一体化的解决方案，满足企业经营过程中全面应用需求，提升企业竞争力。</a:t>
            </a:r>
            <a:endParaRPr lang="zh-CN" altLang="zh-CN" sz="20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3371" y="2224852"/>
            <a:ext cx="6452171" cy="39395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矩形 4"/>
          <p:cNvSpPr/>
          <p:nvPr/>
        </p:nvSpPr>
        <p:spPr>
          <a:xfrm>
            <a:off x="1116458" y="2242421"/>
            <a:ext cx="3287730" cy="3904402"/>
          </a:xfrm>
          <a:prstGeom prst="rect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66700" algn="just">
              <a:lnSpc>
                <a:spcPct val="125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【T</a:t>
            </a:r>
            <a:r>
              <a:rPr lang="en-US" altLang="zh-CN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+Cloud</a:t>
            </a:r>
            <a:r>
              <a:rPr lang="zh-CN" altLang="en-US" sz="2000" dirty="0">
                <a:solidFill>
                  <a:schemeClr val="tx1"/>
                </a:solidFill>
                <a:latin typeface="DengXian" charset="-122"/>
                <a:ea typeface="DengXian" charset="-122"/>
                <a:cs typeface="DengXian" charset="-122"/>
                <a:sym typeface="+mn-ea"/>
              </a:rPr>
              <a:t>】</a:t>
            </a:r>
            <a:r>
              <a:rPr lang="zh-CN" altLang="en-US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+mn-ea"/>
              </a:rPr>
              <a:t>适合有异地机构的企业，手机端应用让业务员、销售经理、老板这些经常在外出差的人，随时随地都能进行业务管理。还可对接订货商城、电商通、微信营销、客户管理、电子发票等增值云应用，为小微企业提供全面的信息化解决方案。</a:t>
            </a:r>
            <a:endParaRPr lang="zh-CN" altLang="en-US" sz="20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189381" y="1201211"/>
            <a:ext cx="7268819" cy="774997"/>
          </a:xfrm>
          <a:prstGeom prst="rect">
            <a:avLst/>
          </a:prstGeom>
        </p:spPr>
        <p:txBody>
          <a:bodyPr anchor="ctr"/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智能外勤管理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数字化运营开启企业管理新模式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Shape 165"/>
          <p:cNvSpPr/>
          <p:nvPr/>
        </p:nvSpPr>
        <p:spPr>
          <a:xfrm>
            <a:off x="4904113" y="3433291"/>
            <a:ext cx="2808000" cy="28080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2"/>
            </a:solidFill>
            <a:miter lim="400000"/>
          </a:ln>
        </p:spPr>
        <p:txBody>
          <a:bodyPr lIns="35719" tIns="35719" rIns="35719" bIns="35719" anchor="ctr"/>
          <a:lstStyle/>
          <a:p>
            <a:pPr defTabSz="1219200">
              <a:defRPr sz="3200"/>
            </a:pPr>
            <a:endParaRPr sz="160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Shape 167"/>
          <p:cNvSpPr/>
          <p:nvPr/>
        </p:nvSpPr>
        <p:spPr>
          <a:xfrm>
            <a:off x="5540465" y="4378359"/>
            <a:ext cx="1457130" cy="349135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>
            <a:lvl1pPr algn="l">
              <a:defRPr sz="3600">
                <a:solidFill>
                  <a:srgbClr val="3788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pPr defTabSz="1219200"/>
            <a:r>
              <a:rPr sz="1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Medium" charset="-122"/>
              </a:rPr>
              <a:t>外勤高效管理</a:t>
            </a:r>
            <a:endParaRPr sz="18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SC Medium" charset="-122"/>
            </a:endParaRPr>
          </a:p>
        </p:txBody>
      </p:sp>
      <p:sp>
        <p:nvSpPr>
          <p:cNvPr id="22" name="Shape 168"/>
          <p:cNvSpPr/>
          <p:nvPr/>
        </p:nvSpPr>
        <p:spPr>
          <a:xfrm>
            <a:off x="4969508" y="4837313"/>
            <a:ext cx="2865415" cy="1278620"/>
          </a:xfrm>
          <a:prstGeom prst="rect">
            <a:avLst/>
          </a:prstGeom>
          <a:ln w="12700">
            <a:miter lim="400000"/>
          </a:ln>
        </p:spPr>
        <p:txBody>
          <a:bodyPr lIns="35719" tIns="35719" rIns="35719" bIns="35719" anchor="ctr">
            <a:spAutoFit/>
          </a:bodyPr>
          <a:lstStyle>
            <a:lvl1pPr algn="l" defTabSz="457200">
              <a:defRPr sz="2800">
                <a:solidFill>
                  <a:srgbClr val="53585F"/>
                </a:solidFill>
              </a:defRPr>
            </a:lvl1pPr>
          </a:lstStyle>
          <a:p>
            <a:pPr defTabSz="609600">
              <a:lnSpc>
                <a:spcPct val="140000"/>
              </a:lnSpc>
            </a:pPr>
            <a:r>
              <a:rPr sz="1400" dirty="0" err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科学规划路线</a:t>
            </a:r>
            <a:r>
              <a:rPr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，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制定</a:t>
            </a:r>
            <a:r>
              <a:rPr sz="1400" dirty="0" err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拜访计划</a:t>
            </a:r>
            <a:r>
              <a:rPr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；</a:t>
            </a:r>
            <a:endParaRPr lang="en-US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SC Light" charset="-122"/>
            </a:endParaRPr>
          </a:p>
          <a:p>
            <a:pPr defTabSz="609600">
              <a:lnSpc>
                <a:spcPct val="140000"/>
              </a:lnSpc>
            </a:pPr>
            <a:r>
              <a:rPr sz="1400" dirty="0" err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定位签到、拜访牌照、业务下单高效完成</a:t>
            </a:r>
            <a:r>
              <a:rPr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；</a:t>
            </a:r>
            <a:endParaRPr lang="en-US"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SC Light" charset="-122"/>
            </a:endParaRPr>
          </a:p>
          <a:p>
            <a:pPr defTabSz="609600">
              <a:lnSpc>
                <a:spcPct val="140000"/>
              </a:lnSpc>
            </a:pPr>
            <a:r>
              <a:rPr sz="1400" dirty="0" err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数据实时分析，工作效率一目了然</a:t>
            </a:r>
            <a:endParaRPr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SC Light" charset="-122"/>
            </a:endParaRPr>
          </a:p>
        </p:txBody>
      </p:sp>
      <p:sp>
        <p:nvSpPr>
          <p:cNvPr id="23" name="Shape 169"/>
          <p:cNvSpPr/>
          <p:nvPr/>
        </p:nvSpPr>
        <p:spPr>
          <a:xfrm>
            <a:off x="8581038" y="3433291"/>
            <a:ext cx="2808000" cy="28080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2"/>
            </a:solidFill>
            <a:miter lim="400000"/>
          </a:ln>
        </p:spPr>
        <p:txBody>
          <a:bodyPr lIns="35719" tIns="35719" rIns="35719" bIns="35719" anchor="ctr"/>
          <a:lstStyle/>
          <a:p>
            <a:pPr defTabSz="1219200">
              <a:defRPr sz="3200"/>
            </a:pPr>
            <a:endParaRPr sz="160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Shape 171"/>
          <p:cNvSpPr/>
          <p:nvPr/>
        </p:nvSpPr>
        <p:spPr>
          <a:xfrm>
            <a:off x="8572672" y="4985245"/>
            <a:ext cx="2865415" cy="976999"/>
          </a:xfrm>
          <a:prstGeom prst="rect">
            <a:avLst/>
          </a:prstGeom>
          <a:ln w="12700">
            <a:miter lim="400000"/>
          </a:ln>
        </p:spPr>
        <p:txBody>
          <a:bodyPr lIns="35719" tIns="35719" rIns="35719" bIns="35719" anchor="ctr">
            <a:spAutoFit/>
          </a:bodyPr>
          <a:lstStyle>
            <a:lvl1pPr algn="l" defTabSz="457200">
              <a:defRPr sz="2800">
                <a:solidFill>
                  <a:srgbClr val="53585F"/>
                </a:solidFill>
              </a:defRPr>
            </a:lvl1pPr>
          </a:lstStyle>
          <a:p>
            <a:pPr defTabSz="609600">
              <a:lnSpc>
                <a:spcPct val="140000"/>
              </a:lnSpc>
            </a:pPr>
            <a:r>
              <a:rPr sz="1400" dirty="0" err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业务员每日工作面板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：</a:t>
            </a:r>
            <a:r>
              <a:rPr sz="1400" dirty="0" err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根据历史拜访记录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可生成</a:t>
            </a:r>
            <a:r>
              <a:rPr sz="1400" dirty="0" err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拜访</a:t>
            </a:r>
            <a:r>
              <a:rPr lang="zh-CN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路线；拜访工作导航，</a:t>
            </a:r>
            <a:r>
              <a:rPr sz="1400" dirty="0" err="1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拜访提醒等</a:t>
            </a:r>
            <a:endParaRPr sz="14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SC Light" charset="-122"/>
            </a:endParaRPr>
          </a:p>
        </p:txBody>
      </p:sp>
      <p:sp>
        <p:nvSpPr>
          <p:cNvPr id="26" name="Shape 172"/>
          <p:cNvSpPr/>
          <p:nvPr/>
        </p:nvSpPr>
        <p:spPr>
          <a:xfrm>
            <a:off x="1223684" y="3433291"/>
            <a:ext cx="2808000" cy="28080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2"/>
            </a:solidFill>
            <a:miter lim="400000"/>
          </a:ln>
        </p:spPr>
        <p:txBody>
          <a:bodyPr lIns="35719" tIns="35719" rIns="35719" bIns="35719" anchor="ctr"/>
          <a:lstStyle/>
          <a:p>
            <a:pPr defTabSz="1219200">
              <a:defRPr sz="3200"/>
            </a:pPr>
            <a:endParaRPr sz="160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Shape 173"/>
          <p:cNvSpPr/>
          <p:nvPr/>
        </p:nvSpPr>
        <p:spPr>
          <a:xfrm>
            <a:off x="1492474" y="4400265"/>
            <a:ext cx="2331277" cy="349135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ctr">
            <a:spAutoFit/>
          </a:bodyPr>
          <a:lstStyle>
            <a:lvl1pPr algn="l">
              <a:defRPr sz="3600">
                <a:solidFill>
                  <a:srgbClr val="3788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pPr algn="ctr" defTabSz="1219200"/>
            <a:r>
              <a:rPr lang="zh-CN" altLang="en-US" sz="1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Medium" charset="-122"/>
              </a:rPr>
              <a:t>营销</a:t>
            </a:r>
            <a:r>
              <a:rPr lang="en-US" altLang="zh-CN" sz="1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Medium" charset="-122"/>
              </a:rPr>
              <a:t>+</a:t>
            </a:r>
            <a:r>
              <a:rPr lang="zh-CN" altLang="en-US" sz="1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Medium" charset="-122"/>
              </a:rPr>
              <a:t>预警</a:t>
            </a:r>
            <a:endParaRPr sz="18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SC Medium" charset="-122"/>
            </a:endParaRPr>
          </a:p>
        </p:txBody>
      </p:sp>
      <p:sp>
        <p:nvSpPr>
          <p:cNvPr id="28" name="Shape 174"/>
          <p:cNvSpPr/>
          <p:nvPr/>
        </p:nvSpPr>
        <p:spPr>
          <a:xfrm>
            <a:off x="1204443" y="4872913"/>
            <a:ext cx="2865415" cy="976999"/>
          </a:xfrm>
          <a:prstGeom prst="rect">
            <a:avLst/>
          </a:prstGeom>
          <a:ln w="12700">
            <a:miter lim="400000"/>
          </a:ln>
        </p:spPr>
        <p:txBody>
          <a:bodyPr lIns="35719" tIns="35719" rIns="35719" bIns="35719" anchor="ctr">
            <a:spAutoFit/>
          </a:bodyPr>
          <a:lstStyle/>
          <a:p>
            <a:pPr defTabSz="609600">
              <a:lnSpc>
                <a:spcPct val="140000"/>
              </a:lnSpc>
              <a:defRPr sz="2800">
                <a:solidFill>
                  <a:srgbClr val="53585F"/>
                </a:solidFill>
              </a:defRPr>
            </a:pPr>
            <a:r>
              <a:rPr lang="zh-CN" altLang="en-US" sz="1400" dirty="0">
                <a:solidFill>
                  <a:srgbClr val="53585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从客户</a:t>
            </a:r>
            <a:r>
              <a:rPr lang="en-US" altLang="zh-CN" sz="1400" dirty="0">
                <a:solidFill>
                  <a:srgbClr val="53585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/</a:t>
            </a:r>
            <a:r>
              <a:rPr lang="zh-CN" altLang="en-US" sz="1400" dirty="0">
                <a:solidFill>
                  <a:srgbClr val="53585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业务员营销数据分析及预警：</a:t>
            </a:r>
            <a:endParaRPr lang="en-US" altLang="zh-CN" sz="1400" dirty="0">
              <a:solidFill>
                <a:srgbClr val="53585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SC Light" charset="-122"/>
            </a:endParaRPr>
          </a:p>
          <a:p>
            <a:pPr defTabSz="609600">
              <a:lnSpc>
                <a:spcPct val="140000"/>
              </a:lnSpc>
              <a:defRPr sz="2800">
                <a:solidFill>
                  <a:srgbClr val="53585F"/>
                </a:solidFill>
              </a:defRPr>
            </a:pPr>
            <a:r>
              <a:rPr lang="zh-CN" altLang="en-US" sz="1400" dirty="0">
                <a:solidFill>
                  <a:srgbClr val="53585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Light" charset="-122"/>
              </a:rPr>
              <a:t>分析销售数异常或突出的业务员及客户，关注销售及工作状态</a:t>
            </a:r>
            <a:endParaRPr lang="en-US" altLang="zh-CN" sz="1400" dirty="0">
              <a:solidFill>
                <a:srgbClr val="53585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SC Light" charset="-122"/>
            </a:endParaRPr>
          </a:p>
        </p:txBody>
      </p:sp>
      <p:sp>
        <p:nvSpPr>
          <p:cNvPr id="29" name="Shape 175"/>
          <p:cNvSpPr/>
          <p:nvPr/>
        </p:nvSpPr>
        <p:spPr>
          <a:xfrm>
            <a:off x="8770860" y="1916493"/>
            <a:ext cx="2376000" cy="237600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3788FF"/>
            </a:solidFill>
            <a:miter lim="400000"/>
          </a:ln>
        </p:spPr>
        <p:txBody>
          <a:bodyPr lIns="35719" tIns="35719" rIns="35719" bIns="35719" anchor="ctr"/>
          <a:lstStyle/>
          <a:p>
            <a:pPr defTabSz="1219200">
              <a:defRPr sz="3200">
                <a:solidFill>
                  <a:srgbClr val="3788FF"/>
                </a:solidFill>
              </a:defRPr>
            </a:pPr>
            <a:endParaRPr sz="1600">
              <a:solidFill>
                <a:srgbClr val="3788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Shape 176"/>
          <p:cNvSpPr/>
          <p:nvPr/>
        </p:nvSpPr>
        <p:spPr>
          <a:xfrm>
            <a:off x="1398686" y="1913234"/>
            <a:ext cx="2376000" cy="237600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3788FF"/>
            </a:solidFill>
            <a:miter lim="400000"/>
          </a:ln>
        </p:spPr>
        <p:txBody>
          <a:bodyPr lIns="35719" tIns="35719" rIns="35719" bIns="35719" anchor="ctr"/>
          <a:lstStyle/>
          <a:p>
            <a:pPr defTabSz="1219200">
              <a:defRPr sz="3200">
                <a:solidFill>
                  <a:srgbClr val="3788FF"/>
                </a:solidFill>
              </a:defRPr>
            </a:pPr>
            <a:endParaRPr sz="1600">
              <a:solidFill>
                <a:srgbClr val="3788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Shape 177"/>
          <p:cNvSpPr/>
          <p:nvPr/>
        </p:nvSpPr>
        <p:spPr>
          <a:xfrm>
            <a:off x="5083840" y="1916493"/>
            <a:ext cx="2376000" cy="237600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3788FF"/>
            </a:solidFill>
            <a:miter lim="400000"/>
          </a:ln>
        </p:spPr>
        <p:txBody>
          <a:bodyPr lIns="35719" tIns="35719" rIns="35719" bIns="35719" anchor="ctr"/>
          <a:lstStyle/>
          <a:p>
            <a:pPr defTabSz="1219200">
              <a:defRPr sz="3200">
                <a:solidFill>
                  <a:srgbClr val="3788FF"/>
                </a:solidFill>
              </a:defRPr>
            </a:pPr>
            <a:endParaRPr sz="1600">
              <a:solidFill>
                <a:srgbClr val="3788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2" name="pasted-image.tiff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28439" y="2025300"/>
            <a:ext cx="2160000" cy="2160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3" name="图片 32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278" y="2035595"/>
            <a:ext cx="2160000" cy="2160000"/>
          </a:xfrm>
          <a:prstGeom prst="ellipse">
            <a:avLst/>
          </a:prstGeom>
        </p:spPr>
      </p:pic>
      <p:pic>
        <p:nvPicPr>
          <p:cNvPr id="34" name="图片 3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652" y="2036217"/>
            <a:ext cx="2160000" cy="2160000"/>
          </a:xfrm>
          <a:prstGeom prst="ellipse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47476" y="201675"/>
            <a:ext cx="8440522" cy="80338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50000"/>
              </a:lnSpc>
              <a:defRPr sz="2800" b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eaLnBrk="1" hangingPunct="1">
              <a:defRPr sz="4400">
                <a:ea typeface="SimSun" panose="02010600030101010101" pitchFamily="2" charset="-122"/>
              </a:defRPr>
            </a:lvl2pPr>
            <a:lvl3pPr algn="ctr" eaLnBrk="1" hangingPunct="1">
              <a:defRPr sz="4400">
                <a:ea typeface="SimSun" panose="02010600030101010101" pitchFamily="2" charset="-122"/>
              </a:defRPr>
            </a:lvl3pPr>
            <a:lvl4pPr algn="ctr" eaLnBrk="1" hangingPunct="1">
              <a:defRPr sz="4400">
                <a:ea typeface="SimSun" panose="02010600030101010101" pitchFamily="2" charset="-122"/>
              </a:defRPr>
            </a:lvl4pPr>
            <a:lvl5pPr algn="ctr" eaLnBrk="1" hangingPunct="1">
              <a:defRPr sz="4400">
                <a:ea typeface="SimSun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ea typeface="SimSun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ea typeface="SimSun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ea typeface="SimSun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ea typeface="SimSun" panose="02010600030101010101" pitchFamily="2" charset="-122"/>
              </a:defRPr>
            </a:lvl9pPr>
          </a:lstStyle>
          <a:p>
            <a:r>
              <a:rPr lang="en-US" altLang="zh-CN" sz="3600" dirty="0" err="1"/>
              <a:t>T+ClOUD</a:t>
            </a:r>
            <a:r>
              <a:rPr lang="zh-CN" altLang="en-US" sz="3735" dirty="0"/>
              <a:t>客户管理</a:t>
            </a:r>
            <a:endParaRPr lang="zh-CN" altLang="en-US" sz="3735" dirty="0"/>
          </a:p>
        </p:txBody>
      </p:sp>
      <p:sp>
        <p:nvSpPr>
          <p:cNvPr id="19" name="Shape 167"/>
          <p:cNvSpPr/>
          <p:nvPr/>
        </p:nvSpPr>
        <p:spPr>
          <a:xfrm>
            <a:off x="9181500" y="4391321"/>
            <a:ext cx="1687963" cy="349135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>
            <a:lvl1pPr algn="l">
              <a:defRPr sz="3600">
                <a:solidFill>
                  <a:srgbClr val="3788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pPr defTabSz="1219200"/>
            <a:r>
              <a:rPr lang="zh-CN" altLang="en-US" sz="1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ingFang SC Medium" charset="-122"/>
              </a:rPr>
              <a:t>业务员工作助手</a:t>
            </a:r>
            <a:endParaRPr sz="18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ingFang SC Medium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标题 1"/>
          <p:cNvSpPr>
            <a:spLocks noGrp="1"/>
          </p:cNvSpPr>
          <p:nvPr>
            <p:ph type="title" idx="4294967295"/>
          </p:nvPr>
        </p:nvSpPr>
        <p:spPr bwMode="auto">
          <a:xfrm>
            <a:off x="407368" y="212831"/>
            <a:ext cx="10780713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9" rIns="91431" bIns="45719" numCol="1" anchor="ctr" anchorCtr="0" compatLnSpc="1"/>
          <a:lstStyle/>
          <a:p>
            <a:pPr algn="l"/>
            <a:r>
              <a:rPr lang="en-US" altLang="zh-CN" sz="3735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跑店应用架构及规划</a:t>
            </a:r>
            <a:endParaRPr lang="zh-CN" altLang="en-US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07368" y="5877272"/>
            <a:ext cx="11449272" cy="5760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9" rIns="91431" bIns="457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65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移动应用：          </a:t>
            </a:r>
            <a:r>
              <a:rPr lang="en-US" altLang="zh-CN" sz="1865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en-US" sz="1865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客户档案               </a:t>
            </a:r>
            <a:r>
              <a:rPr lang="en-US" altLang="zh-CN" sz="1865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en-US" sz="1865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客户管理 （拜访业务）                      </a:t>
            </a:r>
            <a:r>
              <a:rPr lang="en-US" altLang="zh-CN" sz="1865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en-US" sz="1865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下单                   </a:t>
            </a:r>
            <a:endParaRPr lang="zh-CN" altLang="en-US" sz="1865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5" name="圆角矩形 224"/>
          <p:cNvSpPr/>
          <p:nvPr/>
        </p:nvSpPr>
        <p:spPr>
          <a:xfrm>
            <a:off x="347235" y="1243497"/>
            <a:ext cx="11449272" cy="590859"/>
          </a:xfrm>
          <a:prstGeom prst="roundRect">
            <a:avLst>
              <a:gd name="adj" fmla="val 6892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9" rIns="91431" bIns="45719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65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客户及联系人          营销</a:t>
            </a:r>
            <a:r>
              <a:rPr lang="en-US" altLang="zh-CN" sz="1865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865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拜访业务                    销售管理                       数据分析                后续规划                      </a:t>
            </a:r>
            <a:endParaRPr lang="zh-CN" altLang="en-US" sz="1865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21" name="组合 120"/>
          <p:cNvGrpSpPr/>
          <p:nvPr/>
        </p:nvGrpSpPr>
        <p:grpSpPr>
          <a:xfrm>
            <a:off x="348751" y="2037099"/>
            <a:ext cx="11449272" cy="3672408"/>
            <a:chOff x="479376" y="1821074"/>
            <a:chExt cx="11449272" cy="3672408"/>
          </a:xfrm>
        </p:grpSpPr>
        <p:sp>
          <p:nvSpPr>
            <p:cNvPr id="97" name="圆角矩形 96"/>
            <p:cNvSpPr/>
            <p:nvPr/>
          </p:nvSpPr>
          <p:spPr>
            <a:xfrm>
              <a:off x="479376" y="1821074"/>
              <a:ext cx="11449272" cy="3672408"/>
            </a:xfrm>
            <a:prstGeom prst="roundRect">
              <a:avLst>
                <a:gd name="adj" fmla="val 4813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sz="213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695400" y="2060848"/>
              <a:ext cx="1584176" cy="3168352"/>
              <a:chOff x="695400" y="2060848"/>
              <a:chExt cx="1584176" cy="3168352"/>
            </a:xfrm>
          </p:grpSpPr>
          <p:sp>
            <p:nvSpPr>
              <p:cNvPr id="57" name="圆角矩形 56"/>
              <p:cNvSpPr/>
              <p:nvPr/>
            </p:nvSpPr>
            <p:spPr>
              <a:xfrm>
                <a:off x="827895" y="2218914"/>
                <a:ext cx="1307665" cy="553231"/>
              </a:xfrm>
              <a:prstGeom prst="roundRect">
                <a:avLst>
                  <a:gd name="adj" fmla="val 10913"/>
                </a:avLst>
              </a:prstGeom>
              <a:solidFill>
                <a:srgbClr val="8A8A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65" dirty="0">
                    <a:solidFill>
                      <a:prstClr val="whit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客户信息</a:t>
                </a:r>
                <a:endParaRPr lang="zh-CN" altLang="en-US" sz="1465" dirty="0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0" name="圆角矩形 49"/>
              <p:cNvSpPr/>
              <p:nvPr/>
            </p:nvSpPr>
            <p:spPr>
              <a:xfrm>
                <a:off x="827895" y="3009246"/>
                <a:ext cx="1307665" cy="553231"/>
              </a:xfrm>
              <a:prstGeom prst="roundRect">
                <a:avLst>
                  <a:gd name="adj" fmla="val 10913"/>
                </a:avLst>
              </a:prstGeom>
              <a:solidFill>
                <a:srgbClr val="8A8A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65" dirty="0">
                    <a:solidFill>
                      <a:prstClr val="whit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联系人信息</a:t>
                </a:r>
                <a:endParaRPr lang="zh-CN" altLang="en-US" sz="1465" dirty="0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1" name="圆角矩形 50"/>
              <p:cNvSpPr/>
              <p:nvPr/>
            </p:nvSpPr>
            <p:spPr>
              <a:xfrm>
                <a:off x="827895" y="3799578"/>
                <a:ext cx="1307665" cy="632265"/>
              </a:xfrm>
              <a:prstGeom prst="roundRect">
                <a:avLst>
                  <a:gd name="adj" fmla="val 10913"/>
                </a:avLst>
              </a:prstGeom>
              <a:solidFill>
                <a:srgbClr val="8A8A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65" dirty="0">
                    <a:solidFill>
                      <a:prstClr val="whit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客户中心</a:t>
                </a:r>
                <a:endParaRPr lang="en-US" altLang="zh-CN" sz="1465" dirty="0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>
                  <a:defRPr/>
                </a:pPr>
                <a:r>
                  <a:rPr lang="zh-CN" altLang="en-US" sz="1465" dirty="0">
                    <a:solidFill>
                      <a:prstClr val="whit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（业务全貌）</a:t>
                </a:r>
                <a:endParaRPr lang="zh-CN" altLang="en-US" sz="1465" dirty="0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52" name="圆角矩形 51"/>
              <p:cNvSpPr/>
              <p:nvPr/>
            </p:nvSpPr>
            <p:spPr>
              <a:xfrm>
                <a:off x="827895" y="4589911"/>
                <a:ext cx="1307665" cy="553231"/>
              </a:xfrm>
              <a:prstGeom prst="roundRect">
                <a:avLst>
                  <a:gd name="adj" fmla="val 10913"/>
                </a:avLst>
              </a:prstGeom>
              <a:solidFill>
                <a:srgbClr val="8A8A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65" dirty="0">
                    <a:solidFill>
                      <a:prstClr val="whit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客户营销</a:t>
                </a:r>
                <a:endParaRPr lang="en-US" altLang="zh-CN" sz="1465" dirty="0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>
                  <a:defRPr/>
                </a:pPr>
                <a:r>
                  <a:rPr lang="zh-CN" altLang="en-US" sz="1465" dirty="0">
                    <a:solidFill>
                      <a:prstClr val="whit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中心</a:t>
                </a:r>
                <a:endParaRPr lang="zh-CN" altLang="en-US" sz="1465" dirty="0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71" name="圆角矩形 70"/>
              <p:cNvSpPr/>
              <p:nvPr/>
            </p:nvSpPr>
            <p:spPr>
              <a:xfrm>
                <a:off x="695400" y="2060848"/>
                <a:ext cx="1584176" cy="3168352"/>
              </a:xfrm>
              <a:prstGeom prst="roundRect">
                <a:avLst>
                  <a:gd name="adj" fmla="val 1581"/>
                </a:avLst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2" name="组合 91"/>
            <p:cNvGrpSpPr/>
            <p:nvPr/>
          </p:nvGrpSpPr>
          <p:grpSpPr>
            <a:xfrm>
              <a:off x="2495600" y="2060848"/>
              <a:ext cx="2448272" cy="3168352"/>
              <a:chOff x="2639616" y="2060848"/>
              <a:chExt cx="2448272" cy="3168352"/>
            </a:xfrm>
          </p:grpSpPr>
          <p:grpSp>
            <p:nvGrpSpPr>
              <p:cNvPr id="81" name="组合 80"/>
              <p:cNvGrpSpPr/>
              <p:nvPr/>
            </p:nvGrpSpPr>
            <p:grpSpPr>
              <a:xfrm>
                <a:off x="2639616" y="2060848"/>
                <a:ext cx="2448272" cy="3168352"/>
                <a:chOff x="2927648" y="2015939"/>
                <a:chExt cx="2736304" cy="3020987"/>
              </a:xfrm>
            </p:grpSpPr>
            <p:sp>
              <p:nvSpPr>
                <p:cNvPr id="76" name="圆角矩形 75"/>
                <p:cNvSpPr/>
                <p:nvPr/>
              </p:nvSpPr>
              <p:spPr>
                <a:xfrm>
                  <a:off x="4350144" y="3362331"/>
                  <a:ext cx="1152848" cy="432047"/>
                </a:xfrm>
                <a:prstGeom prst="roundRect">
                  <a:avLst>
                    <a:gd name="adj" fmla="val 10913"/>
                  </a:avLst>
                </a:prstGeom>
                <a:solidFill>
                  <a:srgbClr val="0070C0"/>
                </a:solidFill>
                <a:ln w="12700">
                  <a:noFill/>
                </a:ln>
                <a:effectLst>
                  <a:innerShdw blurRad="127000">
                    <a:schemeClr val="bg1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zh-CN" altLang="en-US" sz="1465" dirty="0"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即时定位</a:t>
                  </a:r>
                  <a:endParaRPr lang="zh-CN" altLang="en-US" sz="1465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75" name="圆角矩形 74"/>
                <p:cNvSpPr/>
                <p:nvPr/>
              </p:nvSpPr>
              <p:spPr>
                <a:xfrm>
                  <a:off x="3088607" y="3351267"/>
                  <a:ext cx="1219053" cy="432047"/>
                </a:xfrm>
                <a:prstGeom prst="roundRect">
                  <a:avLst>
                    <a:gd name="adj" fmla="val 10913"/>
                  </a:avLst>
                </a:prstGeom>
                <a:solidFill>
                  <a:srgbClr val="0070C0"/>
                </a:solidFill>
                <a:ln w="12700">
                  <a:noFill/>
                </a:ln>
                <a:effectLst>
                  <a:innerShdw blurRad="127000">
                    <a:schemeClr val="bg1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zh-CN" altLang="en-US" sz="1465" dirty="0"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轨迹跟踪</a:t>
                  </a:r>
                  <a:endParaRPr lang="zh-CN" altLang="en-US" sz="1465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42" name="圆角矩形 41"/>
                <p:cNvSpPr/>
                <p:nvPr/>
              </p:nvSpPr>
              <p:spPr>
                <a:xfrm>
                  <a:off x="3102771" y="2177007"/>
                  <a:ext cx="1204889" cy="432048"/>
                </a:xfrm>
                <a:prstGeom prst="roundRect">
                  <a:avLst>
                    <a:gd name="adj" fmla="val 10913"/>
                  </a:avLst>
                </a:prstGeom>
                <a:solidFill>
                  <a:srgbClr val="0070C0"/>
                </a:solidFill>
                <a:ln w="12700">
                  <a:noFill/>
                </a:ln>
                <a:effectLst>
                  <a:innerShdw blurRad="127000">
                    <a:schemeClr val="bg1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zh-CN" altLang="en-US" sz="1465" dirty="0"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路线规划</a:t>
                  </a:r>
                  <a:endParaRPr lang="zh-CN" altLang="en-US" sz="1465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43" name="圆角矩形 42"/>
                <p:cNvSpPr/>
                <p:nvPr/>
              </p:nvSpPr>
              <p:spPr>
                <a:xfrm>
                  <a:off x="3102771" y="2788894"/>
                  <a:ext cx="1204889" cy="432047"/>
                </a:xfrm>
                <a:prstGeom prst="roundRect">
                  <a:avLst>
                    <a:gd name="adj" fmla="val 10913"/>
                  </a:avLst>
                </a:prstGeom>
                <a:solidFill>
                  <a:srgbClr val="0070C0"/>
                </a:solidFill>
                <a:ln w="12700">
                  <a:noFill/>
                </a:ln>
                <a:effectLst>
                  <a:innerShdw blurRad="127000">
                    <a:schemeClr val="bg1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zh-CN" altLang="en-US" sz="1465" dirty="0"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拜访记录</a:t>
                  </a:r>
                  <a:endParaRPr lang="zh-CN" altLang="en-US" sz="1465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48" name="圆角矩形 47"/>
                <p:cNvSpPr/>
                <p:nvPr/>
              </p:nvSpPr>
              <p:spPr>
                <a:xfrm>
                  <a:off x="2927648" y="2015939"/>
                  <a:ext cx="2736304" cy="3020987"/>
                </a:xfrm>
                <a:prstGeom prst="roundRect">
                  <a:avLst>
                    <a:gd name="adj" fmla="val 1581"/>
                  </a:avLst>
                </a:prstGeom>
                <a:no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65" dirty="0"/>
                </a:p>
              </p:txBody>
            </p:sp>
            <p:sp>
              <p:nvSpPr>
                <p:cNvPr id="72" name="圆角矩形 71"/>
                <p:cNvSpPr/>
                <p:nvPr/>
              </p:nvSpPr>
              <p:spPr>
                <a:xfrm>
                  <a:off x="4357989" y="2164579"/>
                  <a:ext cx="1145004" cy="432048"/>
                </a:xfrm>
                <a:prstGeom prst="roundRect">
                  <a:avLst>
                    <a:gd name="adj" fmla="val 10913"/>
                  </a:avLst>
                </a:prstGeom>
                <a:solidFill>
                  <a:srgbClr val="0070C0"/>
                </a:solidFill>
                <a:ln w="12700">
                  <a:noFill/>
                </a:ln>
                <a:effectLst>
                  <a:innerShdw blurRad="127000">
                    <a:schemeClr val="bg1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zh-CN" altLang="en-US" sz="1465" dirty="0"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拜访计划</a:t>
                  </a:r>
                  <a:endParaRPr lang="zh-CN" altLang="en-US" sz="1465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73" name="圆角矩形 72"/>
                <p:cNvSpPr/>
                <p:nvPr/>
              </p:nvSpPr>
              <p:spPr>
                <a:xfrm>
                  <a:off x="4357989" y="2775717"/>
                  <a:ext cx="1145004" cy="432048"/>
                </a:xfrm>
                <a:prstGeom prst="roundRect">
                  <a:avLst>
                    <a:gd name="adj" fmla="val 10913"/>
                  </a:avLst>
                </a:prstGeom>
                <a:solidFill>
                  <a:srgbClr val="0070C0"/>
                </a:solidFill>
                <a:ln w="12700">
                  <a:noFill/>
                </a:ln>
                <a:effectLst>
                  <a:innerShdw blurRad="127000">
                    <a:schemeClr val="bg1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zh-CN" altLang="en-US" sz="1465" dirty="0"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拜访照片</a:t>
                  </a:r>
                  <a:endParaRPr lang="zh-CN" altLang="en-US" sz="1465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77" name="圆角矩形 76"/>
                <p:cNvSpPr/>
                <p:nvPr/>
              </p:nvSpPr>
              <p:spPr>
                <a:xfrm>
                  <a:off x="3088607" y="3903830"/>
                  <a:ext cx="2414386" cy="446508"/>
                </a:xfrm>
                <a:prstGeom prst="roundRect">
                  <a:avLst>
                    <a:gd name="adj" fmla="val 10913"/>
                  </a:avLst>
                </a:prstGeom>
                <a:solidFill>
                  <a:srgbClr val="0070C0"/>
                </a:solidFill>
                <a:ln w="12700">
                  <a:noFill/>
                </a:ln>
                <a:effectLst>
                  <a:innerShdw blurRad="127000">
                    <a:schemeClr val="bg1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zh-CN" altLang="en-US" sz="1465" dirty="0"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拜访统计分析</a:t>
                  </a:r>
                  <a:endParaRPr lang="en-US" altLang="zh-CN" sz="1465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91" name="圆角矩形 90"/>
              <p:cNvSpPr/>
              <p:nvPr/>
            </p:nvSpPr>
            <p:spPr>
              <a:xfrm>
                <a:off x="2783632" y="4604262"/>
                <a:ext cx="2160240" cy="480922"/>
              </a:xfrm>
              <a:prstGeom prst="roundRect">
                <a:avLst>
                  <a:gd name="adj" fmla="val 10913"/>
                </a:avLst>
              </a:prstGeom>
              <a:solidFill>
                <a:srgbClr val="0070C0"/>
              </a:solidFill>
              <a:ln w="12700">
                <a:noFill/>
              </a:ln>
              <a:effectLst>
                <a:innerShdw blurRad="127000">
                  <a:schemeClr val="bg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65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拜访达成率分析</a:t>
                </a:r>
                <a:endParaRPr lang="en-US" altLang="zh-CN" sz="1465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00" name="组合 99"/>
            <p:cNvGrpSpPr/>
            <p:nvPr/>
          </p:nvGrpSpPr>
          <p:grpSpPr>
            <a:xfrm>
              <a:off x="5159896" y="2060848"/>
              <a:ext cx="2448272" cy="3168352"/>
              <a:chOff x="5375920" y="2060848"/>
              <a:chExt cx="2448272" cy="3168352"/>
            </a:xfrm>
          </p:grpSpPr>
          <p:sp>
            <p:nvSpPr>
              <p:cNvPr id="83" name="圆角矩形 82"/>
              <p:cNvSpPr/>
              <p:nvPr/>
            </p:nvSpPr>
            <p:spPr>
              <a:xfrm>
                <a:off x="6676837" y="2200436"/>
                <a:ext cx="1109961" cy="441248"/>
              </a:xfrm>
              <a:prstGeom prst="roundRect">
                <a:avLst>
                  <a:gd name="adj" fmla="val 10913"/>
                </a:avLst>
              </a:prstGeom>
              <a:solidFill>
                <a:srgbClr val="0F778F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65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销售价格</a:t>
                </a:r>
                <a:endParaRPr lang="zh-CN" altLang="en-US" sz="1465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>
                <a:off x="5519936" y="3407692"/>
                <a:ext cx="1007378" cy="453122"/>
              </a:xfrm>
              <a:prstGeom prst="roundRect">
                <a:avLst>
                  <a:gd name="adj" fmla="val 10913"/>
                </a:avLst>
              </a:prstGeom>
              <a:solidFill>
                <a:srgbClr val="0F778F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65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销货单</a:t>
                </a:r>
                <a:endParaRPr lang="zh-CN" altLang="en-US" sz="1465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>
                <a:off x="5532609" y="2200436"/>
                <a:ext cx="985839" cy="453123"/>
              </a:xfrm>
              <a:prstGeom prst="roundRect">
                <a:avLst>
                  <a:gd name="adj" fmla="val 10913"/>
                </a:avLst>
              </a:prstGeom>
              <a:solidFill>
                <a:srgbClr val="0F778F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65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预测单</a:t>
                </a:r>
                <a:endParaRPr lang="zh-CN" altLang="en-US" sz="1465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>
                <a:off x="6672065" y="2784943"/>
                <a:ext cx="1018723" cy="432048"/>
              </a:xfrm>
              <a:prstGeom prst="roundRect">
                <a:avLst>
                  <a:gd name="adj" fmla="val 10913"/>
                </a:avLst>
              </a:prstGeom>
              <a:solidFill>
                <a:srgbClr val="0F778F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65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销售订单</a:t>
                </a:r>
                <a:endParaRPr lang="zh-CN" altLang="en-US" sz="1465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7" name="圆角矩形 86"/>
              <p:cNvSpPr/>
              <p:nvPr/>
            </p:nvSpPr>
            <p:spPr>
              <a:xfrm>
                <a:off x="5375920" y="2060848"/>
                <a:ext cx="2448272" cy="3168352"/>
              </a:xfrm>
              <a:prstGeom prst="roundRect">
                <a:avLst>
                  <a:gd name="adj" fmla="val 1581"/>
                </a:avLst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65" dirty="0"/>
              </a:p>
            </p:txBody>
          </p:sp>
          <p:sp>
            <p:nvSpPr>
              <p:cNvPr id="88" name="圆角矩形 87"/>
              <p:cNvSpPr/>
              <p:nvPr/>
            </p:nvSpPr>
            <p:spPr>
              <a:xfrm>
                <a:off x="5519936" y="2793674"/>
                <a:ext cx="1013481" cy="432048"/>
              </a:xfrm>
              <a:prstGeom prst="roundRect">
                <a:avLst>
                  <a:gd name="adj" fmla="val 10913"/>
                </a:avLst>
              </a:prstGeom>
              <a:solidFill>
                <a:srgbClr val="0F778F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65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报价单</a:t>
                </a:r>
                <a:endParaRPr lang="zh-CN" altLang="en-US" sz="1465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9" name="圆角矩形 88"/>
              <p:cNvSpPr/>
              <p:nvPr/>
            </p:nvSpPr>
            <p:spPr>
              <a:xfrm>
                <a:off x="6672064" y="3397333"/>
                <a:ext cx="1017931" cy="432048"/>
              </a:xfrm>
              <a:prstGeom prst="roundRect">
                <a:avLst>
                  <a:gd name="adj" fmla="val 10913"/>
                </a:avLst>
              </a:prstGeom>
              <a:solidFill>
                <a:srgbClr val="0F778F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65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销售发票</a:t>
                </a:r>
                <a:endParaRPr lang="zh-CN" altLang="en-US" sz="1465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0" name="圆角矩形 89"/>
              <p:cNvSpPr/>
              <p:nvPr/>
            </p:nvSpPr>
            <p:spPr>
              <a:xfrm>
                <a:off x="5519936" y="4604879"/>
                <a:ext cx="2218113" cy="504815"/>
              </a:xfrm>
              <a:prstGeom prst="roundRect">
                <a:avLst>
                  <a:gd name="adj" fmla="val 10913"/>
                </a:avLst>
              </a:prstGeom>
              <a:solidFill>
                <a:srgbClr val="0F778F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65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销售报表及综合分析表</a:t>
                </a:r>
                <a:endParaRPr lang="en-US" altLang="zh-CN" sz="1465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3" name="圆角矩形 92"/>
              <p:cNvSpPr/>
              <p:nvPr/>
            </p:nvSpPr>
            <p:spPr>
              <a:xfrm>
                <a:off x="5519936" y="3992430"/>
                <a:ext cx="1019746" cy="432049"/>
              </a:xfrm>
              <a:prstGeom prst="roundRect">
                <a:avLst>
                  <a:gd name="adj" fmla="val 10913"/>
                </a:avLst>
              </a:prstGeom>
              <a:solidFill>
                <a:srgbClr val="0F778F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65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费用分摊</a:t>
                </a:r>
                <a:endParaRPr lang="zh-CN" altLang="en-US" sz="1465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4" name="圆角矩形 93"/>
              <p:cNvSpPr/>
              <p:nvPr/>
            </p:nvSpPr>
            <p:spPr>
              <a:xfrm>
                <a:off x="6672063" y="4005064"/>
                <a:ext cx="1018724" cy="403348"/>
              </a:xfrm>
              <a:prstGeom prst="roundRect">
                <a:avLst>
                  <a:gd name="adj" fmla="val 10913"/>
                </a:avLst>
              </a:prstGeom>
              <a:solidFill>
                <a:srgbClr val="0F778F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65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执行分析</a:t>
                </a:r>
                <a:endParaRPr lang="zh-CN" altLang="en-US" sz="1465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08" name="组合 107"/>
            <p:cNvGrpSpPr/>
            <p:nvPr/>
          </p:nvGrpSpPr>
          <p:grpSpPr>
            <a:xfrm>
              <a:off x="7824192" y="2060848"/>
              <a:ext cx="1872208" cy="3168352"/>
              <a:chOff x="8040216" y="2060848"/>
              <a:chExt cx="1872208" cy="3168352"/>
            </a:xfrm>
          </p:grpSpPr>
          <p:sp>
            <p:nvSpPr>
              <p:cNvPr id="102" name="圆角矩形 101"/>
              <p:cNvSpPr/>
              <p:nvPr/>
            </p:nvSpPr>
            <p:spPr>
              <a:xfrm>
                <a:off x="8207275" y="2218915"/>
                <a:ext cx="1616749" cy="553231"/>
              </a:xfrm>
              <a:prstGeom prst="roundRect">
                <a:avLst>
                  <a:gd name="adj" fmla="val 10913"/>
                </a:avLst>
              </a:prstGeom>
              <a:solidFill>
                <a:srgbClr val="00605E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65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业务员工作看板</a:t>
                </a:r>
                <a:endParaRPr lang="zh-CN" altLang="en-US" sz="1465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3" name="圆角矩形 102"/>
              <p:cNvSpPr/>
              <p:nvPr/>
            </p:nvSpPr>
            <p:spPr>
              <a:xfrm>
                <a:off x="8207273" y="3009247"/>
                <a:ext cx="1607225" cy="553231"/>
              </a:xfrm>
              <a:prstGeom prst="roundRect">
                <a:avLst>
                  <a:gd name="adj" fmla="val 10913"/>
                </a:avLst>
              </a:prstGeom>
              <a:solidFill>
                <a:srgbClr val="00605E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r>
                  <a:rPr lang="zh-CN" altLang="en-US" sz="1465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营销分析及预警</a:t>
                </a:r>
                <a:endParaRPr lang="zh-CN" altLang="en-US" sz="1465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4" name="圆角矩形 103"/>
              <p:cNvSpPr/>
              <p:nvPr/>
            </p:nvSpPr>
            <p:spPr>
              <a:xfrm>
                <a:off x="8207275" y="3825424"/>
                <a:ext cx="1561133" cy="504056"/>
              </a:xfrm>
              <a:prstGeom prst="roundRect">
                <a:avLst>
                  <a:gd name="adj" fmla="val 10913"/>
                </a:avLst>
              </a:prstGeom>
              <a:solidFill>
                <a:srgbClr val="00605E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r>
                  <a:rPr lang="zh-CN" altLang="en-US" sz="1465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业务推送</a:t>
                </a:r>
                <a:endParaRPr lang="zh-CN" altLang="en-US" sz="1465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5" name="圆角矩形 104"/>
              <p:cNvSpPr/>
              <p:nvPr/>
            </p:nvSpPr>
            <p:spPr>
              <a:xfrm>
                <a:off x="8207275" y="4593761"/>
                <a:ext cx="1561133" cy="490006"/>
              </a:xfrm>
              <a:prstGeom prst="roundRect">
                <a:avLst>
                  <a:gd name="adj" fmla="val 10913"/>
                </a:avLst>
              </a:prstGeom>
              <a:solidFill>
                <a:srgbClr val="00605E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r>
                  <a:rPr lang="zh-CN" altLang="en-US" sz="1465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潜在客户管理</a:t>
                </a:r>
                <a:endParaRPr lang="zh-CN" altLang="en-US" sz="1465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6" name="圆角矩形 105"/>
              <p:cNvSpPr/>
              <p:nvPr/>
            </p:nvSpPr>
            <p:spPr>
              <a:xfrm>
                <a:off x="8040216" y="2060848"/>
                <a:ext cx="1872208" cy="3168352"/>
              </a:xfrm>
              <a:prstGeom prst="roundRect">
                <a:avLst>
                  <a:gd name="adj" fmla="val 1581"/>
                </a:avLst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0" name="组合 119"/>
            <p:cNvGrpSpPr/>
            <p:nvPr/>
          </p:nvGrpSpPr>
          <p:grpSpPr>
            <a:xfrm>
              <a:off x="9912424" y="2060848"/>
              <a:ext cx="1800200" cy="3168352"/>
              <a:chOff x="9912424" y="2060848"/>
              <a:chExt cx="1800200" cy="3168352"/>
            </a:xfrm>
          </p:grpSpPr>
          <p:sp>
            <p:nvSpPr>
              <p:cNvPr id="110" name="圆角矩形 109"/>
              <p:cNvSpPr/>
              <p:nvPr/>
            </p:nvSpPr>
            <p:spPr>
              <a:xfrm>
                <a:off x="10079483" y="2780928"/>
                <a:ext cx="1431851" cy="432048"/>
              </a:xfrm>
              <a:prstGeom prst="roundRect">
                <a:avLst>
                  <a:gd name="adj" fmla="val 10913"/>
                </a:avLst>
              </a:prstGeom>
              <a:solidFill>
                <a:srgbClr val="BD8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465" dirty="0">
                    <a:solidFill>
                      <a:prstClr val="whit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工作总结</a:t>
                </a:r>
                <a:endParaRPr lang="zh-CN" altLang="en-US" sz="1465" dirty="0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11" name="圆角矩形 110"/>
              <p:cNvSpPr/>
              <p:nvPr/>
            </p:nvSpPr>
            <p:spPr>
              <a:xfrm>
                <a:off x="10079483" y="3367531"/>
                <a:ext cx="1431851" cy="421509"/>
              </a:xfrm>
              <a:prstGeom prst="roundRect">
                <a:avLst>
                  <a:gd name="adj" fmla="val 10913"/>
                </a:avLst>
              </a:prstGeom>
              <a:solidFill>
                <a:srgbClr val="BD8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465" dirty="0">
                    <a:solidFill>
                      <a:prstClr val="whit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目标管理</a:t>
                </a:r>
                <a:endParaRPr lang="zh-CN" altLang="en-US" sz="1465" dirty="0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12" name="圆角矩形 111"/>
              <p:cNvSpPr/>
              <p:nvPr/>
            </p:nvSpPr>
            <p:spPr>
              <a:xfrm>
                <a:off x="10079483" y="4005064"/>
                <a:ext cx="1431851" cy="432048"/>
              </a:xfrm>
              <a:prstGeom prst="roundRect">
                <a:avLst>
                  <a:gd name="adj" fmla="val 10913"/>
                </a:avLst>
              </a:prstGeom>
              <a:solidFill>
                <a:srgbClr val="BD8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465" dirty="0">
                    <a:solidFill>
                      <a:prstClr val="whit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销售机会</a:t>
                </a:r>
                <a:endParaRPr lang="zh-CN" altLang="en-US" sz="1465" dirty="0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13" name="圆角矩形 112"/>
              <p:cNvSpPr/>
              <p:nvPr/>
            </p:nvSpPr>
            <p:spPr>
              <a:xfrm>
                <a:off x="10079483" y="4653135"/>
                <a:ext cx="1431851" cy="432049"/>
              </a:xfrm>
              <a:prstGeom prst="roundRect">
                <a:avLst>
                  <a:gd name="adj" fmla="val 10913"/>
                </a:avLst>
              </a:prstGeom>
              <a:solidFill>
                <a:srgbClr val="BD8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465" dirty="0">
                    <a:solidFill>
                      <a:prstClr val="whit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服务管理</a:t>
                </a:r>
                <a:endParaRPr lang="zh-CN" altLang="en-US" sz="1465" dirty="0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14" name="圆角矩形 113"/>
              <p:cNvSpPr/>
              <p:nvPr/>
            </p:nvSpPr>
            <p:spPr>
              <a:xfrm>
                <a:off x="9912424" y="2060848"/>
                <a:ext cx="1800200" cy="3168352"/>
              </a:xfrm>
              <a:prstGeom prst="roundRect">
                <a:avLst>
                  <a:gd name="adj" fmla="val 1581"/>
                </a:avLst>
              </a:prstGeom>
              <a:noFill/>
              <a:ln w="19050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圆角矩形 118"/>
              <p:cNvSpPr/>
              <p:nvPr/>
            </p:nvSpPr>
            <p:spPr>
              <a:xfrm>
                <a:off x="10056440" y="2204864"/>
                <a:ext cx="1431851" cy="432048"/>
              </a:xfrm>
              <a:prstGeom prst="roundRect">
                <a:avLst>
                  <a:gd name="adj" fmla="val 10913"/>
                </a:avLst>
              </a:prstGeom>
              <a:solidFill>
                <a:srgbClr val="BD88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30000"/>
                  </a:lnSpc>
                  <a:defRPr/>
                </a:pPr>
                <a:r>
                  <a:rPr lang="zh-CN" altLang="en-US" sz="1465" dirty="0">
                    <a:solidFill>
                      <a:prstClr val="whit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跟进记录</a:t>
                </a:r>
                <a:endParaRPr lang="zh-CN" altLang="en-US" sz="1465" dirty="0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副标题 1"/>
          <p:cNvSpPr txBox="1"/>
          <p:nvPr/>
        </p:nvSpPr>
        <p:spPr bwMode="auto">
          <a:xfrm>
            <a:off x="640160" y="254089"/>
            <a:ext cx="8859440" cy="92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457200" indent="-457200" defTabSz="1219200" eaLnBrk="0" hangingPunct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90000"/>
              <a:defRPr/>
            </a:pPr>
            <a:r>
              <a:rPr lang="en-US" altLang="zh-CN" sz="3735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跑店管理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适用业务模式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431371" y="1412777"/>
            <a:ext cx="5184576" cy="4683224"/>
          </a:xfrm>
          <a:prstGeom prst="roundRect">
            <a:avLst>
              <a:gd name="adj" fmla="val 681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57200" indent="-457200" eaLnBrk="0" hangingPunct="0">
              <a:spcBef>
                <a:spcPts val="1600"/>
              </a:spcBef>
              <a:buSzPct val="90000"/>
              <a:buBlip>
                <a:blip r:embed="rId1"/>
              </a:buBlip>
            </a:pPr>
            <a:r>
              <a:rPr lang="zh-CN" altLang="zh-CN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访销</a:t>
            </a:r>
            <a:r>
              <a:rPr lang="zh-CN" altLang="en-US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应用</a:t>
            </a:r>
            <a:r>
              <a:rPr lang="zh-CN" altLang="zh-CN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altLang="zh-CN" sz="2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90600" lvl="1" indent="-381000" eaLnBrk="0" hangingPunct="0">
              <a:spcBef>
                <a:spcPts val="1600"/>
              </a:spcBef>
              <a:buSzPct val="75000"/>
              <a:buBlip>
                <a:blip r:embed="rId2"/>
              </a:buBlip>
            </a:pPr>
            <a:r>
              <a:rPr lang="zh-CN" altLang="en-US" sz="213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场景：</a:t>
            </a:r>
            <a:r>
              <a:rPr lang="zh-CN" altLang="zh-CN" sz="213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业务员拜访客户以客情关系维护为主，</a:t>
            </a:r>
            <a:r>
              <a:rPr lang="zh-CN" altLang="en-US" sz="213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包括</a:t>
            </a:r>
            <a:r>
              <a:rPr lang="zh-CN" altLang="zh-CN" sz="213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业务沟通、对账等</a:t>
            </a:r>
            <a:endParaRPr lang="en-US" altLang="zh-CN" sz="213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90600" lvl="1" indent="-381000" eaLnBrk="0" hangingPunct="0">
              <a:spcBef>
                <a:spcPts val="1600"/>
              </a:spcBef>
              <a:buSzPct val="75000"/>
              <a:buBlip>
                <a:blip r:embed="rId2"/>
              </a:buBlip>
            </a:pPr>
            <a:r>
              <a:rPr lang="zh-CN" altLang="en-US" sz="213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行业：</a:t>
            </a:r>
            <a:r>
              <a:rPr lang="zh-CN" altLang="zh-CN" sz="213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食品、日化百货、建材、服装</a:t>
            </a:r>
            <a:r>
              <a:rPr lang="zh-CN" altLang="en-US" sz="213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、母婴</a:t>
            </a:r>
            <a:r>
              <a:rPr lang="zh-CN" altLang="zh-CN" sz="213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等行业都存在这类应用</a:t>
            </a:r>
            <a:endParaRPr lang="zh-CN" altLang="zh-CN" sz="213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90600" lvl="1" indent="-381000" eaLnBrk="0" hangingPunct="0">
              <a:spcBef>
                <a:spcPts val="1600"/>
              </a:spcBef>
              <a:buSzPct val="75000"/>
              <a:buBlip>
                <a:blip r:embed="rId2"/>
              </a:buBlip>
            </a:pPr>
            <a:r>
              <a:rPr lang="zh-CN" altLang="zh-CN" sz="213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应用</a:t>
            </a:r>
            <a:r>
              <a:rPr lang="zh-CN" altLang="zh-CN" sz="213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zh-CN" altLang="zh-CN" sz="2135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签到、拜访、拜访计划</a:t>
            </a:r>
            <a:r>
              <a:rPr lang="zh-CN" altLang="zh-CN" sz="213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（比较灵活）、销售订单、欠款对账、</a:t>
            </a:r>
            <a:r>
              <a:rPr lang="zh-CN" altLang="en-US" sz="213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收款、</a:t>
            </a:r>
            <a:r>
              <a:rPr lang="zh-CN" altLang="zh-CN" sz="213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费用单、</a:t>
            </a:r>
            <a:r>
              <a:rPr lang="zh-CN" altLang="zh-CN" sz="2135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客户档案、拜访记录、拜访分析</a:t>
            </a:r>
            <a:r>
              <a:rPr lang="zh-CN" altLang="zh-CN" sz="213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、业务报表</a:t>
            </a:r>
            <a:endParaRPr lang="zh-CN" altLang="zh-CN" sz="213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999989" y="1412776"/>
            <a:ext cx="5472608" cy="4683225"/>
          </a:xfrm>
          <a:prstGeom prst="roundRect">
            <a:avLst>
              <a:gd name="adj" fmla="val 681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57200" indent="-457200" eaLnBrk="0" hangingPunct="0">
              <a:spcBef>
                <a:spcPts val="1600"/>
              </a:spcBef>
              <a:buSzPct val="90000"/>
              <a:buBlip>
                <a:blip r:embed="rId1"/>
              </a:buBlip>
            </a:pPr>
            <a:r>
              <a:rPr lang="zh-CN" altLang="zh-CN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车销应用：</a:t>
            </a:r>
            <a:endParaRPr lang="en-US" altLang="zh-CN" sz="2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90600" lvl="1" indent="-381000" eaLnBrk="0" hangingPunct="0">
              <a:spcBef>
                <a:spcPts val="1600"/>
              </a:spcBef>
              <a:buSzPct val="75000"/>
              <a:buBlip>
                <a:blip r:embed="rId2"/>
              </a:buBlip>
            </a:pPr>
            <a:r>
              <a:rPr lang="zh-CN" altLang="en-US" sz="213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场景：</a:t>
            </a:r>
            <a:r>
              <a:rPr lang="zh-CN" altLang="zh-CN" sz="213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业务员开车拉着货逐个拜访客户，现场跟客户沟通要货种类、数量后，现场现货现结、打印小票，回到公司给财务交钱对账。</a:t>
            </a:r>
            <a:endParaRPr lang="en-US" altLang="zh-CN" sz="213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90600" lvl="1" indent="-381000" eaLnBrk="0" hangingPunct="0">
              <a:spcBef>
                <a:spcPts val="1600"/>
              </a:spcBef>
              <a:buSzPct val="75000"/>
              <a:buBlip>
                <a:blip r:embed="rId2"/>
              </a:buBlip>
            </a:pPr>
            <a:r>
              <a:rPr lang="zh-CN" altLang="en-US" sz="213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行业：</a:t>
            </a:r>
            <a:r>
              <a:rPr lang="zh-CN" altLang="zh-CN" sz="213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多存在于食品、日用百货等快消品行业。</a:t>
            </a:r>
            <a:endParaRPr lang="zh-CN" altLang="zh-CN" sz="213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90600" lvl="1" indent="-381000" eaLnBrk="0" hangingPunct="0">
              <a:spcBef>
                <a:spcPts val="1600"/>
              </a:spcBef>
              <a:buSzPct val="75000"/>
              <a:buBlip>
                <a:blip r:embed="rId2"/>
              </a:buBlip>
            </a:pPr>
            <a:r>
              <a:rPr lang="zh-CN" altLang="zh-CN" sz="213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应用：</a:t>
            </a:r>
            <a:r>
              <a:rPr lang="zh-CN" altLang="zh-CN" sz="2135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签到、拜访、拜访计划</a:t>
            </a:r>
            <a:r>
              <a:rPr lang="zh-CN" altLang="zh-CN" sz="213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（通常都会涉及）、销货单、收款单、要货单、</a:t>
            </a:r>
            <a:r>
              <a:rPr lang="zh-CN" altLang="zh-CN" sz="2135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客户档案、拜访记录、拜访分析</a:t>
            </a:r>
            <a:r>
              <a:rPr lang="zh-CN" altLang="zh-CN" sz="213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、业务报表</a:t>
            </a:r>
            <a:endParaRPr lang="en-US" altLang="zh-CN" sz="213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1"/>
          <p:cNvSpPr txBox="1"/>
          <p:nvPr/>
        </p:nvSpPr>
        <p:spPr bwMode="auto">
          <a:xfrm>
            <a:off x="632860" y="213360"/>
            <a:ext cx="7964488" cy="83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457200" indent="-457200" eaLnBrk="0" hangingPunct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90000"/>
              <a:defRPr/>
            </a:pPr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跑店管理关键业务特性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内容占位符 2"/>
          <p:cNvSpPr txBox="1"/>
          <p:nvPr/>
        </p:nvSpPr>
        <p:spPr>
          <a:xfrm>
            <a:off x="1016000" y="802184"/>
            <a:ext cx="9654363" cy="768085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+mj-ea"/>
                <a:ea typeface="+mj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000" kern="1200">
                <a:solidFill>
                  <a:srgbClr val="404040"/>
                </a:solidFill>
                <a:latin typeface="+mj-ea"/>
                <a:ea typeface="+mj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+mj-ea"/>
                <a:ea typeface="+mj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altLang="zh-CN" sz="2135" b="1"/>
          </a:p>
          <a:p>
            <a:pPr lvl="2"/>
            <a:endParaRPr lang="zh-CN" altLang="zh-CN" sz="2135" b="1"/>
          </a:p>
          <a:p>
            <a:pPr lvl="1"/>
            <a:endParaRPr lang="zh-CN" altLang="zh-CN" sz="2400"/>
          </a:p>
          <a:p>
            <a:pPr lvl="1"/>
            <a:endParaRPr lang="zh-CN" altLang="zh-CN" sz="2665" b="1"/>
          </a:p>
          <a:p>
            <a:pPr lvl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zh-CN" sz="2400" b="1" dirty="0"/>
          </a:p>
        </p:txBody>
      </p:sp>
      <p:graphicFrame>
        <p:nvGraphicFramePr>
          <p:cNvPr id="5" name="图示 4"/>
          <p:cNvGraphicFramePr/>
          <p:nvPr/>
        </p:nvGraphicFramePr>
        <p:xfrm>
          <a:off x="1016000" y="1490008"/>
          <a:ext cx="10493513" cy="4523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1"/>
          <p:cNvSpPr txBox="1"/>
          <p:nvPr/>
        </p:nvSpPr>
        <p:spPr bwMode="auto">
          <a:xfrm>
            <a:off x="705273" y="164637"/>
            <a:ext cx="7518400" cy="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457200" indent="-457200" eaLnBrk="0" hangingPunct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90000"/>
              <a:defRPr/>
            </a:pPr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跑店管理应用流程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220030" y="1433372"/>
            <a:ext cx="10080761" cy="4778585"/>
            <a:chOff x="1220030" y="1433372"/>
            <a:chExt cx="10080761" cy="4778585"/>
          </a:xfrm>
        </p:grpSpPr>
        <p:grpSp>
          <p:nvGrpSpPr>
            <p:cNvPr id="31" name="组合 30"/>
            <p:cNvGrpSpPr/>
            <p:nvPr/>
          </p:nvGrpSpPr>
          <p:grpSpPr>
            <a:xfrm>
              <a:off x="6503521" y="2877336"/>
              <a:ext cx="4797270" cy="3062911"/>
              <a:chOff x="6669260" y="2647316"/>
              <a:chExt cx="5317511" cy="3291810"/>
            </a:xfrm>
            <a:blipFill>
              <a:blip r:embed="rId1"/>
              <a:tile tx="0" ty="0" sx="100000" sy="100000" flip="none" algn="tl"/>
            </a:blipFill>
          </p:grpSpPr>
          <p:sp>
            <p:nvSpPr>
              <p:cNvPr id="73" name="矩形 72"/>
              <p:cNvSpPr/>
              <p:nvPr/>
            </p:nvSpPr>
            <p:spPr>
              <a:xfrm>
                <a:off x="6669260" y="3979788"/>
                <a:ext cx="2269779" cy="822673"/>
              </a:xfrm>
              <a:prstGeom prst="rect">
                <a:avLst/>
              </a:prstGeom>
              <a:grpFill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8947473" y="2647316"/>
                <a:ext cx="3039298" cy="3291810"/>
              </a:xfrm>
              <a:prstGeom prst="rect">
                <a:avLst/>
              </a:prstGeom>
              <a:grpFill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5" name="直接连接符 4"/>
            <p:cNvCxnSpPr/>
            <p:nvPr/>
          </p:nvCxnSpPr>
          <p:spPr>
            <a:xfrm>
              <a:off x="1220030" y="1861950"/>
              <a:ext cx="95326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3511528" y="1504675"/>
              <a:ext cx="0" cy="6408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5986346" y="1507443"/>
              <a:ext cx="0" cy="63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220030" y="1436141"/>
              <a:ext cx="2245668" cy="353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 cap="all">
                  <a:ln w="0"/>
                  <a:solidFill>
                    <a:schemeClr val="accent4">
                      <a:lumMod val="85000"/>
                      <a:lumOff val="15000"/>
                    </a:schemeClr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zh-CN" altLang="en-US" sz="1865" b="1" dirty="0">
                  <a:solidFill>
                    <a:schemeClr val="tx1"/>
                  </a:solidFill>
                </a:rPr>
                <a:t>系统管理员</a:t>
              </a:r>
              <a:endParaRPr lang="zh-CN" altLang="en-US" sz="1865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52269" y="1436141"/>
              <a:ext cx="2245668" cy="353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 cap="all">
                  <a:ln w="0"/>
                  <a:solidFill>
                    <a:schemeClr val="accent4">
                      <a:lumMod val="85000"/>
                      <a:lumOff val="15000"/>
                    </a:schemeClr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zh-CN" altLang="en-US" sz="1865" b="1" dirty="0">
                  <a:solidFill>
                    <a:schemeClr val="tx1"/>
                  </a:solidFill>
                </a:rPr>
                <a:t>销售经理</a:t>
              </a:r>
              <a:endParaRPr lang="zh-CN" altLang="en-US" sz="1865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99463" y="1436141"/>
              <a:ext cx="1752484" cy="353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 cap="all">
                  <a:ln w="0"/>
                  <a:solidFill>
                    <a:schemeClr val="accent4">
                      <a:lumMod val="85000"/>
                      <a:lumOff val="15000"/>
                    </a:schemeClr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zh-CN" altLang="en-US" sz="1865" b="1" dirty="0">
                  <a:solidFill>
                    <a:schemeClr val="tx1"/>
                  </a:solidFill>
                </a:rPr>
                <a:t>业务员</a:t>
              </a:r>
              <a:endParaRPr lang="zh-CN" altLang="en-US" sz="1865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流程图: 文档 10"/>
            <p:cNvSpPr/>
            <p:nvPr/>
          </p:nvSpPr>
          <p:spPr>
            <a:xfrm>
              <a:off x="1403832" y="2958008"/>
              <a:ext cx="1741539" cy="450958"/>
            </a:xfrm>
            <a:prstGeom prst="flowChartDocumen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选项设置</a:t>
              </a:r>
              <a:endParaRPr lang="zh-CN" altLang="en-US" sz="1865" cap="all" dirty="0">
                <a:ln w="0"/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2" name="直接箭头连接符 11"/>
            <p:cNvCxnSpPr>
              <a:stCxn id="13" idx="2"/>
              <a:endCxn id="20" idx="0"/>
            </p:cNvCxnSpPr>
            <p:nvPr/>
          </p:nvCxnSpPr>
          <p:spPr>
            <a:xfrm>
              <a:off x="4799809" y="3415119"/>
              <a:ext cx="0" cy="34483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圆角矩形 12"/>
            <p:cNvSpPr/>
            <p:nvPr/>
          </p:nvSpPr>
          <p:spPr>
            <a:xfrm>
              <a:off x="3929040" y="2951854"/>
              <a:ext cx="1741539" cy="46326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路线规划</a:t>
              </a:r>
              <a:endParaRPr lang="zh-CN" altLang="en-US" sz="1865" cap="all" dirty="0">
                <a:ln w="0"/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4" name="直接箭头连接符 13"/>
            <p:cNvCxnSpPr>
              <a:endCxn id="11" idx="0"/>
            </p:cNvCxnSpPr>
            <p:nvPr/>
          </p:nvCxnSpPr>
          <p:spPr>
            <a:xfrm>
              <a:off x="2272058" y="2630976"/>
              <a:ext cx="2544" cy="3270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流程图: 文档 15"/>
            <p:cNvSpPr/>
            <p:nvPr/>
          </p:nvSpPr>
          <p:spPr>
            <a:xfrm>
              <a:off x="3929040" y="2173863"/>
              <a:ext cx="1741539" cy="450958"/>
            </a:xfrm>
            <a:prstGeom prst="flowChartDocumen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400" cap="all" dirty="0">
                  <a:ln w="0"/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客户、业务员设置</a:t>
              </a:r>
              <a:endParaRPr lang="zh-CN" altLang="en-US" sz="1400" cap="all" dirty="0">
                <a:ln w="0"/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7" name="直接箭头连接符 16"/>
            <p:cNvCxnSpPr>
              <a:stCxn id="16" idx="2"/>
              <a:endCxn id="13" idx="0"/>
            </p:cNvCxnSpPr>
            <p:nvPr/>
          </p:nvCxnSpPr>
          <p:spPr>
            <a:xfrm>
              <a:off x="4799809" y="2595007"/>
              <a:ext cx="0" cy="35684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stCxn id="20" idx="2"/>
              <a:endCxn id="22" idx="0"/>
            </p:cNvCxnSpPr>
            <p:nvPr/>
          </p:nvCxnSpPr>
          <p:spPr>
            <a:xfrm>
              <a:off x="4799809" y="4223215"/>
              <a:ext cx="0" cy="7214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圆角矩形 19"/>
            <p:cNvSpPr/>
            <p:nvPr/>
          </p:nvSpPr>
          <p:spPr>
            <a:xfrm>
              <a:off x="3929040" y="3759950"/>
              <a:ext cx="1741539" cy="46326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拜访计划</a:t>
              </a:r>
              <a:endParaRPr lang="zh-CN" altLang="en-US" sz="1865" cap="all" dirty="0">
                <a:ln w="0"/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21" name="直接箭头连接符 20"/>
            <p:cNvCxnSpPr>
              <a:stCxn id="22" idx="2"/>
              <a:endCxn id="23" idx="0"/>
            </p:cNvCxnSpPr>
            <p:nvPr/>
          </p:nvCxnSpPr>
          <p:spPr>
            <a:xfrm>
              <a:off x="4799809" y="5407947"/>
              <a:ext cx="0" cy="3407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圆角矩形 21"/>
            <p:cNvSpPr/>
            <p:nvPr/>
          </p:nvSpPr>
          <p:spPr>
            <a:xfrm>
              <a:off x="3929040" y="4944682"/>
              <a:ext cx="1741539" cy="46326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轨迹跟踪</a:t>
              </a:r>
              <a:endParaRPr lang="zh-CN" altLang="en-US" sz="1865" cap="all" dirty="0">
                <a:ln w="0"/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3929040" y="5748693"/>
              <a:ext cx="1741539" cy="46326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报表分析</a:t>
              </a:r>
              <a:endParaRPr lang="zh-CN" altLang="en-US" sz="1865" cap="all" dirty="0">
                <a:ln w="0"/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4" name="流程图: 文档 23"/>
            <p:cNvSpPr/>
            <p:nvPr/>
          </p:nvSpPr>
          <p:spPr>
            <a:xfrm>
              <a:off x="1403645" y="3832013"/>
              <a:ext cx="1741539" cy="450958"/>
            </a:xfrm>
            <a:prstGeom prst="flowChartDocumen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账号设置</a:t>
              </a:r>
              <a:endParaRPr lang="zh-CN" altLang="en-US" sz="1865" cap="all" dirty="0">
                <a:ln w="0"/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1403832" y="4729643"/>
              <a:ext cx="1741539" cy="46326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权限设置</a:t>
              </a:r>
              <a:endParaRPr lang="zh-CN" altLang="en-US" sz="1865" cap="all" dirty="0">
                <a:ln w="0"/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672094" y="2175314"/>
              <a:ext cx="1486508" cy="46326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拜访计划</a:t>
              </a:r>
              <a:endParaRPr lang="zh-CN" altLang="en-US" sz="1865" cap="all" dirty="0">
                <a:ln w="0"/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764489" y="1433372"/>
              <a:ext cx="2245668" cy="3532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 cap="all">
                  <a:ln w="0"/>
                  <a:solidFill>
                    <a:schemeClr val="accent4">
                      <a:lumMod val="85000"/>
                      <a:lumOff val="15000"/>
                    </a:schemeClr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en-US" altLang="zh-CN" sz="1865" b="1" dirty="0">
                  <a:solidFill>
                    <a:schemeClr val="tx1"/>
                  </a:solidFill>
                </a:rPr>
                <a:t>T+ </a:t>
              </a:r>
              <a:r>
                <a:rPr lang="zh-CN" altLang="en-US" sz="1865" b="1" dirty="0">
                  <a:solidFill>
                    <a:schemeClr val="tx1"/>
                  </a:solidFill>
                </a:rPr>
                <a:t>相关单据</a:t>
              </a:r>
              <a:endParaRPr lang="zh-CN" altLang="en-US" sz="1865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流程图: 文档 27"/>
            <p:cNvSpPr/>
            <p:nvPr/>
          </p:nvSpPr>
          <p:spPr>
            <a:xfrm>
              <a:off x="9504835" y="3107806"/>
              <a:ext cx="1473899" cy="450958"/>
            </a:xfrm>
            <a:prstGeom prst="flowChartDocumen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bg2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销售订单</a:t>
              </a:r>
              <a:endParaRPr lang="zh-CN" altLang="en-US" sz="1865" cap="all" dirty="0">
                <a:ln w="0"/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9" name="流程图: 文档 28"/>
            <p:cNvSpPr/>
            <p:nvPr/>
          </p:nvSpPr>
          <p:spPr>
            <a:xfrm>
              <a:off x="9536258" y="3769477"/>
              <a:ext cx="1473899" cy="450958"/>
            </a:xfrm>
            <a:prstGeom prst="flowChartDocumen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bg2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收款单</a:t>
              </a:r>
              <a:endParaRPr lang="zh-CN" altLang="en-US" sz="1865" cap="all" dirty="0">
                <a:ln w="0"/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8671486" y="1507443"/>
              <a:ext cx="0" cy="636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肘形连接符 34"/>
            <p:cNvCxnSpPr>
              <a:stCxn id="24" idx="2"/>
              <a:endCxn id="25" idx="0"/>
            </p:cNvCxnSpPr>
            <p:nvPr/>
          </p:nvCxnSpPr>
          <p:spPr>
            <a:xfrm rot="16200000" flipH="1">
              <a:off x="2036266" y="4491306"/>
              <a:ext cx="476486" cy="187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圆角矩形 39"/>
            <p:cNvSpPr/>
            <p:nvPr/>
          </p:nvSpPr>
          <p:spPr>
            <a:xfrm>
              <a:off x="6672094" y="2919747"/>
              <a:ext cx="1486508" cy="46326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签到</a:t>
              </a:r>
              <a:endParaRPr lang="zh-CN" altLang="en-US" sz="1865" cap="all" dirty="0">
                <a:ln w="0"/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6679286" y="3608117"/>
              <a:ext cx="1486508" cy="46326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拜访</a:t>
              </a:r>
              <a:endParaRPr lang="zh-CN" altLang="en-US" sz="1865" cap="all" dirty="0">
                <a:ln w="0"/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6679286" y="4304097"/>
              <a:ext cx="1486508" cy="46326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bg2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下单</a:t>
              </a:r>
              <a:endParaRPr lang="zh-CN" altLang="en-US" sz="1865" cap="all" dirty="0">
                <a:ln w="0"/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3" name="流程图: 文档 42"/>
            <p:cNvSpPr/>
            <p:nvPr/>
          </p:nvSpPr>
          <p:spPr>
            <a:xfrm>
              <a:off x="9564176" y="4444443"/>
              <a:ext cx="1473899" cy="450958"/>
            </a:xfrm>
            <a:prstGeom prst="flowChartDocumen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bg2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销货单</a:t>
              </a:r>
              <a:endParaRPr lang="zh-CN" altLang="en-US" sz="1865" cap="all" dirty="0">
                <a:ln w="0"/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4" name="流程图: 文档 43"/>
            <p:cNvSpPr/>
            <p:nvPr/>
          </p:nvSpPr>
          <p:spPr>
            <a:xfrm>
              <a:off x="9564176" y="5123351"/>
              <a:ext cx="1473899" cy="450958"/>
            </a:xfrm>
            <a:prstGeom prst="flowChartDocumen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bg2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要货单</a:t>
              </a:r>
              <a:endParaRPr lang="zh-CN" altLang="en-US" sz="1865" cap="all" dirty="0">
                <a:ln w="0"/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6679286" y="5035760"/>
              <a:ext cx="1486508" cy="46326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拜访统计</a:t>
              </a:r>
              <a:endParaRPr lang="zh-CN" altLang="en-US" sz="1865" cap="all" dirty="0">
                <a:ln w="0"/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47" name="直接箭头连接符 46"/>
            <p:cNvCxnSpPr/>
            <p:nvPr/>
          </p:nvCxnSpPr>
          <p:spPr>
            <a:xfrm>
              <a:off x="2269514" y="3451128"/>
              <a:ext cx="2544" cy="3270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流程图: 文档 47"/>
            <p:cNvSpPr/>
            <p:nvPr/>
          </p:nvSpPr>
          <p:spPr>
            <a:xfrm>
              <a:off x="1398744" y="2180017"/>
              <a:ext cx="1741539" cy="450958"/>
            </a:xfrm>
            <a:prstGeom prst="flowChartDocumen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功能启用</a:t>
              </a:r>
              <a:endParaRPr lang="zh-CN" altLang="en-US" sz="1865" cap="all" dirty="0">
                <a:ln w="0"/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71" name="直接连接符 70"/>
            <p:cNvCxnSpPr/>
            <p:nvPr/>
          </p:nvCxnSpPr>
          <p:spPr>
            <a:xfrm>
              <a:off x="3652269" y="2399342"/>
              <a:ext cx="0" cy="15922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>
              <a:endCxn id="20" idx="1"/>
            </p:cNvCxnSpPr>
            <p:nvPr/>
          </p:nvCxnSpPr>
          <p:spPr>
            <a:xfrm>
              <a:off x="3652270" y="3991582"/>
              <a:ext cx="276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>
              <a:off x="3652270" y="3195462"/>
              <a:ext cx="2767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V="1">
              <a:off x="3667189" y="2399342"/>
              <a:ext cx="240339" cy="33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5974366" y="2406033"/>
              <a:ext cx="0" cy="15922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5657598" y="3991582"/>
              <a:ext cx="3167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5670579" y="3219494"/>
              <a:ext cx="3037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V="1">
              <a:off x="5657598" y="2399343"/>
              <a:ext cx="316768" cy="66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肘形连接符 97"/>
            <p:cNvCxnSpPr>
              <a:stCxn id="25" idx="3"/>
            </p:cNvCxnSpPr>
            <p:nvPr/>
          </p:nvCxnSpPr>
          <p:spPr>
            <a:xfrm flipV="1">
              <a:off x="2964113" y="3956565"/>
              <a:ext cx="688157" cy="773078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>
              <a:off x="6419433" y="2399342"/>
              <a:ext cx="0" cy="28680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8411634" y="2335452"/>
              <a:ext cx="0" cy="28680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>
              <a:endCxn id="26" idx="1"/>
            </p:cNvCxnSpPr>
            <p:nvPr/>
          </p:nvCxnSpPr>
          <p:spPr>
            <a:xfrm>
              <a:off x="6419434" y="2402688"/>
              <a:ext cx="252660" cy="4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6419433" y="3181260"/>
              <a:ext cx="252660" cy="4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6440844" y="3839750"/>
              <a:ext cx="252660" cy="4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6426708" y="4535729"/>
              <a:ext cx="252660" cy="4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6419366" y="5267471"/>
              <a:ext cx="2526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8151715" y="2335858"/>
              <a:ext cx="252660" cy="4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>
              <a:off x="8151713" y="3114431"/>
              <a:ext cx="252660" cy="4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>
              <a:off x="8173125" y="3772920"/>
              <a:ext cx="252660" cy="4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>
              <a:off x="8158988" y="4468900"/>
              <a:ext cx="252660" cy="4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>
              <a:off x="8165795" y="5212687"/>
              <a:ext cx="259990" cy="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箭头连接符 119"/>
            <p:cNvCxnSpPr/>
            <p:nvPr/>
          </p:nvCxnSpPr>
          <p:spPr>
            <a:xfrm>
              <a:off x="5986346" y="3219494"/>
              <a:ext cx="43302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>
              <a:off x="9301108" y="3323494"/>
              <a:ext cx="0" cy="549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>
              <a:off x="9299970" y="3282063"/>
              <a:ext cx="252660" cy="4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>
            <a:xfrm>
              <a:off x="9301108" y="3868411"/>
              <a:ext cx="235150" cy="4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>
              <a:off x="9277808" y="4117154"/>
              <a:ext cx="0" cy="11503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/>
            <p:nvPr/>
          </p:nvCxnSpPr>
          <p:spPr>
            <a:xfrm>
              <a:off x="9277808" y="4117154"/>
              <a:ext cx="2351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>
              <a:off x="9295391" y="4665664"/>
              <a:ext cx="235150" cy="4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 flipV="1">
              <a:off x="9277809" y="5250114"/>
              <a:ext cx="263068" cy="173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肘形连接符 143"/>
            <p:cNvCxnSpPr/>
            <p:nvPr/>
          </p:nvCxnSpPr>
          <p:spPr>
            <a:xfrm flipV="1">
              <a:off x="8425786" y="3579006"/>
              <a:ext cx="882515" cy="889893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肘形连接符 148"/>
            <p:cNvCxnSpPr/>
            <p:nvPr/>
          </p:nvCxnSpPr>
          <p:spPr>
            <a:xfrm>
              <a:off x="8404374" y="4473159"/>
              <a:ext cx="873435" cy="219154"/>
            </a:xfrm>
            <a:prstGeom prst="bentConnector3">
              <a:avLst>
                <a:gd name="adj1" fmla="val 54906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/>
            <p:cNvSpPr txBox="1"/>
            <p:nvPr/>
          </p:nvSpPr>
          <p:spPr>
            <a:xfrm>
              <a:off x="8613053" y="3293416"/>
              <a:ext cx="825222" cy="353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accent4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访销</a:t>
              </a:r>
              <a:endParaRPr lang="zh-CN" altLang="en-US" sz="1865" cap="all" dirty="0">
                <a:ln w="0"/>
                <a:solidFill>
                  <a:schemeClr val="accent4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584870" y="4705993"/>
              <a:ext cx="825222" cy="353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865" cap="all" dirty="0">
                  <a:ln w="0"/>
                  <a:solidFill>
                    <a:schemeClr val="accent4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车销</a:t>
              </a:r>
              <a:endParaRPr lang="zh-CN" altLang="en-US" sz="1865" cap="all" dirty="0">
                <a:ln w="0"/>
                <a:solidFill>
                  <a:schemeClr val="accent4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1"/>
          <p:cNvSpPr txBox="1"/>
          <p:nvPr/>
        </p:nvSpPr>
        <p:spPr bwMode="auto">
          <a:xfrm>
            <a:off x="573898" y="111294"/>
            <a:ext cx="8908031" cy="9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457200" indent="-457200" eaLnBrk="0" hangingPunct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90000"/>
              <a:defRPr/>
            </a:pPr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跑店管理</a:t>
            </a:r>
            <a:r>
              <a:rPr lang="en-US" altLang="zh-CN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基础设置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866710" y="1139475"/>
            <a:ext cx="7680853" cy="480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SzPct val="90000"/>
              <a:buFont typeface="Arial" panose="020B0604020202020204" pitchFamily="34" charset="0"/>
              <a:buBlip>
                <a:blip r:embed="rId1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ts val="1200"/>
              </a:spcBef>
              <a:spcAft>
                <a:spcPct val="0"/>
              </a:spcAft>
              <a:buSzPct val="75000"/>
              <a:buFont typeface="Arial" panose="020B0604020202020204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3"/>
              </a:buBlip>
              <a:defRPr sz="1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b="1" dirty="0">
                <a:effectLst/>
              </a:rPr>
              <a:t>功能启用</a:t>
            </a:r>
            <a:r>
              <a:rPr lang="en-US" altLang="zh-CN" dirty="0">
                <a:effectLst/>
              </a:rPr>
              <a:t>【</a:t>
            </a:r>
            <a:r>
              <a:rPr lang="zh-CN" altLang="en-US" dirty="0">
                <a:effectLst/>
              </a:rPr>
              <a:t>跑店管理</a:t>
            </a:r>
            <a:r>
              <a:rPr lang="en-US" altLang="zh-CN" dirty="0">
                <a:effectLst/>
              </a:rPr>
              <a:t>】</a:t>
            </a:r>
            <a:endParaRPr lang="en-US" altLang="zh-CN" dirty="0">
              <a:effectLst/>
            </a:endParaRPr>
          </a:p>
          <a:p>
            <a:r>
              <a:rPr lang="zh-CN" altLang="en-US" b="1" dirty="0">
                <a:effectLst/>
              </a:rPr>
              <a:t>选项设置：</a:t>
            </a:r>
            <a:r>
              <a:rPr lang="zh-CN" altLang="en-US" dirty="0">
                <a:effectLst/>
              </a:rPr>
              <a:t>勾选管控参数</a:t>
            </a:r>
            <a:endParaRPr lang="en-US" altLang="zh-CN" dirty="0">
              <a:effectLst/>
            </a:endParaRPr>
          </a:p>
          <a:p>
            <a:r>
              <a:rPr lang="zh-CN" altLang="en-US" b="1" dirty="0">
                <a:effectLst/>
              </a:rPr>
              <a:t>往来单位</a:t>
            </a:r>
            <a:r>
              <a:rPr lang="en-US" altLang="zh-CN" b="1" dirty="0">
                <a:effectLst/>
              </a:rPr>
              <a:t>/</a:t>
            </a:r>
            <a:r>
              <a:rPr lang="zh-CN" altLang="en-US" b="1" dirty="0">
                <a:effectLst/>
              </a:rPr>
              <a:t>员工档案</a:t>
            </a:r>
            <a:r>
              <a:rPr lang="zh-CN" altLang="en-US" dirty="0">
                <a:effectLst/>
              </a:rPr>
              <a:t>勾选“拜访管理”属性</a:t>
            </a:r>
            <a:endParaRPr lang="en-US" altLang="zh-CN" dirty="0">
              <a:effectLst/>
            </a:endParaRPr>
          </a:p>
          <a:p>
            <a:r>
              <a:rPr lang="zh-CN" altLang="en-US" b="1" dirty="0">
                <a:effectLst/>
              </a:rPr>
              <a:t>客户档案维护</a:t>
            </a:r>
            <a:r>
              <a:rPr lang="en-US" altLang="zh-CN" dirty="0">
                <a:effectLst/>
              </a:rPr>
              <a:t>【</a:t>
            </a:r>
            <a:r>
              <a:rPr lang="zh-CN" altLang="en-US" dirty="0">
                <a:effectLst/>
              </a:rPr>
              <a:t>拜访管理</a:t>
            </a:r>
            <a:r>
              <a:rPr lang="en-US" altLang="zh-CN" dirty="0">
                <a:effectLst/>
              </a:rPr>
              <a:t>】</a:t>
            </a:r>
            <a:r>
              <a:rPr lang="zh-CN" altLang="en-US" dirty="0">
                <a:effectLst/>
              </a:rPr>
              <a:t>参数，采集客户地址</a:t>
            </a:r>
            <a:endParaRPr lang="en-US" altLang="zh-CN" dirty="0">
              <a:effectLst/>
            </a:endParaRPr>
          </a:p>
          <a:p>
            <a:r>
              <a:rPr lang="zh-CN" altLang="en-US" b="1" dirty="0">
                <a:effectLst/>
              </a:rPr>
              <a:t>账号设置、用户权限及移动应用授权</a:t>
            </a:r>
            <a:endParaRPr lang="en-US" altLang="zh-CN" b="1" dirty="0">
              <a:effectLst/>
            </a:endParaRPr>
          </a:p>
          <a:p>
            <a:r>
              <a:rPr lang="zh-CN" altLang="en-US" b="1" dirty="0">
                <a:effectLst/>
              </a:rPr>
              <a:t>路线规划</a:t>
            </a:r>
            <a:endParaRPr lang="en-US" altLang="zh-CN" b="1" dirty="0">
              <a:effectLst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33"/>
          <a:stretch>
            <a:fillRect/>
          </a:stretch>
        </p:blipFill>
        <p:spPr bwMode="auto">
          <a:xfrm>
            <a:off x="7853760" y="1296846"/>
            <a:ext cx="3136986" cy="21268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2"/>
          <a:stretch>
            <a:fillRect/>
          </a:stretch>
        </p:blipFill>
        <p:spPr bwMode="auto">
          <a:xfrm>
            <a:off x="9732437" y="3779521"/>
            <a:ext cx="2012918" cy="2311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6733" y="3766519"/>
            <a:ext cx="5921789" cy="23243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773" y="4273826"/>
            <a:ext cx="6271148" cy="19181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1"/>
          <p:cNvSpPr txBox="1"/>
          <p:nvPr/>
        </p:nvSpPr>
        <p:spPr bwMode="auto">
          <a:xfrm>
            <a:off x="615544" y="145117"/>
            <a:ext cx="1056597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457200" indent="-457200" eaLnBrk="0" hangingPunct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90000"/>
              <a:defRPr/>
            </a:pPr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跑店管理主要功能</a:t>
            </a:r>
            <a:r>
              <a:rPr lang="en-US" altLang="zh-CN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拜访计划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615544" y="1028934"/>
            <a:ext cx="10808165" cy="227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SzPct val="90000"/>
              <a:buFont typeface="Arial" panose="020B0604020202020204" pitchFamily="34" charset="0"/>
              <a:buBlip>
                <a:blip r:embed="rId1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ts val="1200"/>
              </a:spcBef>
              <a:spcAft>
                <a:spcPct val="0"/>
              </a:spcAft>
              <a:buSzPct val="75000"/>
              <a:buFont typeface="Arial" panose="020B0604020202020204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3"/>
              </a:buBlip>
              <a:defRPr sz="1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>
                <a:effectLst/>
              </a:rPr>
              <a:t>跑店管理：制定和查看拜访计划</a:t>
            </a:r>
            <a:endParaRPr lang="en-US" altLang="zh-CN" dirty="0">
              <a:effectLst/>
            </a:endParaRPr>
          </a:p>
          <a:p>
            <a:pPr lvl="1"/>
            <a:r>
              <a:rPr lang="zh-CN" altLang="en-US" sz="1865" dirty="0"/>
              <a:t>通常快消品行业的客户业务员都有固定的路线规划，每周一之前</a:t>
            </a:r>
            <a:r>
              <a:rPr lang="zh-CN" altLang="en-US" sz="1865" dirty="0">
                <a:solidFill>
                  <a:srgbClr val="C00000"/>
                </a:solidFill>
              </a:rPr>
              <a:t>分配好下周每一天要拜访的路线</a:t>
            </a:r>
            <a:r>
              <a:rPr lang="zh-CN" altLang="en-US" sz="1865" dirty="0"/>
              <a:t>；新增拜访计划中选择业务员对应的路线规划。针对特殊情况下也可以在拜访计划中针对</a:t>
            </a:r>
            <a:r>
              <a:rPr lang="zh-CN" altLang="en-US" sz="1865" dirty="0">
                <a:solidFill>
                  <a:srgbClr val="C00000"/>
                </a:solidFill>
              </a:rPr>
              <a:t>具体的客户进行调整</a:t>
            </a:r>
            <a:r>
              <a:rPr lang="zh-CN" altLang="en-US" sz="1865" dirty="0"/>
              <a:t>。</a:t>
            </a:r>
            <a:endParaRPr lang="en-US" altLang="zh-CN" sz="1865" dirty="0"/>
          </a:p>
          <a:p>
            <a:pPr lvl="1"/>
            <a:r>
              <a:rPr lang="zh-CN" altLang="en-US" sz="1865" dirty="0"/>
              <a:t>支持按照业务员、日期和客户多种维度查看计划执行情况；</a:t>
            </a:r>
            <a:endParaRPr lang="en-US" altLang="zh-CN" sz="1865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358" y="3200398"/>
            <a:ext cx="9202847" cy="28601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226" y="3200398"/>
            <a:ext cx="8938516" cy="28798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/>
          <p:nvPr/>
        </p:nvSpPr>
        <p:spPr bwMode="auto">
          <a:xfrm>
            <a:off x="410633" y="932724"/>
            <a:ext cx="4708864" cy="21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SzPct val="90000"/>
              <a:buFont typeface="Arial" panose="020B0604020202020204" pitchFamily="34" charset="0"/>
              <a:buBlip>
                <a:blip r:embed="rId1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ts val="1200"/>
              </a:spcBef>
              <a:spcAft>
                <a:spcPct val="0"/>
              </a:spcAft>
              <a:buSzPct val="75000"/>
              <a:buFont typeface="Arial" panose="020B0604020202020204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3"/>
              </a:buBlip>
              <a:defRPr sz="1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dirty="0">
                <a:effectLst/>
              </a:rPr>
              <a:t>T+</a:t>
            </a:r>
            <a:r>
              <a:rPr lang="zh-CN" altLang="en-US" dirty="0">
                <a:effectLst/>
              </a:rPr>
              <a:t>跑店管理：签到</a:t>
            </a:r>
            <a:endParaRPr lang="en-US" altLang="zh-CN" dirty="0">
              <a:effectLst/>
            </a:endParaRPr>
          </a:p>
          <a:p>
            <a:pPr lvl="1"/>
            <a:r>
              <a:rPr lang="zh-CN" altLang="en-US" sz="1865" dirty="0"/>
              <a:t>业务员到达客户现场时，打开</a:t>
            </a:r>
            <a:r>
              <a:rPr lang="en-US" altLang="zh-CN" sz="1865" dirty="0"/>
              <a:t>【</a:t>
            </a:r>
            <a:r>
              <a:rPr lang="zh-CN" altLang="en-US" sz="1865" dirty="0"/>
              <a:t>签到</a:t>
            </a:r>
            <a:r>
              <a:rPr lang="en-US" altLang="zh-CN" sz="1865" dirty="0"/>
              <a:t>】</a:t>
            </a:r>
            <a:r>
              <a:rPr lang="zh-CN" altLang="en-US" sz="1865" dirty="0"/>
              <a:t>应用，根据当前业务员的定位自动获取距离最近的客户，并将拜访计划中的客户根据距离由近及远的顺序排列；</a:t>
            </a:r>
            <a:endParaRPr lang="en-US" altLang="zh-CN" sz="1865" dirty="0"/>
          </a:p>
        </p:txBody>
      </p:sp>
      <p:sp>
        <p:nvSpPr>
          <p:cNvPr id="7" name="副标题 1"/>
          <p:cNvSpPr txBox="1"/>
          <p:nvPr/>
        </p:nvSpPr>
        <p:spPr bwMode="auto">
          <a:xfrm>
            <a:off x="673901" y="66798"/>
            <a:ext cx="9583282" cy="97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457200" indent="-457200" eaLnBrk="0" hangingPunct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90000"/>
              <a:defRPr/>
            </a:pPr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跑店管理</a:t>
            </a:r>
            <a:r>
              <a:rPr lang="en-US" altLang="zh-CN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业务员拜访</a:t>
            </a:r>
            <a:r>
              <a:rPr lang="zh-CN" altLang="en-US" sz="266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（移动应用）</a:t>
            </a:r>
            <a:endParaRPr lang="zh-CN" altLang="en-US" sz="266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AutoShape 2" descr="https://wx.qq.com/cgi-bin/mmwebwx-bin/webwxgetmsgimg?&amp;MsgID=7655249788862897515&amp;skey=%40crypt_24dda361_b3ddc92035fdabba73303d18c363120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6" name="AutoShape 4" descr="https://wx.qq.com/cgi-bin/mmwebwx-bin/webwxgetmsgimg?&amp;MsgID=7655249788862897515&amp;skey=%40crypt_24dda361_b3ddc92035fdabba73303d18c363120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341974" y="1028733"/>
            <a:ext cx="3364704" cy="5337275"/>
            <a:chOff x="5341974" y="1028733"/>
            <a:chExt cx="3364704" cy="5337275"/>
          </a:xfrm>
        </p:grpSpPr>
        <p:pic>
          <p:nvPicPr>
            <p:cNvPr id="1434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1974" y="1028733"/>
              <a:ext cx="3296252" cy="53372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3" name="矩形 2"/>
            <p:cNvSpPr/>
            <p:nvPr/>
          </p:nvSpPr>
          <p:spPr>
            <a:xfrm>
              <a:off x="7702826" y="1039077"/>
              <a:ext cx="1003852" cy="4418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标注 8"/>
          <p:cNvSpPr/>
          <p:nvPr/>
        </p:nvSpPr>
        <p:spPr>
          <a:xfrm>
            <a:off x="5341974" y="2906009"/>
            <a:ext cx="2721130" cy="923330"/>
          </a:xfrm>
          <a:prstGeom prst="wedgeRectCallout">
            <a:avLst>
              <a:gd name="adj1" fmla="val 41260"/>
              <a:gd name="adj2" fmla="val -20338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zh-CN" altLang="en-US" dirty="0"/>
              <a:t>支持业务员在客户现场扫描二维码，快速</a:t>
            </a:r>
            <a:r>
              <a:rPr lang="en-US" altLang="zh-CN" dirty="0"/>
              <a:t>【</a:t>
            </a:r>
            <a:r>
              <a:rPr lang="zh-CN" altLang="en-US" dirty="0"/>
              <a:t>扫码签到</a:t>
            </a:r>
            <a:r>
              <a:rPr lang="en-US" altLang="zh-CN" dirty="0"/>
              <a:t>】</a:t>
            </a:r>
            <a:r>
              <a:rPr lang="zh-CN" altLang="en-US" dirty="0"/>
              <a:t>；</a:t>
            </a:r>
            <a:endParaRPr lang="en-US" altLang="zh-CN" dirty="0"/>
          </a:p>
        </p:txBody>
      </p:sp>
      <p:sp>
        <p:nvSpPr>
          <p:cNvPr id="12" name="内容占位符 2"/>
          <p:cNvSpPr txBox="1"/>
          <p:nvPr/>
        </p:nvSpPr>
        <p:spPr bwMode="auto">
          <a:xfrm>
            <a:off x="354429" y="3120889"/>
            <a:ext cx="4821271" cy="30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SzPct val="90000"/>
              <a:buFont typeface="Arial" panose="020B0604020202020204" pitchFamily="34" charset="0"/>
              <a:buBlip>
                <a:blip r:embed="rId1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ts val="1200"/>
              </a:spcBef>
              <a:spcAft>
                <a:spcPct val="0"/>
              </a:spcAft>
              <a:buSzPct val="75000"/>
              <a:buFont typeface="Arial" panose="020B0604020202020204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3"/>
              </a:buBlip>
              <a:defRPr sz="1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dirty="0">
                <a:effectLst/>
              </a:rPr>
              <a:t>T+</a:t>
            </a:r>
            <a:r>
              <a:rPr lang="zh-CN" altLang="en-US" dirty="0">
                <a:effectLst/>
              </a:rPr>
              <a:t>跑店管理：拜访</a:t>
            </a:r>
            <a:endParaRPr lang="en-US" altLang="zh-CN" dirty="0">
              <a:effectLst/>
            </a:endParaRPr>
          </a:p>
          <a:p>
            <a:pPr lvl="1"/>
            <a:r>
              <a:rPr lang="zh-CN" altLang="en-US" sz="1865" dirty="0"/>
              <a:t>拜访拍照：签到拍照、理货拍照、促销拍照、竞品拍照；</a:t>
            </a:r>
            <a:endParaRPr lang="en-US" altLang="zh-CN" sz="1865" dirty="0"/>
          </a:p>
          <a:p>
            <a:pPr lvl="1"/>
            <a:r>
              <a:rPr lang="zh-CN" altLang="en-US" sz="1865" dirty="0"/>
              <a:t>拜访照片只能现场拍照，拍照水印记录定位地址、时间、客户名称。</a:t>
            </a:r>
            <a:endParaRPr lang="en-US" altLang="zh-CN" sz="1865" dirty="0"/>
          </a:p>
          <a:p>
            <a:pPr lvl="1"/>
            <a:r>
              <a:rPr lang="zh-CN" altLang="en-US" dirty="0"/>
              <a:t>管理者支持按照时间或部门查看拜访记录；业务员可以按照时间查看自己的拜访记录；</a:t>
            </a:r>
            <a:endParaRPr lang="en-US" altLang="zh-CN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824" y="1039077"/>
            <a:ext cx="3044263" cy="5326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/>
          <p:nvPr/>
        </p:nvSpPr>
        <p:spPr bwMode="auto">
          <a:xfrm>
            <a:off x="812410" y="1300941"/>
            <a:ext cx="4131461" cy="182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SzPct val="90000"/>
              <a:buFont typeface="Arial" panose="020B0604020202020204" pitchFamily="34" charset="0"/>
              <a:buBlip>
                <a:blip r:embed="rId1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ts val="1200"/>
              </a:spcBef>
              <a:spcAft>
                <a:spcPct val="0"/>
              </a:spcAft>
              <a:buSzPct val="75000"/>
              <a:buFont typeface="Arial" panose="020B0604020202020204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3"/>
              </a:buBlip>
              <a:defRPr sz="1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dirty="0">
                <a:effectLst/>
              </a:rPr>
              <a:t>T+</a:t>
            </a:r>
            <a:r>
              <a:rPr lang="zh-CN" altLang="en-US" dirty="0">
                <a:effectLst/>
              </a:rPr>
              <a:t>跑店管理：客户档案</a:t>
            </a:r>
            <a:endParaRPr lang="en-US" altLang="zh-CN" dirty="0">
              <a:effectLst/>
            </a:endParaRPr>
          </a:p>
          <a:p>
            <a:pPr lvl="1"/>
            <a:r>
              <a:rPr lang="zh-CN" altLang="en-US" sz="1865" dirty="0"/>
              <a:t>业务员开拓了新客户时可在手机端直接增加客户档案，通过定位直接获取拜访地址及坐标地址；</a:t>
            </a:r>
            <a:endParaRPr lang="en-US" altLang="zh-CN" sz="1865" dirty="0"/>
          </a:p>
        </p:txBody>
      </p:sp>
      <p:sp>
        <p:nvSpPr>
          <p:cNvPr id="7" name="副标题 1"/>
          <p:cNvSpPr txBox="1"/>
          <p:nvPr/>
        </p:nvSpPr>
        <p:spPr bwMode="auto">
          <a:xfrm>
            <a:off x="673901" y="66798"/>
            <a:ext cx="9374560" cy="89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457200" indent="-457200" eaLnBrk="0" hangingPunct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90000"/>
              <a:defRPr/>
            </a:pPr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跑店管理</a:t>
            </a:r>
            <a:r>
              <a:rPr lang="en-US" altLang="zh-CN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业务员拜访</a:t>
            </a:r>
            <a:r>
              <a:rPr lang="zh-CN" altLang="en-US" sz="266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（移动应用）</a:t>
            </a:r>
            <a:endParaRPr lang="zh-CN" altLang="en-US" sz="266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AutoShape 2" descr="https://wx.qq.com/cgi-bin/mmwebwx-bin/webwxgetmsgimg?&amp;MsgID=7655249788862897515&amp;skey=%40crypt_24dda361_b3ddc92035fdabba73303d18c363120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sp>
        <p:nvSpPr>
          <p:cNvPr id="6" name="AutoShape 4" descr="https://wx.qq.com/cgi-bin/mmwebwx-bin/webwxgetmsgimg?&amp;MsgID=7655249788862897515&amp;skey=%40crypt_24dda361_b3ddc92035fdabba73303d18c363120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1"/>
          <a:stretch>
            <a:fillRect/>
          </a:stretch>
        </p:blipFill>
        <p:spPr bwMode="auto">
          <a:xfrm>
            <a:off x="5145832" y="1159940"/>
            <a:ext cx="3334016" cy="49526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内容占位符 2"/>
          <p:cNvSpPr txBox="1"/>
          <p:nvPr/>
        </p:nvSpPr>
        <p:spPr bwMode="auto">
          <a:xfrm>
            <a:off x="812411" y="3125314"/>
            <a:ext cx="4131461" cy="272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SzPct val="90000"/>
              <a:buFont typeface="Arial" panose="020B0604020202020204" pitchFamily="34" charset="0"/>
              <a:buBlip>
                <a:blip r:embed="rId1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ts val="1200"/>
              </a:spcBef>
              <a:spcAft>
                <a:spcPct val="0"/>
              </a:spcAft>
              <a:buSzPct val="75000"/>
              <a:buFont typeface="Arial" panose="020B0604020202020204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3"/>
              </a:buBlip>
              <a:defRPr sz="1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dirty="0">
                <a:effectLst/>
              </a:rPr>
              <a:t>T+</a:t>
            </a:r>
            <a:r>
              <a:rPr lang="zh-CN" altLang="en-US" dirty="0">
                <a:effectLst/>
              </a:rPr>
              <a:t>跑店管理：拜访分析</a:t>
            </a:r>
            <a:endParaRPr lang="en-US" altLang="zh-CN" dirty="0">
              <a:effectLst/>
            </a:endParaRPr>
          </a:p>
          <a:p>
            <a:pPr lvl="1">
              <a:lnSpc>
                <a:spcPct val="150000"/>
              </a:lnSpc>
            </a:pPr>
            <a:r>
              <a:rPr lang="zh-CN" altLang="en-US" sz="1865" dirty="0"/>
              <a:t>业务员在手机端可实时查看拜访汇总情况：拜访计划</a:t>
            </a:r>
            <a:r>
              <a:rPr lang="zh-CN" altLang="en-US" sz="1865" dirty="0">
                <a:solidFill>
                  <a:srgbClr val="C00000"/>
                </a:solidFill>
              </a:rPr>
              <a:t>达成率</a:t>
            </a:r>
            <a:r>
              <a:rPr lang="zh-CN" altLang="en-US" sz="1865" dirty="0"/>
              <a:t>、负责客户的平均</a:t>
            </a:r>
            <a:r>
              <a:rPr lang="zh-CN" altLang="en-US" sz="1865" dirty="0">
                <a:solidFill>
                  <a:srgbClr val="C00000"/>
                </a:solidFill>
              </a:rPr>
              <a:t>拜访频度</a:t>
            </a:r>
            <a:r>
              <a:rPr lang="zh-CN" altLang="en-US" sz="1865" dirty="0"/>
              <a:t>、</a:t>
            </a:r>
            <a:r>
              <a:rPr lang="zh-CN" altLang="en-US" sz="1865" dirty="0">
                <a:solidFill>
                  <a:srgbClr val="C00000"/>
                </a:solidFill>
              </a:rPr>
              <a:t>未完成</a:t>
            </a:r>
            <a:r>
              <a:rPr lang="zh-CN" altLang="en-US" sz="1865" dirty="0"/>
              <a:t>的拜访计划明细等；</a:t>
            </a:r>
            <a:endParaRPr lang="en-US" altLang="zh-CN" sz="1865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808" y="1159940"/>
            <a:ext cx="2996718" cy="49526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1"/>
          <p:cNvSpPr txBox="1"/>
          <p:nvPr/>
        </p:nvSpPr>
        <p:spPr bwMode="auto">
          <a:xfrm>
            <a:off x="836876" y="193859"/>
            <a:ext cx="75184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457200" indent="-457200" eaLnBrk="0" hangingPunct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90000"/>
              <a:defRPr/>
            </a:pPr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跑店管理</a:t>
            </a:r>
            <a:r>
              <a:rPr lang="en-US" altLang="zh-CN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业务员管理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1179419" y="1294210"/>
            <a:ext cx="4992555" cy="310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SzPct val="90000"/>
              <a:buFont typeface="Arial" panose="020B0604020202020204" pitchFamily="34" charset="0"/>
              <a:buBlip>
                <a:blip r:embed="rId1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ts val="1200"/>
              </a:spcBef>
              <a:spcAft>
                <a:spcPct val="0"/>
              </a:spcAft>
              <a:buSzPct val="75000"/>
              <a:buFont typeface="Arial" panose="020B0604020202020204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3"/>
              </a:buBlip>
              <a:defRPr sz="1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>
                <a:effectLst/>
              </a:rPr>
              <a:t>轨迹跟踪</a:t>
            </a:r>
            <a:endParaRPr lang="en-US" altLang="zh-CN" dirty="0">
              <a:effectLst/>
            </a:endParaRPr>
          </a:p>
          <a:p>
            <a:r>
              <a:rPr lang="zh-CN" altLang="en-US" dirty="0">
                <a:effectLst/>
              </a:rPr>
              <a:t>即时定位</a:t>
            </a:r>
            <a:endParaRPr lang="en-US" altLang="zh-CN" dirty="0">
              <a:effectLst/>
            </a:endParaRPr>
          </a:p>
          <a:p>
            <a:r>
              <a:rPr lang="zh-CN" altLang="en-US" dirty="0">
                <a:effectLst/>
              </a:rPr>
              <a:t>拜访统计分析</a:t>
            </a:r>
            <a:endParaRPr lang="en-US" altLang="zh-CN" dirty="0">
              <a:effectLst/>
            </a:endParaRPr>
          </a:p>
          <a:p>
            <a:r>
              <a:rPr lang="zh-CN" altLang="en-US" dirty="0">
                <a:effectLst/>
              </a:rPr>
              <a:t>拜访达成率分析</a:t>
            </a:r>
            <a:endParaRPr lang="en-US" altLang="zh-CN" dirty="0">
              <a:effectLst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8" b="32371"/>
          <a:stretch>
            <a:fillRect/>
          </a:stretch>
        </p:blipFill>
        <p:spPr bwMode="auto">
          <a:xfrm>
            <a:off x="3908572" y="1188441"/>
            <a:ext cx="3814850" cy="27332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97" y="1203725"/>
            <a:ext cx="3667433" cy="27230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76" y="4072548"/>
            <a:ext cx="7980363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378" y="4072549"/>
            <a:ext cx="7984952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36713" y="264029"/>
            <a:ext cx="9292068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（专业版）产品模块构成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93" name="组合 92"/>
          <p:cNvGrpSpPr/>
          <p:nvPr/>
        </p:nvGrpSpPr>
        <p:grpSpPr>
          <a:xfrm>
            <a:off x="9099042" y="4854344"/>
            <a:ext cx="2343190" cy="1640527"/>
            <a:chOff x="9099042" y="4854344"/>
            <a:chExt cx="2343190" cy="1640527"/>
          </a:xfrm>
        </p:grpSpPr>
        <p:sp>
          <p:nvSpPr>
            <p:cNvPr id="7" name="矩形 13398"/>
            <p:cNvSpPr>
              <a:spLocks noChangeArrowheads="1"/>
            </p:cNvSpPr>
            <p:nvPr/>
          </p:nvSpPr>
          <p:spPr bwMode="auto">
            <a:xfrm>
              <a:off x="10974232" y="4926072"/>
              <a:ext cx="468000" cy="142192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45720" rIns="45720" anchor="ctr">
              <a:spAutoFit/>
            </a:bodyPr>
            <a:lstStyle/>
            <a:p>
              <a:pPr algn="ctr" defTabSz="914400" hangingPunct="0">
                <a:lnSpc>
                  <a:spcPct val="120000"/>
                </a:lnSpc>
                <a:buFont typeface="Arial" panose="020B0604020202020204" pitchFamily="34" charset="0"/>
              </a:pPr>
              <a:r>
                <a:rPr lang="zh-CN" altLang="en-US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协同办公</a:t>
              </a:r>
              <a:endParaRPr lang="zh-CN" altLang="en-US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圆角矩形 13446"/>
            <p:cNvSpPr>
              <a:spLocks noChangeArrowheads="1"/>
            </p:cNvSpPr>
            <p:nvPr/>
          </p:nvSpPr>
          <p:spPr bwMode="auto">
            <a:xfrm>
              <a:off x="9099042" y="4854344"/>
              <a:ext cx="1596017" cy="1640527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92D050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600" b="1" dirty="0"/>
                <a:t>工作圈</a:t>
              </a:r>
              <a:r>
                <a:rPr lang="en-US" altLang="zh-CN" sz="1600" b="1" dirty="0"/>
                <a:t>OA</a:t>
              </a:r>
              <a:endParaRPr lang="en-US" altLang="zh-CN" sz="1600" b="1" dirty="0"/>
            </a:p>
            <a:p>
              <a:pPr algn="ctr" defTabSz="914400" hangingPunct="0">
                <a:lnSpc>
                  <a:spcPct val="150000"/>
                </a:lnSpc>
                <a:spcBef>
                  <a:spcPct val="0"/>
                </a:spcBef>
                <a:buSzTx/>
              </a:pPr>
              <a:r>
                <a:rPr lang="zh-CN" altLang="en-US" sz="1200" dirty="0"/>
                <a:t>公告   任务</a:t>
              </a:r>
              <a:endParaRPr lang="en-US" altLang="zh-CN" sz="1200" dirty="0"/>
            </a:p>
            <a:p>
              <a:pPr algn="ctr" defTabSz="914400" hangingPunct="0">
                <a:lnSpc>
                  <a:spcPct val="150000"/>
                </a:lnSpc>
                <a:spcBef>
                  <a:spcPct val="0"/>
                </a:spcBef>
                <a:buSzTx/>
              </a:pPr>
              <a:r>
                <a:rPr lang="zh-CN" altLang="en-US" sz="1200" dirty="0"/>
                <a:t>审批   签到</a:t>
              </a:r>
              <a:endParaRPr lang="en-US" altLang="zh-CN" sz="1200" dirty="0"/>
            </a:p>
            <a:p>
              <a:pPr algn="ctr" defTabSz="914400" hangingPunct="0">
                <a:lnSpc>
                  <a:spcPct val="150000"/>
                </a:lnSpc>
                <a:spcBef>
                  <a:spcPct val="0"/>
                </a:spcBef>
                <a:buSzTx/>
              </a:pPr>
              <a:r>
                <a:rPr lang="zh-CN" altLang="en-US" sz="1200" dirty="0"/>
                <a:t>通讯录</a:t>
              </a:r>
              <a:r>
                <a:rPr lang="en-US" altLang="zh-CN" sz="1200" dirty="0"/>
                <a:t> </a:t>
              </a:r>
              <a:r>
                <a:rPr lang="zh-CN" altLang="en-US" sz="1200" dirty="0"/>
                <a:t>文件柜</a:t>
              </a:r>
              <a:endParaRPr lang="en-US" altLang="zh-CN" sz="1200" dirty="0"/>
            </a:p>
            <a:p>
              <a:pPr algn="ctr" defTabSz="914400" hangingPunct="0">
                <a:lnSpc>
                  <a:spcPct val="150000"/>
                </a:lnSpc>
                <a:spcBef>
                  <a:spcPct val="0"/>
                </a:spcBef>
                <a:buSzTx/>
              </a:pPr>
              <a:r>
                <a:rPr lang="zh-CN" altLang="en-US" sz="1200" dirty="0"/>
                <a:t>电话会议</a:t>
              </a:r>
              <a:r>
                <a:rPr lang="en-US" altLang="zh-CN" sz="1200" dirty="0"/>
                <a:t> </a:t>
              </a:r>
              <a:r>
                <a:rPr lang="zh-CN" altLang="en-US" sz="1200" dirty="0"/>
                <a:t>工作报告</a:t>
              </a:r>
              <a:endParaRPr lang="en-US" altLang="zh-CN" sz="1200" dirty="0"/>
            </a:p>
          </p:txBody>
        </p:sp>
      </p:grpSp>
      <p:sp>
        <p:nvSpPr>
          <p:cNvPr id="43" name="矩形 13394"/>
          <p:cNvSpPr>
            <a:spLocks noChangeArrowheads="1"/>
          </p:cNvSpPr>
          <p:nvPr/>
        </p:nvSpPr>
        <p:spPr bwMode="auto">
          <a:xfrm>
            <a:off x="1077538" y="4117742"/>
            <a:ext cx="487701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anchor="ctr">
            <a:spAutoFit/>
          </a:bodyPr>
          <a:lstStyle/>
          <a:p>
            <a:pPr defTabSz="914400" hangingPunct="0">
              <a:buFont typeface="Arial" panose="020B0604020202020204" pitchFamily="34" charset="0"/>
            </a:pPr>
            <a:r>
              <a:rPr lang="zh-CN" altLang="en-US" sz="12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" panose="020B0503020204020204" pitchFamily="34" charset="-122"/>
                <a:sym typeface="Microsoft YaHei UI" panose="020B0503020204020204" pitchFamily="34" charset="-122"/>
              </a:rPr>
              <a:t>基础设置：基本信息（存货、部门、往来单位</a:t>
            </a:r>
            <a:r>
              <a:rPr lang="en-US" altLang="zh-CN" sz="12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" panose="020B0503020204020204" pitchFamily="34" charset="-122"/>
                <a:sym typeface="Microsoft YaHei UI" panose="020B0503020204020204" pitchFamily="34" charset="-122"/>
              </a:rPr>
              <a:t>…</a:t>
            </a:r>
            <a:r>
              <a:rPr lang="zh-CN" altLang="en-US" sz="12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" panose="020B0503020204020204" pitchFamily="34" charset="-122"/>
                <a:sym typeface="Microsoft YaHei UI" panose="020B0503020204020204" pitchFamily="34" charset="-122"/>
              </a:rPr>
              <a:t>）</a:t>
            </a:r>
            <a:r>
              <a:rPr lang="zh-CN" altLang="en-US" sz="12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" panose="020B0503020204020204" pitchFamily="34" charset="-122"/>
              </a:rPr>
              <a:t>、财务信息（科目、凭证类别</a:t>
            </a:r>
            <a:r>
              <a:rPr lang="en-US" altLang="zh-CN" sz="12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zh-CN" altLang="en-US" sz="12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" panose="020B0503020204020204" pitchFamily="34" charset="-122"/>
              </a:rPr>
              <a:t>）、价格信息（供应商价格本、存货价格本</a:t>
            </a:r>
            <a:r>
              <a:rPr lang="en-US" altLang="zh-CN" sz="12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" panose="020B0503020204020204" pitchFamily="34" charset="-122"/>
              </a:rPr>
              <a:t>…</a:t>
            </a:r>
            <a:r>
              <a:rPr lang="zh-CN" altLang="en-US" sz="12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" panose="020B0503020204020204" pitchFamily="34" charset="-122"/>
              </a:rPr>
              <a:t>……</a:t>
            </a:r>
            <a:endParaRPr lang="en-US" altLang="zh-CN" sz="1200" dirty="0">
              <a:solidFill>
                <a:srgbClr val="000000"/>
              </a:solidFill>
              <a:latin typeface="Microsoft YaHei U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4" name="矩形 13397"/>
          <p:cNvSpPr>
            <a:spLocks noChangeArrowheads="1"/>
          </p:cNvSpPr>
          <p:nvPr/>
        </p:nvSpPr>
        <p:spPr bwMode="auto">
          <a:xfrm>
            <a:off x="6241862" y="4112893"/>
            <a:ext cx="485122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2pPr>
            <a:lvl3pPr marL="1233805" indent="-319405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5pPr>
            <a:lvl6pPr marL="2641600" indent="-355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6pPr>
            <a:lvl7pPr marL="3098800" indent="-355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7pPr>
            <a:lvl8pPr marL="3556000" indent="-355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8pPr>
            <a:lvl9pPr marL="4013200" indent="-355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9pPr>
          </a:lstStyle>
          <a:p>
            <a:pPr defTabSz="914400" hangingPunct="0">
              <a:lnSpc>
                <a:spcPct val="100000"/>
              </a:lnSpc>
              <a:spcBef>
                <a:spcPct val="0"/>
              </a:spcBef>
              <a:buSzTx/>
            </a:pPr>
            <a:r>
              <a:rPr lang="zh-CN" altLang="en-US" sz="1200" dirty="0">
                <a:latin typeface="Microsoft YaHei UI" panose="020B0503020204020204" pitchFamily="34" charset="-122"/>
                <a:sym typeface="Microsoft YaHei UI" panose="020B0503020204020204" pitchFamily="34" charset="-122"/>
              </a:rPr>
              <a:t>系统管理</a:t>
            </a:r>
            <a:r>
              <a:rPr lang="zh-CN" altLang="en-US" sz="1200" dirty="0"/>
              <a:t>：选项设置、</a:t>
            </a:r>
            <a:r>
              <a:rPr lang="zh-CN" altLang="en-US" sz="1200" dirty="0">
                <a:latin typeface="Microsoft YaHei UI" panose="020B0503020204020204" pitchFamily="34" charset="-122"/>
                <a:sym typeface="Microsoft YaHei UI" panose="020B0503020204020204" pitchFamily="34" charset="-122"/>
              </a:rPr>
              <a:t>用户权限、单据档案设置、账套管理及工具（日志管理、数据导入导出）、消息中心及预警设置 、</a:t>
            </a:r>
            <a:r>
              <a:rPr lang="en-US" altLang="zh-CN" sz="1200" dirty="0"/>
              <a:t>……</a:t>
            </a:r>
            <a:endParaRPr lang="en-US" altLang="zh-CN" sz="1200" dirty="0"/>
          </a:p>
        </p:txBody>
      </p:sp>
      <p:grpSp>
        <p:nvGrpSpPr>
          <p:cNvPr id="92" name="组合 91"/>
          <p:cNvGrpSpPr/>
          <p:nvPr/>
        </p:nvGrpSpPr>
        <p:grpSpPr>
          <a:xfrm>
            <a:off x="1240446" y="4906861"/>
            <a:ext cx="7140428" cy="1260000"/>
            <a:chOff x="1240446" y="4906861"/>
            <a:chExt cx="7140428" cy="1260000"/>
          </a:xfrm>
        </p:grpSpPr>
        <p:sp>
          <p:nvSpPr>
            <p:cNvPr id="41" name="矩形 13398"/>
            <p:cNvSpPr>
              <a:spLocks noChangeArrowheads="1"/>
            </p:cNvSpPr>
            <p:nvPr/>
          </p:nvSpPr>
          <p:spPr bwMode="auto">
            <a:xfrm>
              <a:off x="1240446" y="5335820"/>
              <a:ext cx="1260000" cy="36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45720" rIns="45720">
              <a:spAutoFit/>
            </a:bodyPr>
            <a:lstStyle/>
            <a:p>
              <a:pPr algn="ctr" defTabSz="914400" hangingPunct="0">
                <a:lnSpc>
                  <a:spcPct val="120000"/>
                </a:lnSpc>
                <a:buFont typeface="Arial" panose="020B0604020202020204" pitchFamily="34" charset="0"/>
              </a:pPr>
              <a:r>
                <a:rPr lang="en-US" altLang="zh-CN" sz="16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T+C </a:t>
              </a:r>
              <a:r>
                <a:rPr lang="zh-CN" altLang="en-US" sz="16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移动</a:t>
              </a:r>
              <a:endParaRPr lang="zh-CN" altLang="en-US" sz="16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2" name="圆角矩形 13446"/>
            <p:cNvSpPr>
              <a:spLocks noChangeArrowheads="1"/>
            </p:cNvSpPr>
            <p:nvPr/>
          </p:nvSpPr>
          <p:spPr bwMode="auto">
            <a:xfrm>
              <a:off x="3060370" y="4917021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FF0000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200" dirty="0"/>
                <a:t>T+</a:t>
              </a:r>
              <a:r>
                <a:rPr lang="zh-CN" altLang="en-US" sz="1200" dirty="0"/>
                <a:t>工作圈下单</a:t>
              </a:r>
              <a:endParaRPr lang="zh-CN" altLang="zh-CN" sz="1200" dirty="0"/>
            </a:p>
          </p:txBody>
        </p:sp>
        <p:sp>
          <p:nvSpPr>
            <p:cNvPr id="53" name="圆角矩形 13446"/>
            <p:cNvSpPr>
              <a:spLocks noChangeArrowheads="1"/>
            </p:cNvSpPr>
            <p:nvPr/>
          </p:nvSpPr>
          <p:spPr bwMode="auto">
            <a:xfrm>
              <a:off x="4107445" y="4920726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FF0000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200" dirty="0"/>
                <a:t>T+</a:t>
              </a:r>
              <a:r>
                <a:rPr lang="zh-CN" altLang="en-US" sz="1200" dirty="0"/>
                <a:t>商品及库存</a:t>
              </a:r>
              <a:endParaRPr lang="zh-CN" altLang="zh-CN" sz="1200" dirty="0"/>
            </a:p>
          </p:txBody>
        </p:sp>
        <p:sp>
          <p:nvSpPr>
            <p:cNvPr id="54" name="圆角矩形 13446"/>
            <p:cNvSpPr>
              <a:spLocks noChangeArrowheads="1"/>
            </p:cNvSpPr>
            <p:nvPr/>
          </p:nvSpPr>
          <p:spPr bwMode="auto">
            <a:xfrm>
              <a:off x="5234723" y="5347783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FF0000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200" dirty="0"/>
                <a:t>T+</a:t>
              </a:r>
              <a:r>
                <a:rPr lang="zh-CN" altLang="en-US" sz="1200" dirty="0"/>
                <a:t>收款</a:t>
              </a:r>
              <a:endParaRPr lang="zh-CN" altLang="zh-CN" sz="1200" dirty="0"/>
            </a:p>
          </p:txBody>
        </p:sp>
        <p:sp>
          <p:nvSpPr>
            <p:cNvPr id="55" name="圆角矩形 13446"/>
            <p:cNvSpPr>
              <a:spLocks noChangeArrowheads="1"/>
            </p:cNvSpPr>
            <p:nvPr/>
          </p:nvSpPr>
          <p:spPr bwMode="auto">
            <a:xfrm>
              <a:off x="5219693" y="4917021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FF0000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200" dirty="0"/>
                <a:t>T+</a:t>
              </a:r>
              <a:r>
                <a:rPr lang="zh-CN" altLang="en-US" sz="1200" dirty="0"/>
                <a:t>要货申请</a:t>
              </a:r>
              <a:endParaRPr lang="zh-CN" altLang="zh-CN" sz="1200" dirty="0"/>
            </a:p>
          </p:txBody>
        </p:sp>
        <p:sp>
          <p:nvSpPr>
            <p:cNvPr id="56" name="圆角矩形 13446"/>
            <p:cNvSpPr>
              <a:spLocks noChangeArrowheads="1"/>
            </p:cNvSpPr>
            <p:nvPr/>
          </p:nvSpPr>
          <p:spPr bwMode="auto">
            <a:xfrm>
              <a:off x="6368626" y="4920726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FF0000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200" dirty="0"/>
                <a:t>T+</a:t>
              </a:r>
              <a:r>
                <a:rPr lang="zh-CN" altLang="en-US" sz="1200" dirty="0"/>
                <a:t>客户档案</a:t>
              </a:r>
              <a:endParaRPr lang="zh-CN" altLang="zh-CN" sz="1200" dirty="0"/>
            </a:p>
          </p:txBody>
        </p:sp>
        <p:sp>
          <p:nvSpPr>
            <p:cNvPr id="57" name="圆角矩形 13446"/>
            <p:cNvSpPr>
              <a:spLocks noChangeArrowheads="1"/>
            </p:cNvSpPr>
            <p:nvPr/>
          </p:nvSpPr>
          <p:spPr bwMode="auto">
            <a:xfrm>
              <a:off x="3053746" y="5327836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FF0000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200" dirty="0"/>
                <a:t>T+</a:t>
              </a:r>
              <a:r>
                <a:rPr lang="zh-CN" altLang="en-US" sz="1200" dirty="0"/>
                <a:t>欠款对帐</a:t>
              </a:r>
              <a:endParaRPr lang="zh-CN" altLang="zh-CN" sz="1200" dirty="0"/>
            </a:p>
          </p:txBody>
        </p:sp>
        <p:sp>
          <p:nvSpPr>
            <p:cNvPr id="58" name="圆角矩形 13446"/>
            <p:cNvSpPr>
              <a:spLocks noChangeArrowheads="1"/>
            </p:cNvSpPr>
            <p:nvPr/>
          </p:nvSpPr>
          <p:spPr bwMode="auto">
            <a:xfrm>
              <a:off x="4100821" y="5331541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FF0000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200" dirty="0"/>
                <a:t>T+</a:t>
              </a:r>
              <a:r>
                <a:rPr lang="zh-CN" altLang="en-US" sz="1200" dirty="0"/>
                <a:t>费用单</a:t>
              </a:r>
              <a:endParaRPr lang="zh-CN" altLang="zh-CN" sz="1200" dirty="0"/>
            </a:p>
          </p:txBody>
        </p:sp>
        <p:sp>
          <p:nvSpPr>
            <p:cNvPr id="60" name="圆角矩形 13446"/>
            <p:cNvSpPr>
              <a:spLocks noChangeArrowheads="1"/>
            </p:cNvSpPr>
            <p:nvPr/>
          </p:nvSpPr>
          <p:spPr bwMode="auto">
            <a:xfrm>
              <a:off x="4130927" y="5742482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FF0000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200" dirty="0"/>
                <a:t>T+</a:t>
              </a:r>
              <a:r>
                <a:rPr lang="zh-CN" altLang="en-US" sz="1200" dirty="0"/>
                <a:t>订阅报表</a:t>
              </a:r>
              <a:endParaRPr lang="zh-CN" altLang="zh-CN" sz="1200" dirty="0"/>
            </a:p>
          </p:txBody>
        </p:sp>
        <p:sp>
          <p:nvSpPr>
            <p:cNvPr id="61" name="圆角矩形 13446"/>
            <p:cNvSpPr>
              <a:spLocks noChangeArrowheads="1"/>
            </p:cNvSpPr>
            <p:nvPr/>
          </p:nvSpPr>
          <p:spPr bwMode="auto">
            <a:xfrm>
              <a:off x="3042849" y="5738651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FF0000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200" dirty="0"/>
                <a:t>T+</a:t>
              </a:r>
              <a:r>
                <a:rPr lang="zh-CN" altLang="en-US" sz="1200" dirty="0"/>
                <a:t>业务报表</a:t>
              </a:r>
              <a:endParaRPr lang="zh-CN" altLang="zh-CN" sz="1200" dirty="0"/>
            </a:p>
          </p:txBody>
        </p:sp>
        <p:sp>
          <p:nvSpPr>
            <p:cNvPr id="62" name="圆角矩形 13446"/>
            <p:cNvSpPr>
              <a:spLocks noChangeArrowheads="1"/>
            </p:cNvSpPr>
            <p:nvPr/>
          </p:nvSpPr>
          <p:spPr bwMode="auto">
            <a:xfrm>
              <a:off x="6368626" y="5751593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FF0000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200" dirty="0"/>
                <a:t>T+PDA</a:t>
              </a:r>
              <a:r>
                <a:rPr lang="zh-CN" altLang="en-US" sz="1200" dirty="0"/>
                <a:t>下单</a:t>
              </a:r>
              <a:endParaRPr lang="zh-CN" altLang="zh-CN" sz="1200" dirty="0"/>
            </a:p>
          </p:txBody>
        </p:sp>
        <p:sp>
          <p:nvSpPr>
            <p:cNvPr id="63" name="圆角矩形 13446"/>
            <p:cNvSpPr>
              <a:spLocks noChangeArrowheads="1"/>
            </p:cNvSpPr>
            <p:nvPr/>
          </p:nvSpPr>
          <p:spPr bwMode="auto">
            <a:xfrm>
              <a:off x="7462874" y="5357722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FF0000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200" dirty="0"/>
                <a:t>T+</a:t>
              </a:r>
              <a:r>
                <a:rPr lang="zh-CN" altLang="en-US" sz="1200" dirty="0"/>
                <a:t>预警</a:t>
              </a:r>
              <a:endParaRPr lang="zh-CN" altLang="zh-CN" sz="1200" dirty="0"/>
            </a:p>
          </p:txBody>
        </p:sp>
        <p:sp>
          <p:nvSpPr>
            <p:cNvPr id="64" name="圆角矩形 13446"/>
            <p:cNvSpPr>
              <a:spLocks noChangeArrowheads="1"/>
            </p:cNvSpPr>
            <p:nvPr/>
          </p:nvSpPr>
          <p:spPr bwMode="auto">
            <a:xfrm>
              <a:off x="7444874" y="4926133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FF0000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200" dirty="0"/>
                <a:t>T+</a:t>
              </a:r>
              <a:r>
                <a:rPr lang="zh-CN" altLang="en-US" sz="1200" dirty="0"/>
                <a:t>对账交款</a:t>
              </a:r>
              <a:endParaRPr lang="zh-CN" altLang="zh-CN" sz="1200" dirty="0"/>
            </a:p>
          </p:txBody>
        </p:sp>
        <p:sp>
          <p:nvSpPr>
            <p:cNvPr id="65" name="圆角矩形 13446"/>
            <p:cNvSpPr>
              <a:spLocks noChangeArrowheads="1"/>
            </p:cNvSpPr>
            <p:nvPr/>
          </p:nvSpPr>
          <p:spPr bwMode="auto">
            <a:xfrm>
              <a:off x="7480874" y="5751593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FF0000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200" dirty="0"/>
                <a:t>T+</a:t>
              </a:r>
              <a:r>
                <a:rPr lang="zh-CN" altLang="en-US" sz="1200" dirty="0"/>
                <a:t>移动仓管</a:t>
              </a:r>
              <a:endParaRPr lang="zh-CN" altLang="zh-CN" sz="1200" dirty="0"/>
            </a:p>
          </p:txBody>
        </p:sp>
        <p:sp>
          <p:nvSpPr>
            <p:cNvPr id="66" name="圆角矩形 13446"/>
            <p:cNvSpPr>
              <a:spLocks noChangeArrowheads="1"/>
            </p:cNvSpPr>
            <p:nvPr/>
          </p:nvSpPr>
          <p:spPr bwMode="auto">
            <a:xfrm>
              <a:off x="6368626" y="5357722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FF0000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200" dirty="0"/>
                <a:t>T+</a:t>
              </a:r>
              <a:r>
                <a:rPr lang="zh-CN" altLang="en-US" sz="1200" dirty="0"/>
                <a:t>跑店管理</a:t>
              </a:r>
              <a:endParaRPr lang="zh-CN" altLang="zh-CN" sz="1200" dirty="0"/>
            </a:p>
          </p:txBody>
        </p:sp>
        <p:sp>
          <p:nvSpPr>
            <p:cNvPr id="67" name="圆角矩形 13446"/>
            <p:cNvSpPr>
              <a:spLocks noChangeArrowheads="1"/>
            </p:cNvSpPr>
            <p:nvPr/>
          </p:nvSpPr>
          <p:spPr bwMode="auto">
            <a:xfrm>
              <a:off x="5219693" y="5740306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FF0000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200" dirty="0"/>
                <a:t>T+</a:t>
              </a:r>
              <a:r>
                <a:rPr lang="zh-CN" altLang="en-US" sz="1200" dirty="0"/>
                <a:t>经营看板排行榜</a:t>
              </a:r>
              <a:endParaRPr lang="zh-CN" altLang="zh-CN" sz="1200" dirty="0"/>
            </a:p>
          </p:txBody>
        </p:sp>
        <p:cxnSp>
          <p:nvCxnSpPr>
            <p:cNvPr id="69" name="直接连接符 68"/>
            <p:cNvCxnSpPr/>
            <p:nvPr/>
          </p:nvCxnSpPr>
          <p:spPr>
            <a:xfrm flipH="1">
              <a:off x="2763815" y="4906861"/>
              <a:ext cx="0" cy="1260000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cxnSp>
        <p:nvCxnSpPr>
          <p:cNvPr id="72" name="直接连接符 71"/>
          <p:cNvCxnSpPr/>
          <p:nvPr/>
        </p:nvCxnSpPr>
        <p:spPr>
          <a:xfrm flipV="1">
            <a:off x="1258558" y="4735664"/>
            <a:ext cx="10188000" cy="29818"/>
          </a:xfrm>
          <a:prstGeom prst="line">
            <a:avLst/>
          </a:prstGeom>
          <a:ln w="9525" cap="flat" cmpd="sng" algn="ctr">
            <a:solidFill>
              <a:schemeClr val="tx1">
                <a:lumMod val="95000"/>
                <a:lumOff val="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91" name="组合 90"/>
          <p:cNvGrpSpPr/>
          <p:nvPr/>
        </p:nvGrpSpPr>
        <p:grpSpPr>
          <a:xfrm>
            <a:off x="9078876" y="1315565"/>
            <a:ext cx="2324817" cy="2289696"/>
            <a:chOff x="9078876" y="1315565"/>
            <a:chExt cx="2324817" cy="2289696"/>
          </a:xfrm>
        </p:grpSpPr>
        <p:sp>
          <p:nvSpPr>
            <p:cNvPr id="73" name="矩形 13413"/>
            <p:cNvSpPr>
              <a:spLocks noChangeArrowheads="1"/>
            </p:cNvSpPr>
            <p:nvPr/>
          </p:nvSpPr>
          <p:spPr bwMode="auto">
            <a:xfrm>
              <a:off x="9592614" y="1315565"/>
              <a:ext cx="1378552" cy="328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rIns="4572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20000"/>
                </a:lnSpc>
                <a:spcBef>
                  <a:spcPct val="0"/>
                </a:spcBef>
                <a:buSzTx/>
              </a:pPr>
              <a:r>
                <a:rPr lang="zh-CN" altLang="en-US" sz="1400" b="1" dirty="0">
                  <a:solidFill>
                    <a:srgbClr val="404040"/>
                  </a:solidFill>
                </a:rPr>
                <a:t>生态平台应用</a:t>
              </a:r>
              <a:endParaRPr lang="zh-CN" altLang="en-US" sz="1400" b="1" dirty="0">
                <a:solidFill>
                  <a:srgbClr val="404040"/>
                </a:solidFill>
              </a:endParaRPr>
            </a:p>
          </p:txBody>
        </p:sp>
        <p:sp>
          <p:nvSpPr>
            <p:cNvPr id="74" name="圆角矩形 13415"/>
            <p:cNvSpPr>
              <a:spLocks noChangeArrowheads="1"/>
            </p:cNvSpPr>
            <p:nvPr/>
          </p:nvSpPr>
          <p:spPr bwMode="auto">
            <a:xfrm>
              <a:off x="9112623" y="1723661"/>
              <a:ext cx="988832" cy="39801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9525">
              <a:solidFill>
                <a:srgbClr val="3688F7"/>
              </a:solidFill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200" dirty="0"/>
                <a:t>服宝机器人</a:t>
              </a:r>
              <a:endParaRPr lang="zh-CN" altLang="zh-CN" sz="1200" dirty="0"/>
            </a:p>
          </p:txBody>
        </p:sp>
        <p:sp>
          <p:nvSpPr>
            <p:cNvPr id="76" name="圆角矩形 13418"/>
            <p:cNvSpPr>
              <a:spLocks noChangeArrowheads="1"/>
            </p:cNvSpPr>
            <p:nvPr/>
          </p:nvSpPr>
          <p:spPr bwMode="auto">
            <a:xfrm>
              <a:off x="10381775" y="1748284"/>
              <a:ext cx="1002235" cy="398009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9525">
              <a:solidFill>
                <a:srgbClr val="3688F7"/>
              </a:solidFill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200" dirty="0"/>
                <a:t>会计家园</a:t>
              </a:r>
              <a:endParaRPr lang="zh-CN" altLang="zh-CN" sz="1200" dirty="0"/>
            </a:p>
          </p:txBody>
        </p:sp>
        <p:sp>
          <p:nvSpPr>
            <p:cNvPr id="78" name="圆角矩形 13467"/>
            <p:cNvSpPr>
              <a:spLocks noChangeArrowheads="1"/>
            </p:cNvSpPr>
            <p:nvPr/>
          </p:nvSpPr>
          <p:spPr bwMode="auto">
            <a:xfrm>
              <a:off x="9112623" y="2193151"/>
              <a:ext cx="1020438" cy="39801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9525">
              <a:solidFill>
                <a:srgbClr val="3688F7"/>
              </a:solidFill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200" dirty="0"/>
                <a:t>电子发票</a:t>
              </a:r>
              <a:endParaRPr lang="zh-CN" altLang="zh-CN" sz="1200" dirty="0"/>
            </a:p>
          </p:txBody>
        </p:sp>
        <p:sp>
          <p:nvSpPr>
            <p:cNvPr id="80" name="圆角矩形 13470"/>
            <p:cNvSpPr>
              <a:spLocks noChangeArrowheads="1"/>
            </p:cNvSpPr>
            <p:nvPr/>
          </p:nvSpPr>
          <p:spPr bwMode="auto">
            <a:xfrm>
              <a:off x="10329021" y="2220779"/>
              <a:ext cx="1074672" cy="39801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9525">
              <a:solidFill>
                <a:srgbClr val="3688F7"/>
              </a:solidFill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200" dirty="0"/>
                <a:t>畅捷贷</a:t>
              </a:r>
              <a:endParaRPr lang="zh-CN" altLang="zh-CN" sz="1200" dirty="0"/>
            </a:p>
          </p:txBody>
        </p:sp>
        <p:sp>
          <p:nvSpPr>
            <p:cNvPr id="82" name="矩形 13477"/>
            <p:cNvSpPr>
              <a:spLocks noChangeArrowheads="1"/>
            </p:cNvSpPr>
            <p:nvPr/>
          </p:nvSpPr>
          <p:spPr bwMode="auto">
            <a:xfrm>
              <a:off x="9482859" y="2819126"/>
              <a:ext cx="1561458" cy="350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rIns="4572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20000"/>
                </a:lnSpc>
                <a:spcBef>
                  <a:spcPct val="0"/>
                </a:spcBef>
                <a:buSzTx/>
              </a:pPr>
              <a:r>
                <a:rPr lang="en-US" altLang="zh-CN" sz="1400" b="1" dirty="0">
                  <a:solidFill>
                    <a:srgbClr val="404040"/>
                  </a:solidFill>
                </a:rPr>
                <a:t>T+C </a:t>
              </a:r>
              <a:r>
                <a:rPr lang="zh-CN" altLang="en-US" sz="1400" b="1" dirty="0">
                  <a:solidFill>
                    <a:srgbClr val="404040"/>
                  </a:solidFill>
                </a:rPr>
                <a:t>开发者社区</a:t>
              </a:r>
              <a:endParaRPr lang="zh-CN" altLang="en-US" sz="1400" b="1" dirty="0">
                <a:solidFill>
                  <a:srgbClr val="404040"/>
                </a:solidFill>
              </a:endParaRPr>
            </a:p>
          </p:txBody>
        </p:sp>
        <p:sp>
          <p:nvSpPr>
            <p:cNvPr id="83" name="圆角矩形 13479"/>
            <p:cNvSpPr>
              <a:spLocks noChangeArrowheads="1"/>
            </p:cNvSpPr>
            <p:nvPr/>
          </p:nvSpPr>
          <p:spPr bwMode="auto">
            <a:xfrm>
              <a:off x="9157113" y="3207251"/>
              <a:ext cx="988832" cy="39801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9525">
              <a:solidFill>
                <a:srgbClr val="47A1FE"/>
              </a:solidFill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200" dirty="0"/>
                <a:t>开放接口</a:t>
              </a:r>
              <a:endParaRPr lang="zh-CN" altLang="zh-CN" sz="1200" dirty="0"/>
            </a:p>
          </p:txBody>
        </p:sp>
        <p:sp>
          <p:nvSpPr>
            <p:cNvPr id="85" name="圆角矩形 13482"/>
            <p:cNvSpPr>
              <a:spLocks noChangeArrowheads="1"/>
            </p:cNvSpPr>
            <p:nvPr/>
          </p:nvSpPr>
          <p:spPr bwMode="auto">
            <a:xfrm>
              <a:off x="10330769" y="3194670"/>
              <a:ext cx="988831" cy="39801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9525">
              <a:solidFill>
                <a:srgbClr val="47A1FE"/>
              </a:solidFill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200" dirty="0"/>
                <a:t>增值应用</a:t>
              </a:r>
              <a:endParaRPr lang="zh-CN" altLang="zh-CN" sz="1200" dirty="0"/>
            </a:p>
          </p:txBody>
        </p:sp>
        <p:sp>
          <p:nvSpPr>
            <p:cNvPr id="87" name="直接连接符 13484"/>
            <p:cNvSpPr>
              <a:spLocks noChangeShapeType="1"/>
            </p:cNvSpPr>
            <p:nvPr/>
          </p:nvSpPr>
          <p:spPr bwMode="auto">
            <a:xfrm>
              <a:off x="9078876" y="2752223"/>
              <a:ext cx="2189924" cy="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5720" rIns="45720"/>
            <a:lstStyle/>
            <a:p>
              <a:pPr defTabSz="914400" eaLnBrk="0" hangingPunct="0"/>
              <a:endParaRPr lang="zh-CN" altLang="en-US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883999" y="1226552"/>
            <a:ext cx="7898713" cy="2746988"/>
            <a:chOff x="883999" y="1226552"/>
            <a:chExt cx="7898713" cy="2746988"/>
          </a:xfrm>
        </p:grpSpPr>
        <p:sp>
          <p:nvSpPr>
            <p:cNvPr id="3" name="矩形 13398"/>
            <p:cNvSpPr>
              <a:spLocks noChangeArrowheads="1"/>
            </p:cNvSpPr>
            <p:nvPr/>
          </p:nvSpPr>
          <p:spPr bwMode="auto">
            <a:xfrm>
              <a:off x="902959" y="1226552"/>
              <a:ext cx="1260000" cy="36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45720" rIns="4572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20000"/>
                </a:lnSpc>
                <a:spcBef>
                  <a:spcPct val="0"/>
                </a:spcBef>
                <a:buSzTx/>
              </a:pPr>
              <a:r>
                <a:rPr lang="en-US" altLang="zh-CN" sz="1600" b="1" dirty="0">
                  <a:solidFill>
                    <a:srgbClr val="404040"/>
                  </a:solidFill>
                </a:rPr>
                <a:t>T+C </a:t>
              </a:r>
              <a:r>
                <a:rPr lang="zh-CN" altLang="en-US" sz="1600" b="1" dirty="0">
                  <a:solidFill>
                    <a:srgbClr val="404040"/>
                  </a:solidFill>
                </a:rPr>
                <a:t>财务</a:t>
              </a:r>
              <a:endParaRPr lang="zh-CN" altLang="en-US" sz="1600" b="1" dirty="0">
                <a:solidFill>
                  <a:srgbClr val="404040"/>
                </a:solidFill>
              </a:endParaRPr>
            </a:p>
          </p:txBody>
        </p:sp>
        <p:sp>
          <p:nvSpPr>
            <p:cNvPr id="4" name="矩形 13398"/>
            <p:cNvSpPr>
              <a:spLocks noChangeArrowheads="1"/>
            </p:cNvSpPr>
            <p:nvPr/>
          </p:nvSpPr>
          <p:spPr bwMode="auto">
            <a:xfrm>
              <a:off x="905239" y="1816851"/>
              <a:ext cx="1260000" cy="36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45720" rIns="45720">
              <a:spAutoFit/>
            </a:bodyPr>
            <a:lstStyle/>
            <a:p>
              <a:pPr algn="ctr" defTabSz="914400" hangingPunct="0">
                <a:lnSpc>
                  <a:spcPct val="120000"/>
                </a:lnSpc>
                <a:buFont typeface="Arial" panose="020B0604020202020204" pitchFamily="34" charset="0"/>
              </a:pPr>
              <a:r>
                <a:rPr lang="en-US" altLang="zh-CN" sz="16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T+C </a:t>
              </a:r>
              <a:r>
                <a:rPr lang="zh-CN" altLang="en-US" sz="16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业务</a:t>
              </a:r>
              <a:endParaRPr lang="zh-CN" altLang="en-US" sz="16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矩形 13398"/>
            <p:cNvSpPr>
              <a:spLocks noChangeArrowheads="1"/>
            </p:cNvSpPr>
            <p:nvPr/>
          </p:nvSpPr>
          <p:spPr bwMode="auto">
            <a:xfrm>
              <a:off x="902959" y="2406118"/>
              <a:ext cx="1260000" cy="36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45720" rIns="45720">
              <a:spAutoFit/>
            </a:bodyPr>
            <a:lstStyle/>
            <a:p>
              <a:pPr algn="ctr" defTabSz="914400" hangingPunct="0">
                <a:lnSpc>
                  <a:spcPct val="120000"/>
                </a:lnSpc>
                <a:buFont typeface="Arial" panose="020B0604020202020204" pitchFamily="34" charset="0"/>
              </a:pPr>
              <a:r>
                <a:rPr lang="en-US" altLang="zh-CN" sz="16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T+C </a:t>
              </a:r>
              <a:r>
                <a:rPr lang="zh-CN" altLang="en-US" sz="16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生产</a:t>
              </a:r>
              <a:endParaRPr lang="zh-CN" altLang="en-US" sz="16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矩形 13398"/>
            <p:cNvSpPr>
              <a:spLocks noChangeArrowheads="1"/>
            </p:cNvSpPr>
            <p:nvPr/>
          </p:nvSpPr>
          <p:spPr bwMode="auto">
            <a:xfrm>
              <a:off x="902959" y="2995385"/>
              <a:ext cx="1260000" cy="36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45720" rIns="45720">
              <a:spAutoFit/>
            </a:bodyPr>
            <a:lstStyle/>
            <a:p>
              <a:pPr algn="ctr" defTabSz="914400" hangingPunct="0">
                <a:lnSpc>
                  <a:spcPct val="120000"/>
                </a:lnSpc>
                <a:buFont typeface="Arial" panose="020B0604020202020204" pitchFamily="34" charset="0"/>
              </a:pPr>
              <a:r>
                <a:rPr lang="en-US" altLang="zh-CN" sz="16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T+C </a:t>
              </a:r>
              <a:r>
                <a:rPr lang="zh-CN" altLang="en-US" sz="16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商贸</a:t>
              </a:r>
              <a:endParaRPr lang="zh-CN" altLang="en-US" sz="16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" name="圆角矩形 13446"/>
            <p:cNvSpPr>
              <a:spLocks noChangeArrowheads="1"/>
            </p:cNvSpPr>
            <p:nvPr/>
          </p:nvSpPr>
          <p:spPr bwMode="auto">
            <a:xfrm>
              <a:off x="2687249" y="2995385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/>
            <a:p>
              <a:pPr algn="ctr" defTabSz="914400" hangingPunct="0">
                <a:buFont typeface="Arial" panose="020B0604020202020204" pitchFamily="34" charset="0"/>
              </a:pPr>
              <a:r>
                <a:rPr lang="zh-CN" altLang="en-US" sz="140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零售管理</a:t>
              </a:r>
              <a:endParaRPr lang="zh-CN" altLang="zh-CN" sz="1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1" name="圆角矩形 13446"/>
            <p:cNvSpPr>
              <a:spLocks noChangeArrowheads="1"/>
            </p:cNvSpPr>
            <p:nvPr/>
          </p:nvSpPr>
          <p:spPr bwMode="auto">
            <a:xfrm>
              <a:off x="3724527" y="2406118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委外加工</a:t>
              </a:r>
              <a:endParaRPr lang="zh-CN" altLang="zh-CN" sz="1400" dirty="0"/>
            </a:p>
          </p:txBody>
        </p:sp>
        <p:sp>
          <p:nvSpPr>
            <p:cNvPr id="22" name="圆角矩形 13446"/>
            <p:cNvSpPr>
              <a:spLocks noChangeArrowheads="1"/>
            </p:cNvSpPr>
            <p:nvPr/>
          </p:nvSpPr>
          <p:spPr bwMode="auto">
            <a:xfrm>
              <a:off x="2687249" y="2411239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生产管理</a:t>
              </a:r>
              <a:endParaRPr lang="zh-CN" altLang="zh-CN" sz="1400" dirty="0"/>
            </a:p>
          </p:txBody>
        </p:sp>
        <p:sp>
          <p:nvSpPr>
            <p:cNvPr id="23" name="圆角矩形 13446"/>
            <p:cNvSpPr>
              <a:spLocks noChangeArrowheads="1"/>
            </p:cNvSpPr>
            <p:nvPr/>
          </p:nvSpPr>
          <p:spPr bwMode="auto">
            <a:xfrm>
              <a:off x="4788536" y="1821728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库存核算</a:t>
              </a:r>
              <a:endParaRPr lang="zh-CN" altLang="zh-CN" sz="1400" dirty="0"/>
            </a:p>
          </p:txBody>
        </p:sp>
        <p:sp>
          <p:nvSpPr>
            <p:cNvPr id="24" name="圆角矩形 13446"/>
            <p:cNvSpPr>
              <a:spLocks noChangeArrowheads="1"/>
            </p:cNvSpPr>
            <p:nvPr/>
          </p:nvSpPr>
          <p:spPr bwMode="auto">
            <a:xfrm>
              <a:off x="3741098" y="1816851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销售管理</a:t>
              </a:r>
              <a:endParaRPr lang="zh-CN" altLang="zh-CN" sz="1400" dirty="0"/>
            </a:p>
          </p:txBody>
        </p:sp>
        <p:sp>
          <p:nvSpPr>
            <p:cNvPr id="25" name="圆角矩形 13446"/>
            <p:cNvSpPr>
              <a:spLocks noChangeArrowheads="1"/>
            </p:cNvSpPr>
            <p:nvPr/>
          </p:nvSpPr>
          <p:spPr bwMode="auto">
            <a:xfrm>
              <a:off x="2687249" y="1817032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采购管理</a:t>
              </a:r>
              <a:endParaRPr lang="zh-CN" altLang="zh-CN" sz="1400" dirty="0"/>
            </a:p>
          </p:txBody>
        </p:sp>
        <p:sp>
          <p:nvSpPr>
            <p:cNvPr id="26" name="圆角矩形 13446"/>
            <p:cNvSpPr>
              <a:spLocks noChangeArrowheads="1"/>
            </p:cNvSpPr>
            <p:nvPr/>
          </p:nvSpPr>
          <p:spPr bwMode="auto">
            <a:xfrm>
              <a:off x="5832225" y="1264765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资产管理</a:t>
              </a:r>
              <a:endParaRPr lang="zh-CN" altLang="zh-CN" sz="1400" dirty="0"/>
            </a:p>
          </p:txBody>
        </p:sp>
        <p:sp>
          <p:nvSpPr>
            <p:cNvPr id="27" name="圆角矩形 13446"/>
            <p:cNvSpPr>
              <a:spLocks noChangeArrowheads="1"/>
            </p:cNvSpPr>
            <p:nvPr/>
          </p:nvSpPr>
          <p:spPr bwMode="auto">
            <a:xfrm>
              <a:off x="4788536" y="1255201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出纳管理</a:t>
              </a:r>
              <a:endParaRPr lang="zh-CN" altLang="zh-CN" sz="1400" dirty="0"/>
            </a:p>
          </p:txBody>
        </p:sp>
        <p:sp>
          <p:nvSpPr>
            <p:cNvPr id="28" name="圆角矩形 13446"/>
            <p:cNvSpPr>
              <a:spLocks noChangeArrowheads="1"/>
            </p:cNvSpPr>
            <p:nvPr/>
          </p:nvSpPr>
          <p:spPr bwMode="auto">
            <a:xfrm>
              <a:off x="3724527" y="1248971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400" dirty="0"/>
                <a:t>T-UFO</a:t>
              </a:r>
              <a:endParaRPr lang="zh-CN" altLang="zh-CN" sz="1400" dirty="0"/>
            </a:p>
          </p:txBody>
        </p:sp>
        <p:sp>
          <p:nvSpPr>
            <p:cNvPr id="29" name="圆角矩形 13446"/>
            <p:cNvSpPr>
              <a:spLocks noChangeArrowheads="1"/>
            </p:cNvSpPr>
            <p:nvPr/>
          </p:nvSpPr>
          <p:spPr bwMode="auto">
            <a:xfrm>
              <a:off x="2687249" y="1226552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总账</a:t>
              </a:r>
              <a:endParaRPr lang="zh-CN" altLang="zh-CN" sz="1400" dirty="0"/>
            </a:p>
          </p:txBody>
        </p:sp>
        <p:sp>
          <p:nvSpPr>
            <p:cNvPr id="30" name="圆角矩形 13446"/>
            <p:cNvSpPr>
              <a:spLocks noChangeArrowheads="1"/>
            </p:cNvSpPr>
            <p:nvPr/>
          </p:nvSpPr>
          <p:spPr bwMode="auto">
            <a:xfrm>
              <a:off x="6855594" y="2992987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配货管理</a:t>
              </a:r>
              <a:endParaRPr lang="zh-CN" altLang="zh-CN" sz="1400" dirty="0"/>
            </a:p>
          </p:txBody>
        </p:sp>
        <p:sp>
          <p:nvSpPr>
            <p:cNvPr id="31" name="圆角矩形 13446"/>
            <p:cNvSpPr>
              <a:spLocks noChangeArrowheads="1"/>
            </p:cNvSpPr>
            <p:nvPr/>
          </p:nvSpPr>
          <p:spPr bwMode="auto">
            <a:xfrm>
              <a:off x="4788536" y="2991680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促销管理</a:t>
              </a:r>
              <a:endParaRPr lang="zh-CN" altLang="zh-CN" sz="1400" dirty="0"/>
            </a:p>
          </p:txBody>
        </p:sp>
        <p:sp>
          <p:nvSpPr>
            <p:cNvPr id="32" name="圆角矩形 13446"/>
            <p:cNvSpPr>
              <a:spLocks noChangeArrowheads="1"/>
            </p:cNvSpPr>
            <p:nvPr/>
          </p:nvSpPr>
          <p:spPr bwMode="auto">
            <a:xfrm>
              <a:off x="3724527" y="2991680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会员管理</a:t>
              </a:r>
              <a:endParaRPr lang="zh-CN" altLang="zh-CN" sz="1400" dirty="0"/>
            </a:p>
          </p:txBody>
        </p:sp>
        <p:sp>
          <p:nvSpPr>
            <p:cNvPr id="34" name="圆角矩形 13446"/>
            <p:cNvSpPr>
              <a:spLocks noChangeArrowheads="1"/>
            </p:cNvSpPr>
            <p:nvPr/>
          </p:nvSpPr>
          <p:spPr bwMode="auto">
            <a:xfrm>
              <a:off x="4805107" y="3588726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电商通</a:t>
              </a:r>
              <a:endParaRPr lang="zh-CN" altLang="zh-CN" sz="1400" dirty="0"/>
            </a:p>
          </p:txBody>
        </p:sp>
        <p:sp>
          <p:nvSpPr>
            <p:cNvPr id="35" name="圆角矩形 13446"/>
            <p:cNvSpPr>
              <a:spLocks noChangeArrowheads="1"/>
            </p:cNvSpPr>
            <p:nvPr/>
          </p:nvSpPr>
          <p:spPr bwMode="auto">
            <a:xfrm>
              <a:off x="3741098" y="3584652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微信营销</a:t>
              </a:r>
              <a:endParaRPr lang="zh-CN" altLang="zh-CN" sz="1400" dirty="0"/>
            </a:p>
          </p:txBody>
        </p:sp>
        <p:sp>
          <p:nvSpPr>
            <p:cNvPr id="36" name="圆角矩形 13446"/>
            <p:cNvSpPr>
              <a:spLocks noChangeArrowheads="1"/>
            </p:cNvSpPr>
            <p:nvPr/>
          </p:nvSpPr>
          <p:spPr bwMode="auto">
            <a:xfrm>
              <a:off x="2687249" y="3578769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订货商城</a:t>
              </a:r>
              <a:endParaRPr lang="zh-CN" altLang="zh-CN" sz="1400" dirty="0"/>
            </a:p>
          </p:txBody>
        </p:sp>
        <p:sp>
          <p:nvSpPr>
            <p:cNvPr id="37" name="圆角矩形 13446"/>
            <p:cNvSpPr>
              <a:spLocks noChangeArrowheads="1"/>
            </p:cNvSpPr>
            <p:nvPr/>
          </p:nvSpPr>
          <p:spPr bwMode="auto">
            <a:xfrm>
              <a:off x="5832225" y="2991680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分销管理</a:t>
              </a:r>
              <a:endParaRPr lang="zh-CN" altLang="zh-CN" sz="1400" dirty="0"/>
            </a:p>
          </p:txBody>
        </p:sp>
        <p:sp>
          <p:nvSpPr>
            <p:cNvPr id="38" name="圆角矩形 13446"/>
            <p:cNvSpPr>
              <a:spLocks noChangeArrowheads="1"/>
            </p:cNvSpPr>
            <p:nvPr/>
          </p:nvSpPr>
          <p:spPr bwMode="auto">
            <a:xfrm>
              <a:off x="6855594" y="1817110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客户管理</a:t>
              </a:r>
              <a:endParaRPr lang="zh-CN" altLang="zh-CN" sz="1400" dirty="0"/>
            </a:p>
          </p:txBody>
        </p:sp>
        <p:sp>
          <p:nvSpPr>
            <p:cNvPr id="39" name="圆角矩形 13446"/>
            <p:cNvSpPr>
              <a:spLocks noChangeArrowheads="1"/>
            </p:cNvSpPr>
            <p:nvPr/>
          </p:nvSpPr>
          <p:spPr bwMode="auto">
            <a:xfrm>
              <a:off x="5832225" y="1821987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往来现金</a:t>
              </a:r>
              <a:endParaRPr lang="zh-CN" altLang="zh-CN" sz="1400" dirty="0"/>
            </a:p>
          </p:txBody>
        </p:sp>
        <p:sp>
          <p:nvSpPr>
            <p:cNvPr id="40" name="圆角矩形 13446"/>
            <p:cNvSpPr>
              <a:spLocks noChangeArrowheads="1"/>
            </p:cNvSpPr>
            <p:nvPr/>
          </p:nvSpPr>
          <p:spPr bwMode="auto">
            <a:xfrm>
              <a:off x="6855594" y="1242721"/>
              <a:ext cx="936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200" dirty="0"/>
                <a:t>多公司管理</a:t>
              </a:r>
              <a:endParaRPr lang="zh-CN" altLang="zh-CN" sz="1200" dirty="0"/>
            </a:p>
          </p:txBody>
        </p:sp>
        <p:sp>
          <p:nvSpPr>
            <p:cNvPr id="42" name="矩形 13398"/>
            <p:cNvSpPr>
              <a:spLocks noChangeArrowheads="1"/>
            </p:cNvSpPr>
            <p:nvPr/>
          </p:nvSpPr>
          <p:spPr bwMode="auto">
            <a:xfrm>
              <a:off x="883999" y="3584652"/>
              <a:ext cx="1260000" cy="38779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45720" rIns="45720">
              <a:spAutoFit/>
            </a:bodyPr>
            <a:lstStyle/>
            <a:p>
              <a:pPr algn="ctr" defTabSz="914400" hangingPunct="0">
                <a:lnSpc>
                  <a:spcPct val="120000"/>
                </a:lnSpc>
                <a:buFont typeface="Arial" panose="020B0604020202020204" pitchFamily="34" charset="0"/>
              </a:pPr>
              <a:r>
                <a:rPr lang="en-US" altLang="zh-CN" sz="16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T+C </a:t>
              </a:r>
              <a:r>
                <a:rPr lang="zh-CN" altLang="en-US" sz="1600" b="1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电商</a:t>
              </a:r>
              <a:endParaRPr lang="zh-CN" altLang="en-US" sz="1600" b="1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>
              <a:off x="2407478" y="1237540"/>
              <a:ext cx="0" cy="2736000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8" name="圆角矩形 13446"/>
            <p:cNvSpPr>
              <a:spLocks noChangeArrowheads="1"/>
            </p:cNvSpPr>
            <p:nvPr/>
          </p:nvSpPr>
          <p:spPr bwMode="auto">
            <a:xfrm>
              <a:off x="7882712" y="1816851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zh-CN" altLang="en-US" sz="1400" dirty="0"/>
                <a:t>移动仓管</a:t>
              </a:r>
              <a:endParaRPr lang="zh-CN" altLang="zh-CN" sz="1400" dirty="0"/>
            </a:p>
          </p:txBody>
        </p:sp>
        <p:sp>
          <p:nvSpPr>
            <p:cNvPr id="89" name="圆角矩形 13446"/>
            <p:cNvSpPr>
              <a:spLocks noChangeArrowheads="1"/>
            </p:cNvSpPr>
            <p:nvPr/>
          </p:nvSpPr>
          <p:spPr bwMode="auto">
            <a:xfrm>
              <a:off x="7882712" y="2991680"/>
              <a:ext cx="900000" cy="360000"/>
            </a:xfrm>
            <a:prstGeom prst="roundRect">
              <a:avLst>
                <a:gd name="adj" fmla="val 22815"/>
              </a:avLst>
            </a:prstGeom>
            <a:solidFill>
              <a:srgbClr val="FFFFFF"/>
            </a:solidFill>
            <a:ln w="12700">
              <a:solidFill>
                <a:srgbClr val="3688F7"/>
              </a:solidFill>
              <a:prstDash val="sysDot"/>
              <a:miter lim="800000"/>
            </a:ln>
          </p:spPr>
          <p:txBody>
            <a:bodyPr lIns="45720" rIns="4572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1pPr>
              <a:lvl2pPr marL="723900" indent="-2667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2pPr>
              <a:lvl3pPr marL="1233805" indent="-319405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3pPr>
              <a:lvl4pPr marL="17272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4pPr>
              <a:lvl5pPr marL="2184400" indent="-3556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5pPr>
              <a:lvl6pPr marL="26416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6pPr>
              <a:lvl7pPr marL="30988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7pPr>
              <a:lvl8pPr marL="35560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8pPr>
              <a:lvl9pPr marL="4013200" indent="-355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defRPr sz="200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defRPr>
              </a:lvl9pPr>
            </a:lstStyle>
            <a:p>
              <a:pPr algn="ctr" defTabSz="914400" hangingPunct="0">
                <a:lnSpc>
                  <a:spcPct val="100000"/>
                </a:lnSpc>
                <a:spcBef>
                  <a:spcPct val="0"/>
                </a:spcBef>
                <a:buSzTx/>
              </a:pPr>
              <a:r>
                <a:rPr lang="en-US" altLang="zh-CN" sz="1400" dirty="0"/>
                <a:t>POS</a:t>
              </a:r>
              <a:r>
                <a:rPr lang="zh-CN" altLang="en-US" sz="1400" dirty="0"/>
                <a:t>收银</a:t>
              </a:r>
              <a:endParaRPr lang="zh-CN" altLang="zh-CN" sz="1400" dirty="0"/>
            </a:p>
          </p:txBody>
        </p:sp>
      </p:grpSp>
      <p:sp>
        <p:nvSpPr>
          <p:cNvPr id="68" name="圆角矩形 13446"/>
          <p:cNvSpPr>
            <a:spLocks noChangeArrowheads="1"/>
          </p:cNvSpPr>
          <p:nvPr/>
        </p:nvSpPr>
        <p:spPr bwMode="auto">
          <a:xfrm>
            <a:off x="5902558" y="3559849"/>
            <a:ext cx="900000" cy="360000"/>
          </a:xfrm>
          <a:prstGeom prst="roundRect">
            <a:avLst>
              <a:gd name="adj" fmla="val 22815"/>
            </a:avLst>
          </a:prstGeom>
          <a:solidFill>
            <a:srgbClr val="FFFFFF"/>
          </a:solidFill>
          <a:ln w="12700">
            <a:solidFill>
              <a:srgbClr val="3688F7"/>
            </a:solidFill>
            <a:prstDash val="sysDot"/>
            <a:miter lim="800000"/>
          </a:ln>
        </p:spPr>
        <p:txBody>
          <a:bodyPr lIns="45720" rIns="45720" anchor="ctr"/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2pPr>
            <a:lvl3pPr marL="1233805" indent="-319405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5pPr>
            <a:lvl6pPr marL="2641600" indent="-355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6pPr>
            <a:lvl7pPr marL="3098800" indent="-355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7pPr>
            <a:lvl8pPr marL="3556000" indent="-355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8pPr>
            <a:lvl9pPr marL="4013200" indent="-355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9pPr>
          </a:lstStyle>
          <a:p>
            <a:pPr algn="ctr" defTabSz="914400" hangingPunct="0">
              <a:lnSpc>
                <a:spcPct val="100000"/>
              </a:lnSpc>
              <a:spcBef>
                <a:spcPct val="0"/>
              </a:spcBef>
              <a:buSzTx/>
            </a:pPr>
            <a:r>
              <a:rPr lang="zh-CN" altLang="en-US" sz="1400" dirty="0"/>
              <a:t>物流管理</a:t>
            </a:r>
            <a:endParaRPr lang="zh-CN" altLang="zh-CN" sz="1400" dirty="0"/>
          </a:p>
        </p:txBody>
      </p:sp>
      <p:sp>
        <p:nvSpPr>
          <p:cNvPr id="70" name="圆角矩形 13446"/>
          <p:cNvSpPr>
            <a:spLocks noChangeArrowheads="1"/>
          </p:cNvSpPr>
          <p:nvPr/>
        </p:nvSpPr>
        <p:spPr bwMode="auto">
          <a:xfrm>
            <a:off x="7902710" y="2196398"/>
            <a:ext cx="900000" cy="360000"/>
          </a:xfrm>
          <a:prstGeom prst="roundRect">
            <a:avLst>
              <a:gd name="adj" fmla="val 22815"/>
            </a:avLst>
          </a:prstGeom>
          <a:solidFill>
            <a:srgbClr val="FFFFFF"/>
          </a:solidFill>
          <a:ln w="12700">
            <a:solidFill>
              <a:srgbClr val="3688F7"/>
            </a:solidFill>
            <a:prstDash val="sysDot"/>
            <a:miter lim="800000"/>
          </a:ln>
        </p:spPr>
        <p:txBody>
          <a:bodyPr lIns="45720" rIns="45720" anchor="ctr"/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2pPr>
            <a:lvl3pPr marL="1233805" indent="-319405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5pPr>
            <a:lvl6pPr marL="2641600" indent="-355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6pPr>
            <a:lvl7pPr marL="3098800" indent="-355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7pPr>
            <a:lvl8pPr marL="3556000" indent="-355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8pPr>
            <a:lvl9pPr marL="4013200" indent="-355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9pPr>
          </a:lstStyle>
          <a:p>
            <a:pPr algn="ctr" defTabSz="914400" hangingPunct="0">
              <a:lnSpc>
                <a:spcPct val="100000"/>
              </a:lnSpc>
              <a:spcBef>
                <a:spcPct val="0"/>
              </a:spcBef>
              <a:buSzTx/>
            </a:pPr>
            <a:r>
              <a:rPr lang="zh-CN" altLang="en-US" sz="1400" dirty="0"/>
              <a:t>智慧营销</a:t>
            </a:r>
            <a:endParaRPr lang="zh-CN" altLang="zh-CN" sz="1400" dirty="0"/>
          </a:p>
        </p:txBody>
      </p:sp>
      <p:sp>
        <p:nvSpPr>
          <p:cNvPr id="71" name="圆角矩形 13446"/>
          <p:cNvSpPr>
            <a:spLocks noChangeArrowheads="1"/>
          </p:cNvSpPr>
          <p:nvPr/>
        </p:nvSpPr>
        <p:spPr bwMode="auto">
          <a:xfrm>
            <a:off x="7882712" y="1236421"/>
            <a:ext cx="900000" cy="360000"/>
          </a:xfrm>
          <a:prstGeom prst="roundRect">
            <a:avLst>
              <a:gd name="adj" fmla="val 22815"/>
            </a:avLst>
          </a:prstGeom>
          <a:solidFill>
            <a:srgbClr val="FFFFFF"/>
          </a:solidFill>
          <a:ln w="12700">
            <a:solidFill>
              <a:srgbClr val="3688F7"/>
            </a:solidFill>
            <a:prstDash val="sysDot"/>
            <a:miter lim="800000"/>
          </a:ln>
        </p:spPr>
        <p:txBody>
          <a:bodyPr lIns="45720" rIns="45720" anchor="ctr"/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2pPr>
            <a:lvl3pPr marL="1233805" indent="-319405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5pPr>
            <a:lvl6pPr marL="2641600" indent="-355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6pPr>
            <a:lvl7pPr marL="3098800" indent="-355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7pPr>
            <a:lvl8pPr marL="3556000" indent="-355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8pPr>
            <a:lvl9pPr marL="4013200" indent="-355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defRPr>
            </a:lvl9pPr>
          </a:lstStyle>
          <a:p>
            <a:pPr algn="ctr" defTabSz="914400" hangingPunct="0">
              <a:lnSpc>
                <a:spcPct val="100000"/>
              </a:lnSpc>
              <a:spcBef>
                <a:spcPct val="0"/>
              </a:spcBef>
              <a:buSzTx/>
            </a:pPr>
            <a:r>
              <a:rPr lang="zh-CN" altLang="en-US" sz="1400" dirty="0"/>
              <a:t>薪资管理</a:t>
            </a:r>
            <a:endParaRPr lang="zh-CN" altLang="zh-CN" sz="1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735" kern="0" dirty="0" err="1">
                <a:solidFill>
                  <a:srgbClr val="FF0000"/>
                </a:solidFill>
              </a:rPr>
              <a:t>T+ClOUD</a:t>
            </a:r>
            <a:r>
              <a:rPr lang="zh-CN" altLang="en-US" sz="3735" kern="0" dirty="0">
                <a:solidFill>
                  <a:srgbClr val="FF0000"/>
                </a:solidFill>
                <a:cs typeface="+mn-cs"/>
              </a:rPr>
              <a:t>跑店管理应用价值</a:t>
            </a:r>
            <a:endParaRPr lang="zh-CN" altLang="en-US" sz="3735" kern="0" dirty="0">
              <a:solidFill>
                <a:srgbClr val="FF0000"/>
              </a:solidFill>
              <a:cs typeface="+mn-cs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sz="quarter" idx="14"/>
          </p:nvPr>
        </p:nvGraphicFramePr>
        <p:xfrm>
          <a:off x="226046" y="1739969"/>
          <a:ext cx="11859937" cy="4224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87151" y="308053"/>
            <a:ext cx="9113440" cy="899584"/>
          </a:xfrm>
          <a:prstGeom prst="rect">
            <a:avLst/>
          </a:prstGeom>
        </p:spPr>
        <p:txBody>
          <a:bodyPr anchor="ctr"/>
          <a:lstStyle/>
          <a:p>
            <a:pPr algn="l"/>
            <a:r>
              <a:rPr lang="en-US" altLang="zh-CN" sz="3735" b="1" kern="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跑店管理与客户管家的区别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00945" y="1277211"/>
            <a:ext cx="5184576" cy="4805537"/>
          </a:xfrm>
          <a:prstGeom prst="roundRect">
            <a:avLst>
              <a:gd name="adj" fmla="val 681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57200" indent="-457200" eaLnBrk="0" hangingPunct="0">
              <a:spcBef>
                <a:spcPts val="1600"/>
              </a:spcBef>
              <a:buSzPct val="90000"/>
              <a:buBlip>
                <a:blip r:embed="rId1"/>
              </a:buBlip>
            </a:pPr>
            <a:r>
              <a:rPr lang="zh-CN" altLang="en-US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跑店管理</a:t>
            </a:r>
            <a:r>
              <a:rPr lang="zh-CN" altLang="zh-CN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altLang="zh-CN" sz="2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90600" lvl="1" indent="-381000" eaLnBrk="0" hangingPunct="0">
              <a:spcBef>
                <a:spcPts val="16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u"/>
            </a:pPr>
            <a:r>
              <a:rPr lang="zh-CN" altLang="en-US" sz="186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研发：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基于工作圈集成开发，后台与</a:t>
            </a:r>
            <a:r>
              <a:rPr lang="en-US" altLang="zh-CN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客户管理模块集成。</a:t>
            </a:r>
            <a:endParaRPr lang="en-US" altLang="zh-CN" sz="18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90600" lvl="1" indent="-381000" eaLnBrk="0" hangingPunct="0">
              <a:spcBef>
                <a:spcPts val="16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u"/>
            </a:pPr>
            <a:r>
              <a:rPr lang="zh-CN" altLang="en-US" sz="186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档案：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云账号相通，客户档案、存货档案等与</a:t>
            </a:r>
            <a:r>
              <a:rPr lang="en-US" altLang="zh-CN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集成。</a:t>
            </a:r>
            <a:endParaRPr lang="en-US" altLang="zh-CN" sz="18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90600" lvl="1" indent="-381000" eaLnBrk="0" hangingPunct="0">
              <a:spcBef>
                <a:spcPts val="16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u"/>
            </a:pPr>
            <a:r>
              <a:rPr lang="zh-CN" altLang="zh-CN" sz="186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应用</a:t>
            </a:r>
            <a:r>
              <a:rPr lang="zh-CN" altLang="zh-CN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：签到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更倾向老客户的现有销售，并进行路线规划</a:t>
            </a:r>
            <a:r>
              <a:rPr lang="zh-CN" altLang="zh-CN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、拜访计划（比较灵活）、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现场拜访签到、现场下单收款</a:t>
            </a:r>
            <a:r>
              <a:rPr lang="en-US" altLang="zh-CN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CN" altLang="zh-CN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销售订单、欠款对账、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收款、</a:t>
            </a:r>
            <a:r>
              <a:rPr lang="zh-CN" altLang="zh-CN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费用单、客户档案、拜访记录、拜访分析、业务报表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等操作。</a:t>
            </a:r>
            <a:endParaRPr lang="en-US" altLang="zh-CN" sz="18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90600" lvl="1" indent="-381000" eaLnBrk="0" hangingPunct="0">
              <a:spcBef>
                <a:spcPts val="16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u"/>
            </a:pP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管理后台控制</a:t>
            </a:r>
            <a:r>
              <a:rPr lang="en-US" altLang="zh-CN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60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天试用，移动端可以试用</a:t>
            </a:r>
            <a:r>
              <a:rPr lang="en-US" altLang="zh-CN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天。</a:t>
            </a:r>
            <a:endParaRPr lang="zh-CN" altLang="zh-CN" sz="18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069563" y="1277211"/>
            <a:ext cx="5472608" cy="4805537"/>
          </a:xfrm>
          <a:prstGeom prst="roundRect">
            <a:avLst>
              <a:gd name="adj" fmla="val 681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57200" indent="-457200" eaLnBrk="0" hangingPunct="0">
              <a:spcBef>
                <a:spcPts val="1600"/>
              </a:spcBef>
              <a:buSzPct val="90000"/>
              <a:buBlip>
                <a:blip r:embed="rId1"/>
              </a:buBlip>
            </a:pPr>
            <a:r>
              <a:rPr lang="zh-CN" altLang="en-US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客户管家</a:t>
            </a:r>
            <a:r>
              <a:rPr lang="zh-CN" altLang="zh-CN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altLang="zh-CN" sz="2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90600" lvl="1" indent="-381000" eaLnBrk="0" hangingPunct="0">
              <a:spcBef>
                <a:spcPts val="16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u"/>
            </a:pPr>
            <a:r>
              <a:rPr lang="zh-CN" altLang="en-US" sz="186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研发：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单独应用</a:t>
            </a:r>
            <a:r>
              <a:rPr lang="en-US" altLang="zh-CN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APP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，与工作圈以及</a:t>
            </a:r>
            <a:r>
              <a:rPr lang="en-US" altLang="zh-CN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全脱节。</a:t>
            </a:r>
            <a:endParaRPr lang="en-US" altLang="zh-CN" sz="18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90600" lvl="1" indent="-381000" eaLnBrk="0" hangingPunct="0">
              <a:spcBef>
                <a:spcPts val="16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u"/>
            </a:pPr>
            <a:r>
              <a:rPr lang="zh-CN" altLang="en-US" sz="186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档案：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云账号相通，客户档案单独存储管理。</a:t>
            </a:r>
            <a:endParaRPr lang="en-US" altLang="zh-CN" sz="18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90600" lvl="1" indent="-381000" eaLnBrk="0" hangingPunct="0">
              <a:spcBef>
                <a:spcPts val="16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u"/>
            </a:pPr>
            <a:r>
              <a:rPr lang="zh-CN" altLang="en-US" sz="186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应用 ：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名片档案存储</a:t>
            </a:r>
            <a:r>
              <a:rPr lang="en-US" altLang="zh-CN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权限管理，日常跟踪记录</a:t>
            </a:r>
            <a:r>
              <a:rPr lang="en-US" altLang="zh-CN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评论</a:t>
            </a:r>
            <a:r>
              <a:rPr lang="en-US" altLang="zh-CN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待办提醒，更倾向前端新市场开拓，老客户事务维护跟进和统计分析</a:t>
            </a:r>
            <a:r>
              <a:rPr lang="zh-CN" altLang="zh-CN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sz="18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90600" lvl="1" indent="-381000" eaLnBrk="0" hangingPunct="0">
              <a:spcBef>
                <a:spcPts val="16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u"/>
            </a:pPr>
            <a:r>
              <a:rPr lang="en-US" altLang="zh-CN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18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用户免费。</a:t>
            </a:r>
            <a:endParaRPr lang="zh-CN" altLang="zh-CN" sz="18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"/>
          <p:cNvGrpSpPr/>
          <p:nvPr/>
        </p:nvGrpSpPr>
        <p:grpSpPr bwMode="auto">
          <a:xfrm>
            <a:off x="2321393" y="1262427"/>
            <a:ext cx="5436000" cy="559473"/>
            <a:chOff x="1295400" y="1295400"/>
            <a:chExt cx="4617164" cy="684215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1295400" y="1319214"/>
              <a:ext cx="489236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2016748" y="1295400"/>
              <a:ext cx="3895816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defRPr/>
              </a:pPr>
              <a:r>
                <a:rPr lang="en-US" altLang="zh-CN" sz="2400" kern="0" dirty="0" err="1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T+ClOUD</a:t>
              </a: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整体介绍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2321393" y="1933018"/>
            <a:ext cx="5436000" cy="559472"/>
            <a:chOff x="1295400" y="2239963"/>
            <a:chExt cx="4871906" cy="684214"/>
          </a:xfrm>
        </p:grpSpPr>
        <p:sp>
          <p:nvSpPr>
            <p:cNvPr id="9" name="圆角矩形 8"/>
            <p:cNvSpPr/>
            <p:nvPr/>
          </p:nvSpPr>
          <p:spPr bwMode="auto">
            <a:xfrm>
              <a:off x="1295400" y="2263777"/>
              <a:ext cx="516228" cy="660400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2072445" y="2239963"/>
              <a:ext cx="4094861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财务管理应用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组合 7"/>
          <p:cNvGrpSpPr/>
          <p:nvPr/>
        </p:nvGrpSpPr>
        <p:grpSpPr bwMode="auto">
          <a:xfrm>
            <a:off x="2321393" y="2603608"/>
            <a:ext cx="5436000" cy="559473"/>
            <a:chOff x="1295400" y="3184525"/>
            <a:chExt cx="4917017" cy="684215"/>
          </a:xfrm>
        </p:grpSpPr>
        <p:sp>
          <p:nvSpPr>
            <p:cNvPr id="13" name="圆角矩形 12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业务管理应用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6" name="等腰三角形 15"/>
          <p:cNvSpPr/>
          <p:nvPr/>
        </p:nvSpPr>
        <p:spPr bwMode="auto">
          <a:xfrm rot="5400000">
            <a:off x="1773364" y="3400415"/>
            <a:ext cx="360000" cy="2880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标题 1"/>
          <p:cNvSpPr txBox="1"/>
          <p:nvPr/>
        </p:nvSpPr>
        <p:spPr bwMode="auto">
          <a:xfrm>
            <a:off x="2170296" y="461246"/>
            <a:ext cx="6019800" cy="635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7200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kern="0" dirty="0"/>
              <a:t>目     录</a:t>
            </a:r>
            <a:endParaRPr lang="zh-CN" altLang="en-US" sz="3600" kern="0" dirty="0"/>
          </a:p>
        </p:txBody>
      </p:sp>
      <p:grpSp>
        <p:nvGrpSpPr>
          <p:cNvPr id="30" name="组合 7"/>
          <p:cNvGrpSpPr/>
          <p:nvPr/>
        </p:nvGrpSpPr>
        <p:grpSpPr bwMode="auto">
          <a:xfrm>
            <a:off x="2321393" y="3274198"/>
            <a:ext cx="5436000" cy="559473"/>
            <a:chOff x="1295400" y="3184525"/>
            <a:chExt cx="4917017" cy="684215"/>
          </a:xfrm>
        </p:grpSpPr>
        <p:sp>
          <p:nvSpPr>
            <p:cNvPr id="31" name="圆角矩形 30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b="1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endPara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零售管理应用</a:t>
              </a:r>
              <a:endPara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3" name="组合 7"/>
          <p:cNvGrpSpPr/>
          <p:nvPr/>
        </p:nvGrpSpPr>
        <p:grpSpPr bwMode="auto">
          <a:xfrm>
            <a:off x="2321393" y="3944787"/>
            <a:ext cx="5436000" cy="559473"/>
            <a:chOff x="1295400" y="3184525"/>
            <a:chExt cx="4917017" cy="684215"/>
          </a:xfrm>
        </p:grpSpPr>
        <p:sp>
          <p:nvSpPr>
            <p:cNvPr id="34" name="圆角矩形 33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生产管理应用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6" name="组合 7"/>
          <p:cNvGrpSpPr/>
          <p:nvPr/>
        </p:nvGrpSpPr>
        <p:grpSpPr bwMode="auto">
          <a:xfrm>
            <a:off x="2321393" y="4634848"/>
            <a:ext cx="5436000" cy="559473"/>
            <a:chOff x="1295400" y="3184525"/>
            <a:chExt cx="4917017" cy="684215"/>
          </a:xfrm>
        </p:grpSpPr>
        <p:sp>
          <p:nvSpPr>
            <p:cNvPr id="37" name="圆角矩形 36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6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电商管理应用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9" name="组合 7"/>
          <p:cNvGrpSpPr/>
          <p:nvPr/>
        </p:nvGrpSpPr>
        <p:grpSpPr bwMode="auto">
          <a:xfrm>
            <a:off x="2321393" y="5324908"/>
            <a:ext cx="5436000" cy="559473"/>
            <a:chOff x="1295400" y="3184525"/>
            <a:chExt cx="4917017" cy="684215"/>
          </a:xfrm>
        </p:grpSpPr>
        <p:sp>
          <p:nvSpPr>
            <p:cNvPr id="40" name="圆角矩形 39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7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移动管理应用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153584" y="390198"/>
            <a:ext cx="7080251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连锁零售管理</a:t>
            </a:r>
            <a:endParaRPr lang="en-US" altLang="zh-CN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grpSp>
        <p:nvGrpSpPr>
          <p:cNvPr id="102" name="组合 101"/>
          <p:cNvGrpSpPr/>
          <p:nvPr>
            <p:custDataLst>
              <p:tags r:id="rId1"/>
            </p:custDataLst>
          </p:nvPr>
        </p:nvGrpSpPr>
        <p:grpSpPr>
          <a:xfrm>
            <a:off x="6813886" y="2097180"/>
            <a:ext cx="1001116" cy="2484520"/>
            <a:chOff x="6706729" y="3220048"/>
            <a:chExt cx="960102" cy="2382732"/>
          </a:xfrm>
          <a:solidFill>
            <a:sysClr val="window" lastClr="FFFFFF">
              <a:lumMod val="95000"/>
            </a:sysClr>
          </a:solidFill>
        </p:grpSpPr>
        <p:sp>
          <p:nvSpPr>
            <p:cNvPr id="103" name="任意多边形 48"/>
            <p:cNvSpPr/>
            <p:nvPr>
              <p:custDataLst>
                <p:tags r:id="rId2"/>
              </p:custDataLst>
            </p:nvPr>
          </p:nvSpPr>
          <p:spPr bwMode="auto">
            <a:xfrm>
              <a:off x="7126774" y="3548895"/>
              <a:ext cx="540057" cy="2053885"/>
            </a:xfrm>
            <a:custGeom>
              <a:avLst/>
              <a:gdLst/>
              <a:ahLst/>
              <a:cxnLst>
                <a:cxn ang="0">
                  <a:pos x="276" y="977"/>
                </a:cxn>
                <a:cxn ang="0">
                  <a:pos x="183" y="802"/>
                </a:cxn>
                <a:cxn ang="0">
                  <a:pos x="208" y="613"/>
                </a:cxn>
                <a:cxn ang="0">
                  <a:pos x="267" y="518"/>
                </a:cxn>
                <a:cxn ang="0">
                  <a:pos x="267" y="109"/>
                </a:cxn>
                <a:cxn ang="0">
                  <a:pos x="160" y="0"/>
                </a:cxn>
                <a:cxn ang="0">
                  <a:pos x="105" y="0"/>
                </a:cxn>
                <a:cxn ang="0">
                  <a:pos x="0" y="86"/>
                </a:cxn>
                <a:cxn ang="0">
                  <a:pos x="112" y="66"/>
                </a:cxn>
                <a:cxn ang="0">
                  <a:pos x="125" y="63"/>
                </a:cxn>
                <a:cxn ang="0">
                  <a:pos x="192" y="125"/>
                </a:cxn>
                <a:cxn ang="0">
                  <a:pos x="180" y="176"/>
                </a:cxn>
                <a:cxn ang="0">
                  <a:pos x="135" y="207"/>
                </a:cxn>
                <a:cxn ang="0">
                  <a:pos x="0" y="228"/>
                </a:cxn>
                <a:cxn ang="0">
                  <a:pos x="0" y="518"/>
                </a:cxn>
                <a:cxn ang="0">
                  <a:pos x="74" y="622"/>
                </a:cxn>
                <a:cxn ang="0">
                  <a:pos x="50" y="806"/>
                </a:cxn>
                <a:cxn ang="0">
                  <a:pos x="50" y="813"/>
                </a:cxn>
                <a:cxn ang="0">
                  <a:pos x="57" y="840"/>
                </a:cxn>
                <a:cxn ang="0">
                  <a:pos x="162" y="1041"/>
                </a:cxn>
                <a:cxn ang="0">
                  <a:pos x="241" y="1065"/>
                </a:cxn>
                <a:cxn ang="0">
                  <a:pos x="253" y="1056"/>
                </a:cxn>
                <a:cxn ang="0">
                  <a:pos x="276" y="977"/>
                </a:cxn>
              </a:cxnLst>
              <a:rect l="0" t="0" r="r" b="b"/>
              <a:pathLst>
                <a:path w="294" h="1076">
                  <a:moveTo>
                    <a:pt x="276" y="977"/>
                  </a:moveTo>
                  <a:cubicBezTo>
                    <a:pt x="183" y="802"/>
                    <a:pt x="183" y="802"/>
                    <a:pt x="183" y="802"/>
                  </a:cubicBezTo>
                  <a:cubicBezTo>
                    <a:pt x="208" y="613"/>
                    <a:pt x="208" y="613"/>
                    <a:pt x="208" y="613"/>
                  </a:cubicBezTo>
                  <a:cubicBezTo>
                    <a:pt x="245" y="595"/>
                    <a:pt x="267" y="558"/>
                    <a:pt x="267" y="518"/>
                  </a:cubicBezTo>
                  <a:cubicBezTo>
                    <a:pt x="267" y="109"/>
                    <a:pt x="267" y="109"/>
                    <a:pt x="267" y="109"/>
                  </a:cubicBezTo>
                  <a:cubicBezTo>
                    <a:pt x="267" y="48"/>
                    <a:pt x="220" y="0"/>
                    <a:pt x="160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55" y="0"/>
                    <a:pt x="12" y="36"/>
                    <a:pt x="0" y="8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4" y="63"/>
                    <a:pt x="121" y="63"/>
                    <a:pt x="125" y="63"/>
                  </a:cubicBezTo>
                  <a:cubicBezTo>
                    <a:pt x="156" y="63"/>
                    <a:pt x="186" y="90"/>
                    <a:pt x="192" y="125"/>
                  </a:cubicBezTo>
                  <a:cubicBezTo>
                    <a:pt x="196" y="143"/>
                    <a:pt x="188" y="162"/>
                    <a:pt x="180" y="176"/>
                  </a:cubicBezTo>
                  <a:cubicBezTo>
                    <a:pt x="168" y="195"/>
                    <a:pt x="154" y="203"/>
                    <a:pt x="135" y="207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518"/>
                    <a:pt x="0" y="518"/>
                    <a:pt x="0" y="518"/>
                  </a:cubicBezTo>
                  <a:cubicBezTo>
                    <a:pt x="0" y="567"/>
                    <a:pt x="28" y="607"/>
                    <a:pt x="74" y="622"/>
                  </a:cubicBezTo>
                  <a:cubicBezTo>
                    <a:pt x="50" y="806"/>
                    <a:pt x="50" y="806"/>
                    <a:pt x="50" y="806"/>
                  </a:cubicBezTo>
                  <a:cubicBezTo>
                    <a:pt x="50" y="806"/>
                    <a:pt x="50" y="810"/>
                    <a:pt x="50" y="813"/>
                  </a:cubicBezTo>
                  <a:cubicBezTo>
                    <a:pt x="50" y="821"/>
                    <a:pt x="55" y="831"/>
                    <a:pt x="57" y="840"/>
                  </a:cubicBezTo>
                  <a:cubicBezTo>
                    <a:pt x="162" y="1041"/>
                    <a:pt x="162" y="1041"/>
                    <a:pt x="162" y="1041"/>
                  </a:cubicBezTo>
                  <a:cubicBezTo>
                    <a:pt x="176" y="1068"/>
                    <a:pt x="212" y="1076"/>
                    <a:pt x="241" y="1065"/>
                  </a:cubicBezTo>
                  <a:cubicBezTo>
                    <a:pt x="253" y="1056"/>
                    <a:pt x="253" y="1056"/>
                    <a:pt x="253" y="1056"/>
                  </a:cubicBezTo>
                  <a:cubicBezTo>
                    <a:pt x="284" y="1041"/>
                    <a:pt x="294" y="1008"/>
                    <a:pt x="276" y="97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latin typeface="Arial" panose="020B0604020202020204" pitchFamily="34" charset="0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4" name="任意多边形 49"/>
            <p:cNvSpPr/>
            <p:nvPr>
              <p:custDataLst>
                <p:tags r:id="rId3"/>
              </p:custDataLst>
            </p:nvPr>
          </p:nvSpPr>
          <p:spPr bwMode="auto">
            <a:xfrm>
              <a:off x="6777646" y="3405734"/>
              <a:ext cx="672344" cy="583989"/>
            </a:xfrm>
            <a:custGeom>
              <a:avLst/>
              <a:gdLst/>
              <a:ahLst/>
              <a:cxnLst>
                <a:cxn ang="0">
                  <a:pos x="104" y="53"/>
                </a:cxn>
                <a:cxn ang="0">
                  <a:pos x="55" y="2"/>
                </a:cxn>
                <a:cxn ang="0">
                  <a:pos x="2" y="53"/>
                </a:cxn>
                <a:cxn ang="0">
                  <a:pos x="4" y="253"/>
                </a:cxn>
                <a:cxn ang="0">
                  <a:pos x="57" y="306"/>
                </a:cxn>
                <a:cxn ang="0">
                  <a:pos x="57" y="306"/>
                </a:cxn>
                <a:cxn ang="0">
                  <a:pos x="68" y="303"/>
                </a:cxn>
                <a:cxn ang="0">
                  <a:pos x="323" y="263"/>
                </a:cxn>
                <a:cxn ang="0">
                  <a:pos x="364" y="202"/>
                </a:cxn>
                <a:cxn ang="0">
                  <a:pos x="304" y="161"/>
                </a:cxn>
                <a:cxn ang="0">
                  <a:pos x="109" y="191"/>
                </a:cxn>
                <a:cxn ang="0">
                  <a:pos x="104" y="53"/>
                </a:cxn>
              </a:cxnLst>
              <a:rect l="0" t="0" r="r" b="b"/>
              <a:pathLst>
                <a:path w="366" h="306">
                  <a:moveTo>
                    <a:pt x="104" y="53"/>
                  </a:moveTo>
                  <a:cubicBezTo>
                    <a:pt x="104" y="23"/>
                    <a:pt x="80" y="0"/>
                    <a:pt x="55" y="2"/>
                  </a:cubicBezTo>
                  <a:cubicBezTo>
                    <a:pt x="24" y="2"/>
                    <a:pt x="0" y="27"/>
                    <a:pt x="2" y="53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4" y="282"/>
                    <a:pt x="27" y="306"/>
                    <a:pt x="57" y="306"/>
                  </a:cubicBezTo>
                  <a:cubicBezTo>
                    <a:pt x="57" y="306"/>
                    <a:pt x="57" y="306"/>
                    <a:pt x="57" y="306"/>
                  </a:cubicBezTo>
                  <a:cubicBezTo>
                    <a:pt x="61" y="306"/>
                    <a:pt x="67" y="306"/>
                    <a:pt x="68" y="303"/>
                  </a:cubicBezTo>
                  <a:cubicBezTo>
                    <a:pt x="323" y="263"/>
                    <a:pt x="323" y="263"/>
                    <a:pt x="323" y="263"/>
                  </a:cubicBezTo>
                  <a:cubicBezTo>
                    <a:pt x="350" y="257"/>
                    <a:pt x="366" y="230"/>
                    <a:pt x="364" y="202"/>
                  </a:cubicBezTo>
                  <a:cubicBezTo>
                    <a:pt x="358" y="175"/>
                    <a:pt x="330" y="154"/>
                    <a:pt x="304" y="161"/>
                  </a:cubicBezTo>
                  <a:cubicBezTo>
                    <a:pt x="109" y="191"/>
                    <a:pt x="109" y="191"/>
                    <a:pt x="109" y="191"/>
                  </a:cubicBezTo>
                  <a:lnTo>
                    <a:pt x="104" y="5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latin typeface="Arial" panose="020B0604020202020204" pitchFamily="34" charset="0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5" name="任意多边形 50"/>
            <p:cNvSpPr/>
            <p:nvPr>
              <p:custDataLst>
                <p:tags r:id="rId4"/>
              </p:custDataLst>
            </p:nvPr>
          </p:nvSpPr>
          <p:spPr bwMode="auto">
            <a:xfrm>
              <a:off x="6706729" y="3520546"/>
              <a:ext cx="379131" cy="559893"/>
            </a:xfrm>
            <a:custGeom>
              <a:avLst/>
              <a:gdLst/>
              <a:ahLst/>
              <a:cxnLst>
                <a:cxn ang="0">
                  <a:pos x="207" y="246"/>
                </a:cxn>
                <a:cxn ang="0">
                  <a:pos x="109" y="264"/>
                </a:cxn>
                <a:cxn ang="0">
                  <a:pos x="100" y="264"/>
                </a:cxn>
                <a:cxn ang="0">
                  <a:pos x="100" y="264"/>
                </a:cxn>
                <a:cxn ang="0">
                  <a:pos x="96" y="264"/>
                </a:cxn>
                <a:cxn ang="0">
                  <a:pos x="96" y="264"/>
                </a:cxn>
                <a:cxn ang="0">
                  <a:pos x="25" y="193"/>
                </a:cxn>
                <a:cxn ang="0">
                  <a:pos x="20" y="0"/>
                </a:cxn>
                <a:cxn ang="0">
                  <a:pos x="0" y="43"/>
                </a:cxn>
                <a:cxn ang="0">
                  <a:pos x="1" y="243"/>
                </a:cxn>
                <a:cxn ang="0">
                  <a:pos x="56" y="293"/>
                </a:cxn>
                <a:cxn ang="0">
                  <a:pos x="56" y="293"/>
                </a:cxn>
                <a:cxn ang="0">
                  <a:pos x="66" y="291"/>
                </a:cxn>
                <a:cxn ang="0">
                  <a:pos x="207" y="269"/>
                </a:cxn>
                <a:cxn ang="0">
                  <a:pos x="207" y="246"/>
                </a:cxn>
              </a:cxnLst>
              <a:rect l="0" t="0" r="r" b="b"/>
              <a:pathLst>
                <a:path w="207" h="293">
                  <a:moveTo>
                    <a:pt x="207" y="246"/>
                  </a:moveTo>
                  <a:cubicBezTo>
                    <a:pt x="109" y="264"/>
                    <a:pt x="109" y="264"/>
                    <a:pt x="109" y="264"/>
                  </a:cubicBezTo>
                  <a:cubicBezTo>
                    <a:pt x="107" y="264"/>
                    <a:pt x="106" y="264"/>
                    <a:pt x="100" y="264"/>
                  </a:cubicBezTo>
                  <a:cubicBezTo>
                    <a:pt x="100" y="264"/>
                    <a:pt x="100" y="264"/>
                    <a:pt x="100" y="264"/>
                  </a:cubicBezTo>
                  <a:cubicBezTo>
                    <a:pt x="96" y="264"/>
                    <a:pt x="96" y="264"/>
                    <a:pt x="96" y="264"/>
                  </a:cubicBezTo>
                  <a:cubicBezTo>
                    <a:pt x="96" y="264"/>
                    <a:pt x="96" y="264"/>
                    <a:pt x="96" y="264"/>
                  </a:cubicBezTo>
                  <a:cubicBezTo>
                    <a:pt x="56" y="264"/>
                    <a:pt x="25" y="232"/>
                    <a:pt x="25" y="19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8" y="8"/>
                    <a:pt x="0" y="24"/>
                    <a:pt x="0" y="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5" y="269"/>
                    <a:pt x="25" y="293"/>
                    <a:pt x="56" y="293"/>
                  </a:cubicBezTo>
                  <a:cubicBezTo>
                    <a:pt x="56" y="293"/>
                    <a:pt x="56" y="293"/>
                    <a:pt x="56" y="293"/>
                  </a:cubicBezTo>
                  <a:cubicBezTo>
                    <a:pt x="61" y="293"/>
                    <a:pt x="66" y="293"/>
                    <a:pt x="66" y="291"/>
                  </a:cubicBezTo>
                  <a:cubicBezTo>
                    <a:pt x="207" y="269"/>
                    <a:pt x="207" y="269"/>
                    <a:pt x="207" y="269"/>
                  </a:cubicBezTo>
                  <a:lnTo>
                    <a:pt x="207" y="2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latin typeface="Arial" panose="020B0604020202020204" pitchFamily="34" charset="0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6" name="任意多边形 51"/>
            <p:cNvSpPr/>
            <p:nvPr>
              <p:custDataLst>
                <p:tags r:id="rId5"/>
              </p:custDataLst>
            </p:nvPr>
          </p:nvSpPr>
          <p:spPr bwMode="auto">
            <a:xfrm>
              <a:off x="7004033" y="4736718"/>
              <a:ext cx="235935" cy="858974"/>
            </a:xfrm>
            <a:custGeom>
              <a:avLst/>
              <a:gdLst/>
              <a:ahLst/>
              <a:cxnLst>
                <a:cxn ang="0">
                  <a:pos x="99" y="198"/>
                </a:cxn>
                <a:cxn ang="0">
                  <a:pos x="99" y="195"/>
                </a:cxn>
                <a:cxn ang="0">
                  <a:pos x="99" y="191"/>
                </a:cxn>
                <a:cxn ang="0">
                  <a:pos x="99" y="182"/>
                </a:cxn>
                <a:cxn ang="0">
                  <a:pos x="122" y="13"/>
                </a:cxn>
                <a:cxn ang="0">
                  <a:pos x="102" y="0"/>
                </a:cxn>
                <a:cxn ang="0">
                  <a:pos x="8" y="130"/>
                </a:cxn>
                <a:cxn ang="0">
                  <a:pos x="0" y="163"/>
                </a:cxn>
                <a:cxn ang="0">
                  <a:pos x="0" y="167"/>
                </a:cxn>
                <a:cxn ang="0">
                  <a:pos x="0" y="390"/>
                </a:cxn>
                <a:cxn ang="0">
                  <a:pos x="58" y="450"/>
                </a:cxn>
                <a:cxn ang="0">
                  <a:pos x="73" y="450"/>
                </a:cxn>
                <a:cxn ang="0">
                  <a:pos x="129" y="390"/>
                </a:cxn>
                <a:cxn ang="0">
                  <a:pos x="129" y="270"/>
                </a:cxn>
                <a:cxn ang="0">
                  <a:pos x="107" y="228"/>
                </a:cxn>
                <a:cxn ang="0">
                  <a:pos x="99" y="198"/>
                </a:cxn>
              </a:cxnLst>
              <a:rect l="0" t="0" r="r" b="b"/>
              <a:pathLst>
                <a:path w="129" h="450">
                  <a:moveTo>
                    <a:pt x="99" y="198"/>
                  </a:moveTo>
                  <a:cubicBezTo>
                    <a:pt x="99" y="195"/>
                    <a:pt x="99" y="195"/>
                    <a:pt x="99" y="195"/>
                  </a:cubicBezTo>
                  <a:cubicBezTo>
                    <a:pt x="99" y="191"/>
                    <a:pt x="99" y="191"/>
                    <a:pt x="99" y="191"/>
                  </a:cubicBezTo>
                  <a:cubicBezTo>
                    <a:pt x="99" y="188"/>
                    <a:pt x="99" y="184"/>
                    <a:pt x="99" y="182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4" y="9"/>
                    <a:pt x="107" y="6"/>
                    <a:pt x="102" y="0"/>
                  </a:cubicBezTo>
                  <a:cubicBezTo>
                    <a:pt x="8" y="130"/>
                    <a:pt x="8" y="130"/>
                    <a:pt x="8" y="130"/>
                  </a:cubicBezTo>
                  <a:cubicBezTo>
                    <a:pt x="2" y="143"/>
                    <a:pt x="0" y="152"/>
                    <a:pt x="0" y="16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0" y="421"/>
                    <a:pt x="24" y="450"/>
                    <a:pt x="58" y="450"/>
                  </a:cubicBezTo>
                  <a:cubicBezTo>
                    <a:pt x="73" y="450"/>
                    <a:pt x="73" y="450"/>
                    <a:pt x="73" y="450"/>
                  </a:cubicBezTo>
                  <a:cubicBezTo>
                    <a:pt x="106" y="450"/>
                    <a:pt x="129" y="421"/>
                    <a:pt x="129" y="390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07" y="228"/>
                    <a:pt x="107" y="228"/>
                    <a:pt x="107" y="228"/>
                  </a:cubicBezTo>
                  <a:cubicBezTo>
                    <a:pt x="102" y="218"/>
                    <a:pt x="99" y="206"/>
                    <a:pt x="99" y="19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latin typeface="Arial" panose="020B0604020202020204" pitchFamily="34" charset="0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7" name="任意多边形 52"/>
            <p:cNvSpPr/>
            <p:nvPr>
              <p:custDataLst>
                <p:tags r:id="rId6"/>
              </p:custDataLst>
            </p:nvPr>
          </p:nvSpPr>
          <p:spPr bwMode="auto">
            <a:xfrm>
              <a:off x="6744916" y="3220048"/>
              <a:ext cx="455504" cy="472011"/>
            </a:xfrm>
            <a:custGeom>
              <a:avLst/>
              <a:gdLst/>
              <a:ahLst/>
              <a:cxnLst>
                <a:cxn ang="0">
                  <a:pos x="69" y="78"/>
                </a:cxn>
                <a:cxn ang="0">
                  <a:pos x="73" y="78"/>
                </a:cxn>
                <a:cxn ang="0">
                  <a:pos x="141" y="148"/>
                </a:cxn>
                <a:cxn ang="0">
                  <a:pos x="143" y="248"/>
                </a:cxn>
                <a:cxn ang="0">
                  <a:pos x="248" y="125"/>
                </a:cxn>
                <a:cxn ang="0">
                  <a:pos x="127" y="0"/>
                </a:cxn>
                <a:cxn ang="0">
                  <a:pos x="0" y="125"/>
                </a:cxn>
                <a:cxn ang="0">
                  <a:pos x="0" y="131"/>
                </a:cxn>
                <a:cxn ang="0">
                  <a:pos x="69" y="78"/>
                </a:cxn>
              </a:cxnLst>
              <a:rect l="0" t="0" r="r" b="b"/>
              <a:pathLst>
                <a:path w="248" h="248">
                  <a:moveTo>
                    <a:pt x="69" y="78"/>
                  </a:moveTo>
                  <a:cubicBezTo>
                    <a:pt x="73" y="78"/>
                    <a:pt x="73" y="78"/>
                    <a:pt x="73" y="78"/>
                  </a:cubicBezTo>
                  <a:cubicBezTo>
                    <a:pt x="107" y="78"/>
                    <a:pt x="141" y="112"/>
                    <a:pt x="141" y="148"/>
                  </a:cubicBezTo>
                  <a:cubicBezTo>
                    <a:pt x="143" y="248"/>
                    <a:pt x="143" y="248"/>
                    <a:pt x="143" y="248"/>
                  </a:cubicBezTo>
                  <a:cubicBezTo>
                    <a:pt x="205" y="239"/>
                    <a:pt x="248" y="187"/>
                    <a:pt x="248" y="125"/>
                  </a:cubicBezTo>
                  <a:cubicBezTo>
                    <a:pt x="248" y="54"/>
                    <a:pt x="194" y="0"/>
                    <a:pt x="127" y="0"/>
                  </a:cubicBezTo>
                  <a:cubicBezTo>
                    <a:pt x="59" y="0"/>
                    <a:pt x="0" y="54"/>
                    <a:pt x="0" y="125"/>
                  </a:cubicBezTo>
                  <a:cubicBezTo>
                    <a:pt x="0" y="127"/>
                    <a:pt x="0" y="131"/>
                    <a:pt x="0" y="131"/>
                  </a:cubicBezTo>
                  <a:cubicBezTo>
                    <a:pt x="11" y="104"/>
                    <a:pt x="40" y="81"/>
                    <a:pt x="69" y="7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latin typeface="Arial" panose="020B0604020202020204" pitchFamily="34" charset="0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1" name="组合 90"/>
          <p:cNvGrpSpPr/>
          <p:nvPr>
            <p:custDataLst>
              <p:tags r:id="rId7"/>
            </p:custDataLst>
          </p:nvPr>
        </p:nvGrpSpPr>
        <p:grpSpPr>
          <a:xfrm>
            <a:off x="4532907" y="1973027"/>
            <a:ext cx="1120568" cy="2604239"/>
            <a:chOff x="4374665" y="3100981"/>
            <a:chExt cx="1074660" cy="2497547"/>
          </a:xfrm>
          <a:solidFill>
            <a:sysClr val="window" lastClr="FFFFFF">
              <a:lumMod val="95000"/>
            </a:sysClr>
          </a:solidFill>
        </p:grpSpPr>
        <p:sp>
          <p:nvSpPr>
            <p:cNvPr id="92" name="任意多边形 43"/>
            <p:cNvSpPr/>
            <p:nvPr>
              <p:custDataLst>
                <p:tags r:id="rId8"/>
              </p:custDataLst>
            </p:nvPr>
          </p:nvSpPr>
          <p:spPr bwMode="auto">
            <a:xfrm>
              <a:off x="4374665" y="3653787"/>
              <a:ext cx="545512" cy="905751"/>
            </a:xfrm>
            <a:custGeom>
              <a:avLst/>
              <a:gdLst/>
              <a:ahLst/>
              <a:cxnLst>
                <a:cxn ang="0">
                  <a:pos x="275" y="20"/>
                </a:cxn>
                <a:cxn ang="0">
                  <a:pos x="203" y="20"/>
                </a:cxn>
                <a:cxn ang="0">
                  <a:pos x="20" y="199"/>
                </a:cxn>
                <a:cxn ang="0">
                  <a:pos x="7" y="256"/>
                </a:cxn>
                <a:cxn ang="0">
                  <a:pos x="17" y="275"/>
                </a:cxn>
                <a:cxn ang="0">
                  <a:pos x="124" y="443"/>
                </a:cxn>
                <a:cxn ang="0">
                  <a:pos x="196" y="457"/>
                </a:cxn>
                <a:cxn ang="0">
                  <a:pos x="213" y="385"/>
                </a:cxn>
                <a:cxn ang="0">
                  <a:pos x="119" y="245"/>
                </a:cxn>
                <a:cxn ang="0">
                  <a:pos x="275" y="94"/>
                </a:cxn>
                <a:cxn ang="0">
                  <a:pos x="275" y="20"/>
                </a:cxn>
              </a:cxnLst>
              <a:rect l="0" t="0" r="r" b="b"/>
              <a:pathLst>
                <a:path w="297" h="474">
                  <a:moveTo>
                    <a:pt x="275" y="20"/>
                  </a:moveTo>
                  <a:cubicBezTo>
                    <a:pt x="257" y="0"/>
                    <a:pt x="224" y="0"/>
                    <a:pt x="203" y="20"/>
                  </a:cubicBezTo>
                  <a:cubicBezTo>
                    <a:pt x="20" y="199"/>
                    <a:pt x="20" y="199"/>
                    <a:pt x="20" y="199"/>
                  </a:cubicBezTo>
                  <a:cubicBezTo>
                    <a:pt x="4" y="215"/>
                    <a:pt x="0" y="235"/>
                    <a:pt x="7" y="256"/>
                  </a:cubicBezTo>
                  <a:cubicBezTo>
                    <a:pt x="7" y="263"/>
                    <a:pt x="11" y="270"/>
                    <a:pt x="17" y="275"/>
                  </a:cubicBezTo>
                  <a:cubicBezTo>
                    <a:pt x="124" y="443"/>
                    <a:pt x="124" y="443"/>
                    <a:pt x="124" y="443"/>
                  </a:cubicBezTo>
                  <a:cubicBezTo>
                    <a:pt x="142" y="467"/>
                    <a:pt x="174" y="474"/>
                    <a:pt x="196" y="457"/>
                  </a:cubicBezTo>
                  <a:cubicBezTo>
                    <a:pt x="221" y="439"/>
                    <a:pt x="226" y="410"/>
                    <a:pt x="213" y="385"/>
                  </a:cubicBezTo>
                  <a:cubicBezTo>
                    <a:pt x="119" y="245"/>
                    <a:pt x="119" y="245"/>
                    <a:pt x="119" y="245"/>
                  </a:cubicBezTo>
                  <a:cubicBezTo>
                    <a:pt x="275" y="94"/>
                    <a:pt x="275" y="94"/>
                    <a:pt x="275" y="94"/>
                  </a:cubicBezTo>
                  <a:cubicBezTo>
                    <a:pt x="297" y="74"/>
                    <a:pt x="297" y="41"/>
                    <a:pt x="275" y="2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latin typeface="Arial" panose="020B0604020202020204" pitchFamily="34" charset="0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任意多边形 44"/>
            <p:cNvSpPr/>
            <p:nvPr>
              <p:custDataLst>
                <p:tags r:id="rId9"/>
              </p:custDataLst>
            </p:nvPr>
          </p:nvSpPr>
          <p:spPr bwMode="auto">
            <a:xfrm>
              <a:off x="4569686" y="3536139"/>
              <a:ext cx="537329" cy="2062389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130" y="0"/>
                </a:cxn>
                <a:cxn ang="0">
                  <a:pos x="26" y="110"/>
                </a:cxn>
                <a:cxn ang="0">
                  <a:pos x="26" y="125"/>
                </a:cxn>
                <a:cxn ang="0">
                  <a:pos x="84" y="68"/>
                </a:cxn>
                <a:cxn ang="0">
                  <a:pos x="133" y="49"/>
                </a:cxn>
                <a:cxn ang="0">
                  <a:pos x="184" y="70"/>
                </a:cxn>
                <a:cxn ang="0">
                  <a:pos x="181" y="171"/>
                </a:cxn>
                <a:cxn ang="0">
                  <a:pos x="36" y="311"/>
                </a:cxn>
                <a:cxn ang="0">
                  <a:pos x="120" y="435"/>
                </a:cxn>
                <a:cxn ang="0">
                  <a:pos x="130" y="489"/>
                </a:cxn>
                <a:cxn ang="0">
                  <a:pos x="104" y="536"/>
                </a:cxn>
                <a:cxn ang="0">
                  <a:pos x="64" y="547"/>
                </a:cxn>
                <a:cxn ang="0">
                  <a:pos x="26" y="536"/>
                </a:cxn>
                <a:cxn ang="0">
                  <a:pos x="84" y="617"/>
                </a:cxn>
                <a:cxn ang="0">
                  <a:pos x="109" y="804"/>
                </a:cxn>
                <a:cxn ang="0">
                  <a:pos x="13" y="981"/>
                </a:cxn>
                <a:cxn ang="0">
                  <a:pos x="36" y="1060"/>
                </a:cxn>
                <a:cxn ang="0">
                  <a:pos x="53" y="1065"/>
                </a:cxn>
                <a:cxn ang="0">
                  <a:pos x="130" y="1045"/>
                </a:cxn>
                <a:cxn ang="0">
                  <a:pos x="232" y="844"/>
                </a:cxn>
                <a:cxn ang="0">
                  <a:pos x="242" y="813"/>
                </a:cxn>
                <a:cxn ang="0">
                  <a:pos x="242" y="809"/>
                </a:cxn>
                <a:cxn ang="0">
                  <a:pos x="216" y="622"/>
                </a:cxn>
                <a:cxn ang="0">
                  <a:pos x="293" y="519"/>
                </a:cxn>
                <a:cxn ang="0">
                  <a:pos x="293" y="110"/>
                </a:cxn>
                <a:cxn ang="0">
                  <a:pos x="188" y="0"/>
                </a:cxn>
              </a:cxnLst>
              <a:rect l="0" t="0" r="r" b="b"/>
              <a:pathLst>
                <a:path w="293" h="1081">
                  <a:moveTo>
                    <a:pt x="188" y="0"/>
                  </a:moveTo>
                  <a:cubicBezTo>
                    <a:pt x="130" y="0"/>
                    <a:pt x="130" y="0"/>
                    <a:pt x="130" y="0"/>
                  </a:cubicBezTo>
                  <a:cubicBezTo>
                    <a:pt x="73" y="0"/>
                    <a:pt x="26" y="49"/>
                    <a:pt x="26" y="110"/>
                  </a:cubicBezTo>
                  <a:cubicBezTo>
                    <a:pt x="26" y="125"/>
                    <a:pt x="26" y="125"/>
                    <a:pt x="26" y="125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97" y="55"/>
                    <a:pt x="115" y="49"/>
                    <a:pt x="133" y="49"/>
                  </a:cubicBezTo>
                  <a:cubicBezTo>
                    <a:pt x="151" y="49"/>
                    <a:pt x="169" y="55"/>
                    <a:pt x="184" y="70"/>
                  </a:cubicBezTo>
                  <a:cubicBezTo>
                    <a:pt x="212" y="97"/>
                    <a:pt x="209" y="143"/>
                    <a:pt x="181" y="171"/>
                  </a:cubicBezTo>
                  <a:cubicBezTo>
                    <a:pt x="36" y="311"/>
                    <a:pt x="36" y="311"/>
                    <a:pt x="36" y="311"/>
                  </a:cubicBezTo>
                  <a:cubicBezTo>
                    <a:pt x="120" y="435"/>
                    <a:pt x="120" y="435"/>
                    <a:pt x="120" y="435"/>
                  </a:cubicBezTo>
                  <a:cubicBezTo>
                    <a:pt x="130" y="452"/>
                    <a:pt x="136" y="472"/>
                    <a:pt x="130" y="489"/>
                  </a:cubicBezTo>
                  <a:cubicBezTo>
                    <a:pt x="127" y="508"/>
                    <a:pt x="118" y="522"/>
                    <a:pt x="104" y="536"/>
                  </a:cubicBezTo>
                  <a:cubicBezTo>
                    <a:pt x="90" y="541"/>
                    <a:pt x="76" y="547"/>
                    <a:pt x="64" y="547"/>
                  </a:cubicBezTo>
                  <a:cubicBezTo>
                    <a:pt x="48" y="547"/>
                    <a:pt x="36" y="545"/>
                    <a:pt x="26" y="536"/>
                  </a:cubicBezTo>
                  <a:cubicBezTo>
                    <a:pt x="30" y="571"/>
                    <a:pt x="53" y="602"/>
                    <a:pt x="84" y="617"/>
                  </a:cubicBezTo>
                  <a:cubicBezTo>
                    <a:pt x="109" y="804"/>
                    <a:pt x="109" y="804"/>
                    <a:pt x="109" y="804"/>
                  </a:cubicBezTo>
                  <a:cubicBezTo>
                    <a:pt x="13" y="981"/>
                    <a:pt x="13" y="981"/>
                    <a:pt x="13" y="981"/>
                  </a:cubicBezTo>
                  <a:cubicBezTo>
                    <a:pt x="0" y="1009"/>
                    <a:pt x="10" y="1045"/>
                    <a:pt x="36" y="1060"/>
                  </a:cubicBezTo>
                  <a:cubicBezTo>
                    <a:pt x="53" y="1065"/>
                    <a:pt x="53" y="1065"/>
                    <a:pt x="53" y="1065"/>
                  </a:cubicBezTo>
                  <a:cubicBezTo>
                    <a:pt x="80" y="1081"/>
                    <a:pt x="115" y="1072"/>
                    <a:pt x="130" y="1045"/>
                  </a:cubicBezTo>
                  <a:cubicBezTo>
                    <a:pt x="232" y="844"/>
                    <a:pt x="232" y="844"/>
                    <a:pt x="232" y="844"/>
                  </a:cubicBezTo>
                  <a:cubicBezTo>
                    <a:pt x="239" y="835"/>
                    <a:pt x="242" y="827"/>
                    <a:pt x="242" y="813"/>
                  </a:cubicBezTo>
                  <a:cubicBezTo>
                    <a:pt x="242" y="813"/>
                    <a:pt x="242" y="811"/>
                    <a:pt x="242" y="809"/>
                  </a:cubicBezTo>
                  <a:cubicBezTo>
                    <a:pt x="216" y="622"/>
                    <a:pt x="216" y="622"/>
                    <a:pt x="216" y="622"/>
                  </a:cubicBezTo>
                  <a:cubicBezTo>
                    <a:pt x="261" y="611"/>
                    <a:pt x="293" y="568"/>
                    <a:pt x="293" y="519"/>
                  </a:cubicBezTo>
                  <a:cubicBezTo>
                    <a:pt x="293" y="110"/>
                    <a:pt x="293" y="110"/>
                    <a:pt x="293" y="110"/>
                  </a:cubicBezTo>
                  <a:cubicBezTo>
                    <a:pt x="293" y="49"/>
                    <a:pt x="245" y="0"/>
                    <a:pt x="188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latin typeface="Arial" panose="020B0604020202020204" pitchFamily="34" charset="0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4" name="任意多边形 45"/>
            <p:cNvSpPr/>
            <p:nvPr>
              <p:custDataLst>
                <p:tags r:id="rId10"/>
              </p:custDataLst>
            </p:nvPr>
          </p:nvSpPr>
          <p:spPr bwMode="auto">
            <a:xfrm>
              <a:off x="4914722" y="3100981"/>
              <a:ext cx="445956" cy="473429"/>
            </a:xfrm>
            <a:custGeom>
              <a:avLst/>
              <a:gdLst/>
              <a:ahLst/>
              <a:cxnLst>
                <a:cxn ang="0">
                  <a:pos x="188" y="197"/>
                </a:cxn>
                <a:cxn ang="0">
                  <a:pos x="201" y="197"/>
                </a:cxn>
                <a:cxn ang="0">
                  <a:pos x="223" y="198"/>
                </a:cxn>
                <a:cxn ang="0">
                  <a:pos x="243" y="123"/>
                </a:cxn>
                <a:cxn ang="0">
                  <a:pos x="123" y="0"/>
                </a:cxn>
                <a:cxn ang="0">
                  <a:pos x="0" y="123"/>
                </a:cxn>
                <a:cxn ang="0">
                  <a:pos x="123" y="248"/>
                </a:cxn>
                <a:cxn ang="0">
                  <a:pos x="131" y="248"/>
                </a:cxn>
                <a:cxn ang="0">
                  <a:pos x="188" y="197"/>
                </a:cxn>
              </a:cxnLst>
              <a:rect l="0" t="0" r="r" b="b"/>
              <a:pathLst>
                <a:path w="243" h="248">
                  <a:moveTo>
                    <a:pt x="188" y="197"/>
                  </a:moveTo>
                  <a:cubicBezTo>
                    <a:pt x="194" y="197"/>
                    <a:pt x="196" y="197"/>
                    <a:pt x="201" y="197"/>
                  </a:cubicBezTo>
                  <a:cubicBezTo>
                    <a:pt x="208" y="197"/>
                    <a:pt x="214" y="197"/>
                    <a:pt x="223" y="198"/>
                  </a:cubicBezTo>
                  <a:cubicBezTo>
                    <a:pt x="238" y="176"/>
                    <a:pt x="243" y="150"/>
                    <a:pt x="243" y="123"/>
                  </a:cubicBezTo>
                  <a:cubicBezTo>
                    <a:pt x="243" y="55"/>
                    <a:pt x="191" y="0"/>
                    <a:pt x="123" y="0"/>
                  </a:cubicBezTo>
                  <a:cubicBezTo>
                    <a:pt x="54" y="0"/>
                    <a:pt x="0" y="55"/>
                    <a:pt x="0" y="123"/>
                  </a:cubicBezTo>
                  <a:cubicBezTo>
                    <a:pt x="0" y="193"/>
                    <a:pt x="54" y="248"/>
                    <a:pt x="123" y="248"/>
                  </a:cubicBezTo>
                  <a:cubicBezTo>
                    <a:pt x="127" y="248"/>
                    <a:pt x="129" y="248"/>
                    <a:pt x="131" y="248"/>
                  </a:cubicBezTo>
                  <a:cubicBezTo>
                    <a:pt x="138" y="222"/>
                    <a:pt x="158" y="202"/>
                    <a:pt x="188" y="19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latin typeface="Arial" panose="020B0604020202020204" pitchFamily="34" charset="0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5" name="任意多边形 46"/>
            <p:cNvSpPr/>
            <p:nvPr>
              <p:custDataLst>
                <p:tags r:id="rId11"/>
              </p:custDataLst>
            </p:nvPr>
          </p:nvSpPr>
          <p:spPr bwMode="auto">
            <a:xfrm>
              <a:off x="5139746" y="3496450"/>
              <a:ext cx="309579" cy="591076"/>
            </a:xfrm>
            <a:custGeom>
              <a:avLst/>
              <a:gdLst/>
              <a:ahLst/>
              <a:cxnLst>
                <a:cxn ang="0">
                  <a:pos x="163" y="245"/>
                </a:cxn>
                <a:cxn ang="0">
                  <a:pos x="129" y="49"/>
                </a:cxn>
                <a:cxn ang="0">
                  <a:pos x="71" y="6"/>
                </a:cxn>
                <a:cxn ang="0">
                  <a:pos x="28" y="68"/>
                </a:cxn>
                <a:cxn ang="0">
                  <a:pos x="43" y="157"/>
                </a:cxn>
                <a:cxn ang="0">
                  <a:pos x="0" y="135"/>
                </a:cxn>
                <a:cxn ang="0">
                  <a:pos x="0" y="252"/>
                </a:cxn>
                <a:cxn ang="0">
                  <a:pos x="85" y="303"/>
                </a:cxn>
                <a:cxn ang="0">
                  <a:pos x="137" y="303"/>
                </a:cxn>
                <a:cxn ang="0">
                  <a:pos x="163" y="245"/>
                </a:cxn>
              </a:cxnLst>
              <a:rect l="0" t="0" r="r" b="b"/>
              <a:pathLst>
                <a:path w="168" h="310">
                  <a:moveTo>
                    <a:pt x="163" y="245"/>
                  </a:moveTo>
                  <a:cubicBezTo>
                    <a:pt x="129" y="49"/>
                    <a:pt x="129" y="49"/>
                    <a:pt x="129" y="49"/>
                  </a:cubicBezTo>
                  <a:cubicBezTo>
                    <a:pt x="125" y="19"/>
                    <a:pt x="97" y="0"/>
                    <a:pt x="71" y="6"/>
                  </a:cubicBezTo>
                  <a:cubicBezTo>
                    <a:pt x="39" y="13"/>
                    <a:pt x="21" y="41"/>
                    <a:pt x="28" y="68"/>
                  </a:cubicBezTo>
                  <a:cubicBezTo>
                    <a:pt x="43" y="157"/>
                    <a:pt x="43" y="157"/>
                    <a:pt x="43" y="15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85" y="303"/>
                    <a:pt x="85" y="303"/>
                    <a:pt x="85" y="303"/>
                  </a:cubicBezTo>
                  <a:cubicBezTo>
                    <a:pt x="104" y="310"/>
                    <a:pt x="120" y="310"/>
                    <a:pt x="137" y="303"/>
                  </a:cubicBezTo>
                  <a:cubicBezTo>
                    <a:pt x="159" y="292"/>
                    <a:pt x="168" y="267"/>
                    <a:pt x="163" y="24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latin typeface="Arial" panose="020B0604020202020204" pitchFamily="34" charset="0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6" name="任意多边形 47"/>
            <p:cNvSpPr/>
            <p:nvPr>
              <p:custDataLst>
                <p:tags r:id="rId12"/>
              </p:custDataLst>
            </p:nvPr>
          </p:nvSpPr>
          <p:spPr bwMode="auto">
            <a:xfrm>
              <a:off x="4989729" y="4722544"/>
              <a:ext cx="240025" cy="851887"/>
            </a:xfrm>
            <a:custGeom>
              <a:avLst/>
              <a:gdLst/>
              <a:ahLst/>
              <a:cxnLst>
                <a:cxn ang="0">
                  <a:pos x="113" y="123"/>
                </a:cxn>
                <a:cxn ang="0">
                  <a:pos x="28" y="0"/>
                </a:cxn>
                <a:cxn ang="0">
                  <a:pos x="7" y="13"/>
                </a:cxn>
                <a:cxn ang="0">
                  <a:pos x="22" y="120"/>
                </a:cxn>
                <a:cxn ang="0">
                  <a:pos x="32" y="182"/>
                </a:cxn>
                <a:cxn ang="0">
                  <a:pos x="32" y="195"/>
                </a:cxn>
                <a:cxn ang="0">
                  <a:pos x="28" y="222"/>
                </a:cxn>
                <a:cxn ang="0">
                  <a:pos x="22" y="237"/>
                </a:cxn>
                <a:cxn ang="0">
                  <a:pos x="0" y="277"/>
                </a:cxn>
                <a:cxn ang="0">
                  <a:pos x="0" y="390"/>
                </a:cxn>
                <a:cxn ang="0">
                  <a:pos x="60" y="446"/>
                </a:cxn>
                <a:cxn ang="0">
                  <a:pos x="72" y="446"/>
                </a:cxn>
                <a:cxn ang="0">
                  <a:pos x="131" y="390"/>
                </a:cxn>
                <a:cxn ang="0">
                  <a:pos x="131" y="166"/>
                </a:cxn>
                <a:cxn ang="0">
                  <a:pos x="113" y="123"/>
                </a:cxn>
              </a:cxnLst>
              <a:rect l="0" t="0" r="r" b="b"/>
              <a:pathLst>
                <a:path w="131" h="446">
                  <a:moveTo>
                    <a:pt x="113" y="123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2" y="7"/>
                    <a:pt x="13" y="11"/>
                    <a:pt x="7" y="13"/>
                  </a:cubicBezTo>
                  <a:cubicBezTo>
                    <a:pt x="22" y="120"/>
                    <a:pt x="22" y="120"/>
                    <a:pt x="22" y="120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7"/>
                    <a:pt x="32" y="191"/>
                    <a:pt x="32" y="195"/>
                  </a:cubicBezTo>
                  <a:cubicBezTo>
                    <a:pt x="32" y="205"/>
                    <a:pt x="32" y="213"/>
                    <a:pt x="28" y="222"/>
                  </a:cubicBezTo>
                  <a:cubicBezTo>
                    <a:pt x="26" y="229"/>
                    <a:pt x="26" y="231"/>
                    <a:pt x="22" y="237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0" y="423"/>
                    <a:pt x="28" y="446"/>
                    <a:pt x="60" y="446"/>
                  </a:cubicBezTo>
                  <a:cubicBezTo>
                    <a:pt x="72" y="446"/>
                    <a:pt x="72" y="446"/>
                    <a:pt x="72" y="446"/>
                  </a:cubicBezTo>
                  <a:cubicBezTo>
                    <a:pt x="107" y="446"/>
                    <a:pt x="131" y="423"/>
                    <a:pt x="131" y="390"/>
                  </a:cubicBezTo>
                  <a:cubicBezTo>
                    <a:pt x="131" y="166"/>
                    <a:pt x="131" y="166"/>
                    <a:pt x="131" y="166"/>
                  </a:cubicBezTo>
                  <a:cubicBezTo>
                    <a:pt x="131" y="147"/>
                    <a:pt x="125" y="130"/>
                    <a:pt x="113" y="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latin typeface="Arial" panose="020B0604020202020204" pitchFamily="34" charset="0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2" name="组合 81"/>
          <p:cNvGrpSpPr/>
          <p:nvPr>
            <p:custDataLst>
              <p:tags r:id="rId13"/>
            </p:custDataLst>
          </p:nvPr>
        </p:nvGrpSpPr>
        <p:grpSpPr>
          <a:xfrm>
            <a:off x="7123329" y="3142717"/>
            <a:ext cx="673732" cy="1431593"/>
            <a:chOff x="6788413" y="4210050"/>
            <a:chExt cx="646130" cy="1372942"/>
          </a:xfrm>
          <a:solidFill>
            <a:srgbClr val="9BBB59"/>
          </a:solidFill>
        </p:grpSpPr>
        <p:sp>
          <p:nvSpPr>
            <p:cNvPr id="108" name="任意多边形: 形状 107"/>
            <p:cNvSpPr/>
            <p:nvPr>
              <p:custDataLst>
                <p:tags r:id="rId14"/>
              </p:custDataLst>
            </p:nvPr>
          </p:nvSpPr>
          <p:spPr bwMode="auto">
            <a:xfrm>
              <a:off x="6911154" y="4210050"/>
              <a:ext cx="523389" cy="1368150"/>
            </a:xfrm>
            <a:custGeom>
              <a:avLst/>
              <a:gdLst>
                <a:gd name="connsiteX0" fmla="*/ 0 w 523389"/>
                <a:gd name="connsiteY0" fmla="*/ 0 h 1368150"/>
                <a:gd name="connsiteX1" fmla="*/ 490460 w 523389"/>
                <a:gd name="connsiteY1" fmla="*/ 0 h 1368150"/>
                <a:gd name="connsiteX2" fmla="*/ 490460 w 523389"/>
                <a:gd name="connsiteY2" fmla="*/ 57218 h 1368150"/>
                <a:gd name="connsiteX3" fmla="*/ 490460 w 523389"/>
                <a:gd name="connsiteY3" fmla="*/ 314911 h 1368150"/>
                <a:gd name="connsiteX4" fmla="*/ 382081 w 523389"/>
                <a:gd name="connsiteY4" fmla="*/ 496249 h 1368150"/>
                <a:gd name="connsiteX5" fmla="*/ 336158 w 523389"/>
                <a:gd name="connsiteY5" fmla="*/ 857015 h 1368150"/>
                <a:gd name="connsiteX6" fmla="*/ 506993 w 523389"/>
                <a:gd name="connsiteY6" fmla="*/ 1191057 h 1368150"/>
                <a:gd name="connsiteX7" fmla="*/ 464743 w 523389"/>
                <a:gd name="connsiteY7" fmla="*/ 1341854 h 1368150"/>
                <a:gd name="connsiteX8" fmla="*/ 442700 w 523389"/>
                <a:gd name="connsiteY8" fmla="*/ 1359033 h 1368150"/>
                <a:gd name="connsiteX9" fmla="*/ 297583 w 523389"/>
                <a:gd name="connsiteY9" fmla="*/ 1313222 h 1368150"/>
                <a:gd name="connsiteX10" fmla="*/ 104705 w 523389"/>
                <a:gd name="connsiteY10" fmla="*/ 929550 h 1368150"/>
                <a:gd name="connsiteX11" fmla="*/ 91847 w 523389"/>
                <a:gd name="connsiteY11" fmla="*/ 878012 h 1368150"/>
                <a:gd name="connsiteX12" fmla="*/ 91847 w 523389"/>
                <a:gd name="connsiteY12" fmla="*/ 864650 h 1368150"/>
                <a:gd name="connsiteX13" fmla="*/ 135933 w 523389"/>
                <a:gd name="connsiteY13" fmla="*/ 513428 h 1368150"/>
                <a:gd name="connsiteX14" fmla="*/ 0 w 523389"/>
                <a:gd name="connsiteY14" fmla="*/ 314911 h 1368150"/>
                <a:gd name="connsiteX15" fmla="*/ 0 w 523389"/>
                <a:gd name="connsiteY15" fmla="*/ 81380 h 136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389" h="1368150">
                  <a:moveTo>
                    <a:pt x="0" y="0"/>
                  </a:moveTo>
                  <a:lnTo>
                    <a:pt x="490460" y="0"/>
                  </a:lnTo>
                  <a:lnTo>
                    <a:pt x="490460" y="57218"/>
                  </a:lnTo>
                  <a:cubicBezTo>
                    <a:pt x="490460" y="131933"/>
                    <a:pt x="490460" y="217323"/>
                    <a:pt x="490460" y="314911"/>
                  </a:cubicBezTo>
                  <a:cubicBezTo>
                    <a:pt x="490460" y="391264"/>
                    <a:pt x="450048" y="461890"/>
                    <a:pt x="382081" y="496249"/>
                  </a:cubicBezTo>
                  <a:cubicBezTo>
                    <a:pt x="382081" y="496249"/>
                    <a:pt x="382081" y="496249"/>
                    <a:pt x="336158" y="857015"/>
                  </a:cubicBezTo>
                  <a:cubicBezTo>
                    <a:pt x="336158" y="857015"/>
                    <a:pt x="336158" y="857015"/>
                    <a:pt x="506993" y="1191057"/>
                  </a:cubicBezTo>
                  <a:cubicBezTo>
                    <a:pt x="540057" y="1250231"/>
                    <a:pt x="521688" y="1313222"/>
                    <a:pt x="464743" y="1341854"/>
                  </a:cubicBezTo>
                  <a:cubicBezTo>
                    <a:pt x="464743" y="1341854"/>
                    <a:pt x="464743" y="1341854"/>
                    <a:pt x="442700" y="1359033"/>
                  </a:cubicBezTo>
                  <a:cubicBezTo>
                    <a:pt x="389429" y="1380030"/>
                    <a:pt x="323300" y="1364760"/>
                    <a:pt x="297583" y="1313222"/>
                  </a:cubicBezTo>
                  <a:cubicBezTo>
                    <a:pt x="297583" y="1313222"/>
                    <a:pt x="297583" y="1313222"/>
                    <a:pt x="104705" y="929550"/>
                  </a:cubicBezTo>
                  <a:cubicBezTo>
                    <a:pt x="101031" y="912370"/>
                    <a:pt x="91847" y="893282"/>
                    <a:pt x="91847" y="878012"/>
                  </a:cubicBezTo>
                  <a:cubicBezTo>
                    <a:pt x="91847" y="872285"/>
                    <a:pt x="91847" y="864650"/>
                    <a:pt x="91847" y="864650"/>
                  </a:cubicBezTo>
                  <a:cubicBezTo>
                    <a:pt x="91847" y="864650"/>
                    <a:pt x="91847" y="864650"/>
                    <a:pt x="135933" y="513428"/>
                  </a:cubicBezTo>
                  <a:cubicBezTo>
                    <a:pt x="51434" y="484796"/>
                    <a:pt x="0" y="408443"/>
                    <a:pt x="0" y="314911"/>
                  </a:cubicBezTo>
                  <a:cubicBezTo>
                    <a:pt x="0" y="314911"/>
                    <a:pt x="0" y="314911"/>
                    <a:pt x="0" y="8138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endParaRPr>
                <a:latin typeface="Arial" panose="020B0604020202020204" pitchFamily="34" charset="0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任意多边形 51"/>
            <p:cNvSpPr/>
            <p:nvPr>
              <p:custDataLst>
                <p:tags r:id="rId15"/>
              </p:custDataLst>
            </p:nvPr>
          </p:nvSpPr>
          <p:spPr bwMode="auto">
            <a:xfrm>
              <a:off x="6788413" y="4724018"/>
              <a:ext cx="235935" cy="858974"/>
            </a:xfrm>
            <a:custGeom>
              <a:avLst/>
              <a:gdLst/>
              <a:ahLst/>
              <a:cxnLst>
                <a:cxn ang="0">
                  <a:pos x="99" y="198"/>
                </a:cxn>
                <a:cxn ang="0">
                  <a:pos x="99" y="195"/>
                </a:cxn>
                <a:cxn ang="0">
                  <a:pos x="99" y="191"/>
                </a:cxn>
                <a:cxn ang="0">
                  <a:pos x="99" y="182"/>
                </a:cxn>
                <a:cxn ang="0">
                  <a:pos x="122" y="13"/>
                </a:cxn>
                <a:cxn ang="0">
                  <a:pos x="102" y="0"/>
                </a:cxn>
                <a:cxn ang="0">
                  <a:pos x="8" y="130"/>
                </a:cxn>
                <a:cxn ang="0">
                  <a:pos x="0" y="163"/>
                </a:cxn>
                <a:cxn ang="0">
                  <a:pos x="0" y="167"/>
                </a:cxn>
                <a:cxn ang="0">
                  <a:pos x="0" y="390"/>
                </a:cxn>
                <a:cxn ang="0">
                  <a:pos x="58" y="450"/>
                </a:cxn>
                <a:cxn ang="0">
                  <a:pos x="73" y="450"/>
                </a:cxn>
                <a:cxn ang="0">
                  <a:pos x="129" y="390"/>
                </a:cxn>
                <a:cxn ang="0">
                  <a:pos x="129" y="270"/>
                </a:cxn>
                <a:cxn ang="0">
                  <a:pos x="107" y="228"/>
                </a:cxn>
                <a:cxn ang="0">
                  <a:pos x="99" y="198"/>
                </a:cxn>
              </a:cxnLst>
              <a:rect l="0" t="0" r="r" b="b"/>
              <a:pathLst>
                <a:path w="129" h="450">
                  <a:moveTo>
                    <a:pt x="99" y="198"/>
                  </a:moveTo>
                  <a:cubicBezTo>
                    <a:pt x="99" y="195"/>
                    <a:pt x="99" y="195"/>
                    <a:pt x="99" y="195"/>
                  </a:cubicBezTo>
                  <a:cubicBezTo>
                    <a:pt x="99" y="191"/>
                    <a:pt x="99" y="191"/>
                    <a:pt x="99" y="191"/>
                  </a:cubicBezTo>
                  <a:cubicBezTo>
                    <a:pt x="99" y="188"/>
                    <a:pt x="99" y="184"/>
                    <a:pt x="99" y="182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4" y="9"/>
                    <a:pt x="107" y="6"/>
                    <a:pt x="102" y="0"/>
                  </a:cubicBezTo>
                  <a:cubicBezTo>
                    <a:pt x="8" y="130"/>
                    <a:pt x="8" y="130"/>
                    <a:pt x="8" y="130"/>
                  </a:cubicBezTo>
                  <a:cubicBezTo>
                    <a:pt x="2" y="143"/>
                    <a:pt x="0" y="152"/>
                    <a:pt x="0" y="16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0" y="421"/>
                    <a:pt x="24" y="450"/>
                    <a:pt x="58" y="450"/>
                  </a:cubicBezTo>
                  <a:cubicBezTo>
                    <a:pt x="73" y="450"/>
                    <a:pt x="73" y="450"/>
                    <a:pt x="73" y="450"/>
                  </a:cubicBezTo>
                  <a:cubicBezTo>
                    <a:pt x="106" y="450"/>
                    <a:pt x="129" y="421"/>
                    <a:pt x="129" y="390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07" y="228"/>
                    <a:pt x="107" y="228"/>
                    <a:pt x="107" y="228"/>
                  </a:cubicBezTo>
                  <a:cubicBezTo>
                    <a:pt x="102" y="218"/>
                    <a:pt x="99" y="206"/>
                    <a:pt x="99" y="19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latin typeface="Arial" panose="020B0604020202020204" pitchFamily="34" charset="0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9" name="组合 108"/>
          <p:cNvGrpSpPr/>
          <p:nvPr>
            <p:custDataLst>
              <p:tags r:id="rId16"/>
            </p:custDataLst>
          </p:nvPr>
        </p:nvGrpSpPr>
        <p:grpSpPr>
          <a:xfrm>
            <a:off x="4539041" y="2661020"/>
            <a:ext cx="1106478" cy="1900184"/>
            <a:chOff x="4310000" y="3748088"/>
            <a:chExt cx="1061147" cy="1822336"/>
          </a:xfrm>
        </p:grpSpPr>
        <p:sp>
          <p:nvSpPr>
            <p:cNvPr id="101" name="任意多边形: 形状 100"/>
            <p:cNvSpPr/>
            <p:nvPr>
              <p:custDataLst>
                <p:tags r:id="rId17"/>
              </p:custDataLst>
            </p:nvPr>
          </p:nvSpPr>
          <p:spPr bwMode="auto">
            <a:xfrm>
              <a:off x="4310000" y="3748088"/>
              <a:ext cx="528632" cy="784168"/>
            </a:xfrm>
            <a:custGeom>
              <a:avLst/>
              <a:gdLst>
                <a:gd name="connsiteX0" fmla="*/ 298488 w 528632"/>
                <a:gd name="connsiteY0" fmla="*/ 0 h 784168"/>
                <a:gd name="connsiteX1" fmla="*/ 528104 w 528632"/>
                <a:gd name="connsiteY1" fmla="*/ 0 h 784168"/>
                <a:gd name="connsiteX2" fmla="*/ 528632 w 528632"/>
                <a:gd name="connsiteY2" fmla="*/ 2635 h 784168"/>
                <a:gd name="connsiteX3" fmla="*/ 498326 w 528632"/>
                <a:gd name="connsiteY3" fmla="*/ 72621 h 784168"/>
                <a:gd name="connsiteX4" fmla="*/ 211794 w 528632"/>
                <a:gd name="connsiteY4" fmla="*/ 361162 h 784168"/>
                <a:gd name="connsiteX5" fmla="*/ 384448 w 528632"/>
                <a:gd name="connsiteY5" fmla="*/ 628683 h 784168"/>
                <a:gd name="connsiteX6" fmla="*/ 353223 w 528632"/>
                <a:gd name="connsiteY6" fmla="*/ 766265 h 784168"/>
                <a:gd name="connsiteX7" fmla="*/ 220978 w 528632"/>
                <a:gd name="connsiteY7" fmla="*/ 739513 h 784168"/>
                <a:gd name="connsiteX8" fmla="*/ 24447 w 528632"/>
                <a:gd name="connsiteY8" fmla="*/ 418488 h 784168"/>
                <a:gd name="connsiteX9" fmla="*/ 6079 w 528632"/>
                <a:gd name="connsiteY9" fmla="*/ 382181 h 784168"/>
                <a:gd name="connsiteX10" fmla="*/ 29957 w 528632"/>
                <a:gd name="connsiteY10" fmla="*/ 273262 h 784168"/>
                <a:gd name="connsiteX11" fmla="*/ 255134 w 528632"/>
                <a:gd name="connsiteY11" fmla="*/ 44118 h 78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8632" h="784168">
                  <a:moveTo>
                    <a:pt x="298488" y="0"/>
                  </a:moveTo>
                  <a:lnTo>
                    <a:pt x="528104" y="0"/>
                  </a:lnTo>
                  <a:lnTo>
                    <a:pt x="528632" y="2635"/>
                  </a:lnTo>
                  <a:cubicBezTo>
                    <a:pt x="528632" y="28193"/>
                    <a:pt x="518530" y="53512"/>
                    <a:pt x="498326" y="72621"/>
                  </a:cubicBezTo>
                  <a:cubicBezTo>
                    <a:pt x="498326" y="72621"/>
                    <a:pt x="498326" y="72621"/>
                    <a:pt x="211794" y="361162"/>
                  </a:cubicBezTo>
                  <a:cubicBezTo>
                    <a:pt x="211794" y="361162"/>
                    <a:pt x="211794" y="361162"/>
                    <a:pt x="384448" y="628683"/>
                  </a:cubicBezTo>
                  <a:cubicBezTo>
                    <a:pt x="408326" y="676455"/>
                    <a:pt x="399142" y="731870"/>
                    <a:pt x="353223" y="766265"/>
                  </a:cubicBezTo>
                  <a:cubicBezTo>
                    <a:pt x="312815" y="798750"/>
                    <a:pt x="254039" y="785374"/>
                    <a:pt x="220978" y="739513"/>
                  </a:cubicBezTo>
                  <a:cubicBezTo>
                    <a:pt x="220978" y="739513"/>
                    <a:pt x="220978" y="739513"/>
                    <a:pt x="24447" y="418488"/>
                  </a:cubicBezTo>
                  <a:cubicBezTo>
                    <a:pt x="13426" y="408933"/>
                    <a:pt x="6079" y="395557"/>
                    <a:pt x="6079" y="382181"/>
                  </a:cubicBezTo>
                  <a:cubicBezTo>
                    <a:pt x="-6778" y="342053"/>
                    <a:pt x="569" y="303836"/>
                    <a:pt x="29957" y="273262"/>
                  </a:cubicBezTo>
                  <a:cubicBezTo>
                    <a:pt x="29957" y="273262"/>
                    <a:pt x="29957" y="273262"/>
                    <a:pt x="255134" y="44118"/>
                  </a:cubicBezTo>
                  <a:close/>
                </a:path>
              </a:pathLst>
            </a:custGeom>
            <a:solidFill>
              <a:srgbClr val="3498DB"/>
            </a:solidFill>
            <a:ln w="9525">
              <a:noFill/>
              <a:round/>
            </a:ln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endParaRPr>
                <a:latin typeface="Arial" panose="020B0604020202020204" pitchFamily="34" charset="0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9" name="任意多边形: 形状 98"/>
            <p:cNvSpPr/>
            <p:nvPr>
              <p:custDataLst>
                <p:tags r:id="rId18"/>
              </p:custDataLst>
            </p:nvPr>
          </p:nvSpPr>
          <p:spPr bwMode="auto">
            <a:xfrm>
              <a:off x="4511667" y="3748088"/>
              <a:ext cx="523905" cy="1822336"/>
            </a:xfrm>
            <a:custGeom>
              <a:avLst/>
              <a:gdLst>
                <a:gd name="connsiteX0" fmla="*/ 359089 w 523905"/>
                <a:gd name="connsiteY0" fmla="*/ 0 h 1822336"/>
                <a:gd name="connsiteX1" fmla="*/ 523905 w 523905"/>
                <a:gd name="connsiteY1" fmla="*/ 0 h 1822336"/>
                <a:gd name="connsiteX2" fmla="*/ 523905 w 523905"/>
                <a:gd name="connsiteY2" fmla="*/ 26364 h 1822336"/>
                <a:gd name="connsiteX3" fmla="*/ 523905 w 523905"/>
                <a:gd name="connsiteY3" fmla="*/ 765527 h 1822336"/>
                <a:gd name="connsiteX4" fmla="*/ 382696 w 523905"/>
                <a:gd name="connsiteY4" fmla="*/ 962036 h 1822336"/>
                <a:gd name="connsiteX5" fmla="*/ 430377 w 523905"/>
                <a:gd name="connsiteY5" fmla="*/ 1318804 h 1822336"/>
                <a:gd name="connsiteX6" fmla="*/ 430377 w 523905"/>
                <a:gd name="connsiteY6" fmla="*/ 1326436 h 1822336"/>
                <a:gd name="connsiteX7" fmla="*/ 412038 w 523905"/>
                <a:gd name="connsiteY7" fmla="*/ 1385579 h 1822336"/>
                <a:gd name="connsiteX8" fmla="*/ 224982 w 523905"/>
                <a:gd name="connsiteY8" fmla="*/ 1769057 h 1822336"/>
                <a:gd name="connsiteX9" fmla="*/ 83772 w 523905"/>
                <a:gd name="connsiteY9" fmla="*/ 1807215 h 1822336"/>
                <a:gd name="connsiteX10" fmla="*/ 52596 w 523905"/>
                <a:gd name="connsiteY10" fmla="*/ 1797675 h 1822336"/>
                <a:gd name="connsiteX11" fmla="*/ 10417 w 523905"/>
                <a:gd name="connsiteY11" fmla="*/ 1646955 h 1822336"/>
                <a:gd name="connsiteX12" fmla="*/ 186470 w 523905"/>
                <a:gd name="connsiteY12" fmla="*/ 1309265 h 1822336"/>
                <a:gd name="connsiteX13" fmla="*/ 140623 w 523905"/>
                <a:gd name="connsiteY13" fmla="*/ 952496 h 1822336"/>
                <a:gd name="connsiteX14" fmla="*/ 34257 w 523905"/>
                <a:gd name="connsiteY14" fmla="*/ 797960 h 1822336"/>
                <a:gd name="connsiteX15" fmla="*/ 103945 w 523905"/>
                <a:gd name="connsiteY15" fmla="*/ 818947 h 1822336"/>
                <a:gd name="connsiteX16" fmla="*/ 177301 w 523905"/>
                <a:gd name="connsiteY16" fmla="*/ 797960 h 1822336"/>
                <a:gd name="connsiteX17" fmla="*/ 224982 w 523905"/>
                <a:gd name="connsiteY17" fmla="*/ 708291 h 1822336"/>
                <a:gd name="connsiteX18" fmla="*/ 206643 w 523905"/>
                <a:gd name="connsiteY18" fmla="*/ 605267 h 1822336"/>
                <a:gd name="connsiteX19" fmla="*/ 52596 w 523905"/>
                <a:gd name="connsiteY19" fmla="*/ 368693 h 1822336"/>
                <a:gd name="connsiteX20" fmla="*/ 318510 w 523905"/>
                <a:gd name="connsiteY20" fmla="*/ 101594 h 1822336"/>
                <a:gd name="connsiteX21" fmla="*/ 359772 w 523905"/>
                <a:gd name="connsiteY21" fmla="*/ 4532 h 1822336"/>
                <a:gd name="connsiteX22" fmla="*/ 34257 w 523905"/>
                <a:gd name="connsiteY22" fmla="*/ 0 h 1822336"/>
                <a:gd name="connsiteX23" fmla="*/ 47787 w 523905"/>
                <a:gd name="connsiteY23" fmla="*/ 0 h 1822336"/>
                <a:gd name="connsiteX24" fmla="*/ 34257 w 523905"/>
                <a:gd name="connsiteY24" fmla="*/ 13833 h 1822336"/>
                <a:gd name="connsiteX25" fmla="*/ 34257 w 523905"/>
                <a:gd name="connsiteY25" fmla="*/ 10255 h 182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3905" h="1822336">
                  <a:moveTo>
                    <a:pt x="359089" y="0"/>
                  </a:moveTo>
                  <a:lnTo>
                    <a:pt x="523905" y="0"/>
                  </a:lnTo>
                  <a:lnTo>
                    <a:pt x="523905" y="26364"/>
                  </a:lnTo>
                  <a:cubicBezTo>
                    <a:pt x="523905" y="94946"/>
                    <a:pt x="523905" y="277832"/>
                    <a:pt x="523905" y="765527"/>
                  </a:cubicBezTo>
                  <a:cubicBezTo>
                    <a:pt x="523905" y="859012"/>
                    <a:pt x="465221" y="941049"/>
                    <a:pt x="382696" y="962036"/>
                  </a:cubicBezTo>
                  <a:cubicBezTo>
                    <a:pt x="382696" y="962036"/>
                    <a:pt x="382696" y="962036"/>
                    <a:pt x="430377" y="1318804"/>
                  </a:cubicBezTo>
                  <a:cubicBezTo>
                    <a:pt x="430377" y="1322620"/>
                    <a:pt x="430377" y="1326436"/>
                    <a:pt x="430377" y="1326436"/>
                  </a:cubicBezTo>
                  <a:cubicBezTo>
                    <a:pt x="430377" y="1353146"/>
                    <a:pt x="424875" y="1368408"/>
                    <a:pt x="412038" y="1385579"/>
                  </a:cubicBezTo>
                  <a:cubicBezTo>
                    <a:pt x="412038" y="1385579"/>
                    <a:pt x="412038" y="1385579"/>
                    <a:pt x="224982" y="1769057"/>
                  </a:cubicBezTo>
                  <a:cubicBezTo>
                    <a:pt x="197473" y="1820570"/>
                    <a:pt x="133287" y="1837740"/>
                    <a:pt x="83772" y="1807215"/>
                  </a:cubicBezTo>
                  <a:cubicBezTo>
                    <a:pt x="83772" y="1807215"/>
                    <a:pt x="83772" y="1807215"/>
                    <a:pt x="52596" y="1797675"/>
                  </a:cubicBezTo>
                  <a:cubicBezTo>
                    <a:pt x="4915" y="1769057"/>
                    <a:pt x="-13424" y="1700375"/>
                    <a:pt x="10417" y="1646955"/>
                  </a:cubicBezTo>
                  <a:cubicBezTo>
                    <a:pt x="10417" y="1646955"/>
                    <a:pt x="10417" y="1646955"/>
                    <a:pt x="186470" y="1309265"/>
                  </a:cubicBezTo>
                  <a:cubicBezTo>
                    <a:pt x="186470" y="1309265"/>
                    <a:pt x="186470" y="1309265"/>
                    <a:pt x="140623" y="952496"/>
                  </a:cubicBezTo>
                  <a:cubicBezTo>
                    <a:pt x="83772" y="923879"/>
                    <a:pt x="41593" y="864735"/>
                    <a:pt x="34257" y="797960"/>
                  </a:cubicBezTo>
                  <a:cubicBezTo>
                    <a:pt x="52596" y="815131"/>
                    <a:pt x="74603" y="818947"/>
                    <a:pt x="103945" y="818947"/>
                  </a:cubicBezTo>
                  <a:cubicBezTo>
                    <a:pt x="125952" y="818947"/>
                    <a:pt x="151626" y="807500"/>
                    <a:pt x="177301" y="797960"/>
                  </a:cubicBezTo>
                  <a:cubicBezTo>
                    <a:pt x="202975" y="771250"/>
                    <a:pt x="219480" y="744540"/>
                    <a:pt x="224982" y="708291"/>
                  </a:cubicBezTo>
                  <a:cubicBezTo>
                    <a:pt x="235985" y="675858"/>
                    <a:pt x="224982" y="637701"/>
                    <a:pt x="206643" y="605267"/>
                  </a:cubicBezTo>
                  <a:cubicBezTo>
                    <a:pt x="206643" y="605267"/>
                    <a:pt x="206643" y="605267"/>
                    <a:pt x="52596" y="368693"/>
                  </a:cubicBezTo>
                  <a:cubicBezTo>
                    <a:pt x="52596" y="368693"/>
                    <a:pt x="52596" y="368693"/>
                    <a:pt x="318510" y="101594"/>
                  </a:cubicBezTo>
                  <a:cubicBezTo>
                    <a:pt x="344184" y="74884"/>
                    <a:pt x="358397" y="39589"/>
                    <a:pt x="359772" y="4532"/>
                  </a:cubicBezTo>
                  <a:close/>
                  <a:moveTo>
                    <a:pt x="34257" y="0"/>
                  </a:moveTo>
                  <a:lnTo>
                    <a:pt x="47787" y="0"/>
                  </a:lnTo>
                  <a:lnTo>
                    <a:pt x="34257" y="13833"/>
                  </a:lnTo>
                  <a:cubicBezTo>
                    <a:pt x="34257" y="13833"/>
                    <a:pt x="34257" y="13833"/>
                    <a:pt x="34257" y="10255"/>
                  </a:cubicBezTo>
                  <a:close/>
                </a:path>
              </a:pathLst>
            </a:custGeom>
            <a:solidFill>
              <a:srgbClr val="3498DB"/>
            </a:solidFill>
            <a:ln w="9525">
              <a:noFill/>
              <a:round/>
            </a:ln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endParaRPr>
                <a:latin typeface="Arial" panose="020B0604020202020204" pitchFamily="34" charset="0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7" name="任意多边形: 形状 96"/>
            <p:cNvSpPr/>
            <p:nvPr>
              <p:custDataLst>
                <p:tags r:id="rId19"/>
              </p:custDataLst>
            </p:nvPr>
          </p:nvSpPr>
          <p:spPr bwMode="auto">
            <a:xfrm>
              <a:off x="5068303" y="3771901"/>
              <a:ext cx="302844" cy="299589"/>
            </a:xfrm>
            <a:custGeom>
              <a:avLst/>
              <a:gdLst>
                <a:gd name="connsiteX0" fmla="*/ 0 w 302844"/>
                <a:gd name="connsiteY0" fmla="*/ 0 h 299589"/>
                <a:gd name="connsiteX1" fmla="*/ 58078 w 302844"/>
                <a:gd name="connsiteY1" fmla="*/ 0 h 299589"/>
                <a:gd name="connsiteX2" fmla="*/ 79238 w 302844"/>
                <a:gd name="connsiteY2" fmla="*/ 11202 h 299589"/>
                <a:gd name="connsiteX3" fmla="*/ 77780 w 302844"/>
                <a:gd name="connsiteY3" fmla="*/ 2253 h 299589"/>
                <a:gd name="connsiteX4" fmla="*/ 77413 w 302844"/>
                <a:gd name="connsiteY4" fmla="*/ 0 h 299589"/>
                <a:gd name="connsiteX5" fmla="*/ 270358 w 302844"/>
                <a:gd name="connsiteY5" fmla="*/ 0 h 299589"/>
                <a:gd name="connsiteX6" fmla="*/ 271318 w 302844"/>
                <a:gd name="connsiteY6" fmla="*/ 5729 h 299589"/>
                <a:gd name="connsiteX7" fmla="*/ 300366 w 302844"/>
                <a:gd name="connsiteY7" fmla="*/ 178991 h 299589"/>
                <a:gd name="connsiteX8" fmla="*/ 252455 w 302844"/>
                <a:gd name="connsiteY8" fmla="*/ 289579 h 299589"/>
                <a:gd name="connsiteX9" fmla="*/ 156632 w 302844"/>
                <a:gd name="connsiteY9" fmla="*/ 289579 h 299589"/>
                <a:gd name="connsiteX10" fmla="*/ 0 w 302844"/>
                <a:gd name="connsiteY10" fmla="*/ 192338 h 299589"/>
                <a:gd name="connsiteX11" fmla="*/ 0 w 302844"/>
                <a:gd name="connsiteY11" fmla="*/ 42889 h 29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844" h="299589">
                  <a:moveTo>
                    <a:pt x="0" y="0"/>
                  </a:moveTo>
                  <a:lnTo>
                    <a:pt x="58078" y="0"/>
                  </a:lnTo>
                  <a:lnTo>
                    <a:pt x="79238" y="11202"/>
                  </a:lnTo>
                  <a:cubicBezTo>
                    <a:pt x="79238" y="11202"/>
                    <a:pt x="79238" y="11202"/>
                    <a:pt x="77780" y="2253"/>
                  </a:cubicBezTo>
                  <a:lnTo>
                    <a:pt x="77413" y="0"/>
                  </a:lnTo>
                  <a:lnTo>
                    <a:pt x="270358" y="0"/>
                  </a:lnTo>
                  <a:lnTo>
                    <a:pt x="271318" y="5729"/>
                  </a:lnTo>
                  <a:cubicBezTo>
                    <a:pt x="279074" y="51987"/>
                    <a:pt x="288618" y="108920"/>
                    <a:pt x="300366" y="178991"/>
                  </a:cubicBezTo>
                  <a:cubicBezTo>
                    <a:pt x="309579" y="220938"/>
                    <a:pt x="292995" y="268606"/>
                    <a:pt x="252455" y="289579"/>
                  </a:cubicBezTo>
                  <a:cubicBezTo>
                    <a:pt x="221128" y="302926"/>
                    <a:pt x="191644" y="302926"/>
                    <a:pt x="156632" y="289579"/>
                  </a:cubicBezTo>
                  <a:cubicBezTo>
                    <a:pt x="156632" y="289579"/>
                    <a:pt x="156632" y="289579"/>
                    <a:pt x="0" y="192338"/>
                  </a:cubicBezTo>
                  <a:cubicBezTo>
                    <a:pt x="0" y="192338"/>
                    <a:pt x="0" y="192338"/>
                    <a:pt x="0" y="42889"/>
                  </a:cubicBezTo>
                  <a:close/>
                </a:path>
              </a:pathLst>
            </a:custGeom>
            <a:solidFill>
              <a:srgbClr val="3498DB"/>
            </a:solidFill>
            <a:ln w="9525">
              <a:noFill/>
              <a:round/>
            </a:ln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endParaRPr>
                <a:latin typeface="Arial" panose="020B0604020202020204" pitchFamily="34" charset="0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任意多边形 47"/>
            <p:cNvSpPr/>
            <p:nvPr>
              <p:custDataLst>
                <p:tags r:id="rId20"/>
              </p:custDataLst>
            </p:nvPr>
          </p:nvSpPr>
          <p:spPr bwMode="auto">
            <a:xfrm>
              <a:off x="4918286" y="4709844"/>
              <a:ext cx="240025" cy="851887"/>
            </a:xfrm>
            <a:custGeom>
              <a:avLst/>
              <a:gdLst/>
              <a:ahLst/>
              <a:cxnLst>
                <a:cxn ang="0">
                  <a:pos x="113" y="123"/>
                </a:cxn>
                <a:cxn ang="0">
                  <a:pos x="28" y="0"/>
                </a:cxn>
                <a:cxn ang="0">
                  <a:pos x="7" y="13"/>
                </a:cxn>
                <a:cxn ang="0">
                  <a:pos x="22" y="120"/>
                </a:cxn>
                <a:cxn ang="0">
                  <a:pos x="32" y="182"/>
                </a:cxn>
                <a:cxn ang="0">
                  <a:pos x="32" y="195"/>
                </a:cxn>
                <a:cxn ang="0">
                  <a:pos x="28" y="222"/>
                </a:cxn>
                <a:cxn ang="0">
                  <a:pos x="22" y="237"/>
                </a:cxn>
                <a:cxn ang="0">
                  <a:pos x="0" y="277"/>
                </a:cxn>
                <a:cxn ang="0">
                  <a:pos x="0" y="390"/>
                </a:cxn>
                <a:cxn ang="0">
                  <a:pos x="60" y="446"/>
                </a:cxn>
                <a:cxn ang="0">
                  <a:pos x="72" y="446"/>
                </a:cxn>
                <a:cxn ang="0">
                  <a:pos x="131" y="390"/>
                </a:cxn>
                <a:cxn ang="0">
                  <a:pos x="131" y="166"/>
                </a:cxn>
                <a:cxn ang="0">
                  <a:pos x="113" y="123"/>
                </a:cxn>
              </a:cxnLst>
              <a:rect l="0" t="0" r="r" b="b"/>
              <a:pathLst>
                <a:path w="131" h="446">
                  <a:moveTo>
                    <a:pt x="113" y="123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2" y="7"/>
                    <a:pt x="13" y="11"/>
                    <a:pt x="7" y="13"/>
                  </a:cubicBezTo>
                  <a:cubicBezTo>
                    <a:pt x="22" y="120"/>
                    <a:pt x="22" y="120"/>
                    <a:pt x="22" y="120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7"/>
                    <a:pt x="32" y="191"/>
                    <a:pt x="32" y="195"/>
                  </a:cubicBezTo>
                  <a:cubicBezTo>
                    <a:pt x="32" y="205"/>
                    <a:pt x="32" y="213"/>
                    <a:pt x="28" y="222"/>
                  </a:cubicBezTo>
                  <a:cubicBezTo>
                    <a:pt x="26" y="229"/>
                    <a:pt x="26" y="231"/>
                    <a:pt x="22" y="237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0" y="423"/>
                    <a:pt x="28" y="446"/>
                    <a:pt x="60" y="446"/>
                  </a:cubicBezTo>
                  <a:cubicBezTo>
                    <a:pt x="72" y="446"/>
                    <a:pt x="72" y="446"/>
                    <a:pt x="72" y="446"/>
                  </a:cubicBezTo>
                  <a:cubicBezTo>
                    <a:pt x="107" y="446"/>
                    <a:pt x="131" y="423"/>
                    <a:pt x="131" y="390"/>
                  </a:cubicBezTo>
                  <a:cubicBezTo>
                    <a:pt x="131" y="166"/>
                    <a:pt x="131" y="166"/>
                    <a:pt x="131" y="166"/>
                  </a:cubicBezTo>
                  <a:cubicBezTo>
                    <a:pt x="131" y="147"/>
                    <a:pt x="125" y="130"/>
                    <a:pt x="113" y="123"/>
                  </a:cubicBezTo>
                  <a:close/>
                </a:path>
              </a:pathLst>
            </a:custGeom>
            <a:solidFill>
              <a:srgbClr val="3498DB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>
                <a:latin typeface="Arial" panose="020B0604020202020204" pitchFamily="34" charset="0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21"/>
            </p:custDataLst>
          </p:nvPr>
        </p:nvGrpSpPr>
        <p:grpSpPr>
          <a:xfrm>
            <a:off x="1443848" y="1776268"/>
            <a:ext cx="9649793" cy="1165824"/>
            <a:chOff x="1284463" y="2899583"/>
            <a:chExt cx="9254453" cy="1118062"/>
          </a:xfrm>
        </p:grpSpPr>
        <p:sp>
          <p:nvSpPr>
            <p:cNvPr id="22" name="文本框 21"/>
            <p:cNvSpPr txBox="1"/>
            <p:nvPr>
              <p:custDataLst>
                <p:tags r:id="rId22"/>
              </p:custDataLst>
            </p:nvPr>
          </p:nvSpPr>
          <p:spPr bwMode="auto">
            <a:xfrm>
              <a:off x="1284583" y="2899583"/>
              <a:ext cx="2572900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0" anchor="b" anchorCtr="0">
              <a:noAutofit/>
            </a:bodyPr>
            <a:lstStyle/>
            <a:p>
              <a:pPr algn="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2800" b="1" spc="300" dirty="0">
                  <a:solidFill>
                    <a:srgbClr val="3498DB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Microsoft YaHei" panose="020B0503020204020204" pitchFamily="34" charset="-122"/>
                  <a:sym typeface="Arial" panose="020B0604020202020204" pitchFamily="34" charset="0"/>
                </a:rPr>
                <a:t>老零售</a:t>
              </a:r>
              <a:endParaRPr lang="zh-CN" altLang="en-US" sz="2800" b="1" spc="300" dirty="0">
                <a:solidFill>
                  <a:srgbClr val="3498DB"/>
                </a:solidFill>
                <a:latin typeface="KaiTi" panose="02010609060101010101" pitchFamily="49" charset="-122"/>
                <a:ea typeface="KaiTi" panose="02010609060101010101" pitchFamily="49" charset="-122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3"/>
              </p:custDataLst>
            </p:nvPr>
          </p:nvSpPr>
          <p:spPr bwMode="auto">
            <a:xfrm>
              <a:off x="7983467" y="2899583"/>
              <a:ext cx="2555127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0" anchor="b" anchorCtr="0">
              <a:no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2800" b="1" spc="300" dirty="0">
                  <a:solidFill>
                    <a:srgbClr val="9BBB59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Microsoft YaHei" panose="020B0503020204020204" pitchFamily="34" charset="-122"/>
                  <a:sym typeface="Arial" panose="020B0604020202020204" pitchFamily="34" charset="0"/>
                </a:rPr>
                <a:t>新零售</a:t>
              </a:r>
              <a:endParaRPr lang="zh-CN" altLang="en-US" sz="2800" b="1" spc="300" dirty="0">
                <a:solidFill>
                  <a:srgbClr val="9BBB59"/>
                </a:solidFill>
                <a:latin typeface="KaiTi" panose="02010609060101010101" pitchFamily="49" charset="-122"/>
                <a:ea typeface="KaiTi" panose="02010609060101010101" pitchFamily="49" charset="-122"/>
                <a:cs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24"/>
              </p:custDataLst>
            </p:nvPr>
          </p:nvSpPr>
          <p:spPr bwMode="auto">
            <a:xfrm>
              <a:off x="1284463" y="3462020"/>
              <a:ext cx="2573020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0" rIns="90000" bIns="46800" anchor="t" anchorCtr="0">
              <a:noAutofit/>
            </a:bodyPr>
            <a:lstStyle/>
            <a:p>
              <a:pPr algn="r">
                <a:lnSpc>
                  <a:spcPct val="120000"/>
                </a:lnSpc>
                <a:spcBef>
                  <a:spcPct val="0"/>
                </a:spcBef>
              </a:pPr>
              <a:r>
                <a:rPr lang="en-US" altLang="zh-CN" sz="1600" spc="15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KaiTi" panose="02010609060101010101" pitchFamily="49" charset="-122"/>
                  <a:sym typeface="Arial" panose="020B0604020202020204" pitchFamily="34" charset="0"/>
                </a:rPr>
                <a:t>“</a:t>
              </a:r>
              <a:r>
                <a:rPr lang="zh-CN" altLang="en-US" sz="1600" spc="15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KaiTi" panose="02010609060101010101" pitchFamily="49" charset="-122"/>
                  <a:sym typeface="Arial" panose="020B0604020202020204" pitchFamily="34" charset="0"/>
                </a:rPr>
                <a:t>六统一</a:t>
              </a:r>
              <a:r>
                <a:rPr lang="en-US" altLang="zh-CN" sz="1600" spc="15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KaiTi" panose="02010609060101010101" pitchFamily="49" charset="-122"/>
                  <a:sym typeface="Arial" panose="020B0604020202020204" pitchFamily="34" charset="0"/>
                </a:rPr>
                <a:t>”</a:t>
              </a:r>
              <a:r>
                <a:rPr lang="zh-CN" altLang="en-US" sz="1600" spc="15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KaiTi" panose="02010609060101010101" pitchFamily="49" charset="-122"/>
                  <a:sym typeface="Arial" panose="020B0604020202020204" pitchFamily="34" charset="0"/>
                </a:rPr>
                <a:t>标准化管理实现规模扩张</a:t>
              </a:r>
              <a:endParaRPr lang="zh-CN" altLang="en-US" sz="1600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25"/>
              </p:custDataLst>
            </p:nvPr>
          </p:nvSpPr>
          <p:spPr bwMode="auto">
            <a:xfrm>
              <a:off x="7983676" y="3462020"/>
              <a:ext cx="2555240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000" tIns="0" rIns="90000" bIns="46800" anchor="t" anchorCtr="0">
              <a:noAutofit/>
            </a:bodyPr>
            <a:lstStyle/>
            <a:p>
              <a:pPr lvl="0" algn="r">
                <a:lnSpc>
                  <a:spcPct val="120000"/>
                </a:lnSpc>
                <a:buClrTx/>
                <a:buSzTx/>
                <a:buFontTx/>
              </a:pPr>
              <a:r>
                <a:rPr lang="en-US" altLang="zh-CN" sz="1600" spc="15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KaiTi" panose="02010609060101010101" pitchFamily="49" charset="-122"/>
                  <a:sym typeface="Arial" panose="020B0604020202020204" pitchFamily="34" charset="0"/>
                </a:rPr>
                <a:t>实现线上线下融合，打造</a:t>
              </a:r>
              <a:r>
                <a:rPr lang="en-US" altLang="zh-CN" sz="1600" spc="15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KaiTi" panose="02010609060101010101" pitchFamily="49" charset="-122"/>
                  <a:sym typeface="+mn-ea"/>
                </a:rPr>
                <a:t>全场景营销实现无接触销售。</a:t>
              </a:r>
              <a:endParaRPr lang="en-US" altLang="zh-CN" sz="1600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KaiTi" panose="02010609060101010101" pitchFamily="49" charset="-122"/>
                <a:ea typeface="KaiTi" panose="02010609060101010101" pitchFamily="49" charset="-122"/>
                <a:cs typeface="KaiTi" panose="02010609060101010101" pitchFamily="49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53584" y="390198"/>
            <a:ext cx="7080251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连锁零售管理</a:t>
            </a:r>
            <a:endParaRPr lang="en-US" altLang="zh-CN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53584" y="1266490"/>
            <a:ext cx="9912349" cy="4876800"/>
            <a:chOff x="865188" y="1066800"/>
            <a:chExt cx="7434262" cy="5260588"/>
          </a:xfrm>
        </p:grpSpPr>
        <p:sp>
          <p:nvSpPr>
            <p:cNvPr id="5" name="矩形 4"/>
            <p:cNvSpPr/>
            <p:nvPr/>
          </p:nvSpPr>
          <p:spPr>
            <a:xfrm>
              <a:off x="865188" y="2057399"/>
              <a:ext cx="1649412" cy="3300577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anchor="t"/>
            <a:lstStyle/>
            <a:p>
              <a:pPr marL="120650" algn="ctr" defTabSz="1219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零售管理</a:t>
              </a:r>
              <a:endParaRPr lang="zh-CN" altLang="en-US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要货单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零售数据中心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零售批量出库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零售结算单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对账收款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单据明细表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统计分析表</a:t>
              </a:r>
              <a:endParaRPr lang="zh-CN" altLang="en-US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725195" y="2070409"/>
              <a:ext cx="1651792" cy="3300577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anchor="ctr"/>
            <a:lstStyle/>
            <a:p>
              <a:pPr marL="120650" algn="ctr" defTabSz="1219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促销管理</a:t>
              </a:r>
              <a:endParaRPr lang="zh-CN" altLang="en-US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单品打折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单品返现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整单返现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组合满返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整单满单品优惠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单品满赠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整单满赠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组合满赠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促销报表</a:t>
              </a:r>
              <a:endParaRPr lang="zh-CN" altLang="en-US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643687" y="2057399"/>
              <a:ext cx="1655762" cy="3300577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/>
            <a:p>
              <a:pPr marL="120650" algn="ctr" defTabSz="1219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会员管理</a:t>
              </a:r>
              <a:endParaRPr lang="en-US" altLang="zh-CN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会员类型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积分管理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会员升级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积分兑换礼品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积分抵现规则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会员储值管理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积分转储值</a:t>
              </a:r>
              <a:endParaRPr lang="zh-CN" altLang="en-US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879475" y="5943600"/>
              <a:ext cx="7419971" cy="383788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/>
            <a:p>
              <a:pPr marL="120650"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系统管理</a:t>
              </a:r>
              <a:endParaRPr lang="zh-CN" altLang="en-US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879475" y="5486400"/>
              <a:ext cx="7419971" cy="383788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/>
            <a:p>
              <a:pPr marL="120650"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基础设置</a:t>
              </a:r>
              <a:endParaRPr lang="zh-CN" altLang="en-US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65188" y="1066800"/>
              <a:ext cx="1649412" cy="383788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/>
            <a:p>
              <a:pPr marL="120650"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采购管理</a:t>
              </a:r>
              <a:endParaRPr lang="zh-CN" altLang="en-US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724401" y="1079810"/>
              <a:ext cx="1653038" cy="383788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/>
            <a:p>
              <a:pPr marL="120650"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销售管理</a:t>
              </a:r>
              <a:endParaRPr lang="zh-CN" altLang="en-US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643688" y="1087244"/>
              <a:ext cx="1655762" cy="383788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/>
            <a:p>
              <a:pPr marL="120650"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分销管理</a:t>
              </a:r>
              <a:endParaRPr lang="zh-CN" altLang="en-US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65188" y="1562100"/>
              <a:ext cx="1649412" cy="383788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/>
            <a:p>
              <a:pPr marL="120650"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业务往来</a:t>
              </a:r>
              <a:endParaRPr lang="zh-CN" altLang="en-US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724401" y="1575110"/>
              <a:ext cx="1653038" cy="383788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/>
            <a:p>
              <a:pPr marL="120650"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总账</a:t>
              </a:r>
              <a:endParaRPr lang="zh-CN" altLang="en-US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643688" y="1572322"/>
              <a:ext cx="1655762" cy="383788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/>
            <a:p>
              <a:pPr marL="120650"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报表中心</a:t>
              </a:r>
              <a:endParaRPr lang="zh-CN" altLang="en-US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767356" y="2057399"/>
              <a:ext cx="1651792" cy="3300577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anchor="t"/>
            <a:lstStyle/>
            <a:p>
              <a:pPr marL="12065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POS</a:t>
              </a:r>
              <a:r>
                <a:rPr lang="zh-CN" altLang="en-US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收银</a:t>
              </a:r>
              <a:endParaRPr lang="zh-CN" altLang="en-US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当班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前台收银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交班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练习收银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日结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销售查询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数据同步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r>
                <a:rPr lang="zh-CN" altLang="en-US" sz="1865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参数设置</a:t>
              </a: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120650" lvl="1" defTabSz="1219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tabLst>
                  <a:tab pos="721360" algn="l"/>
                </a:tabLst>
                <a:defRPr/>
              </a:pPr>
              <a:endParaRPr lang="en-US" altLang="zh-CN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766562" y="1066800"/>
              <a:ext cx="1653038" cy="383788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/>
            <a:p>
              <a:pPr marL="120650"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库存核算</a:t>
              </a:r>
              <a:endParaRPr lang="zh-CN" altLang="en-US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766562" y="1562100"/>
              <a:ext cx="1653038" cy="383788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/>
            <a:p>
              <a:pPr marL="120650" algn="ctr" defTabSz="1219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现金银行</a:t>
              </a:r>
              <a:endParaRPr lang="zh-CN" altLang="en-US" sz="1865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1" y="971551"/>
            <a:ext cx="5776383" cy="572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矩形 3"/>
          <p:cNvSpPr>
            <a:spLocks noChangeArrowheads="1"/>
          </p:cNvSpPr>
          <p:nvPr/>
        </p:nvSpPr>
        <p:spPr bwMode="auto">
          <a:xfrm>
            <a:off x="552452" y="234951"/>
            <a:ext cx="708024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零售系统架构</a:t>
            </a:r>
            <a:endParaRPr lang="en-US" altLang="zh-CN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内容占位符 4"/>
          <p:cNvSpPr txBox="1"/>
          <p:nvPr/>
        </p:nvSpPr>
        <p:spPr bwMode="auto">
          <a:xfrm>
            <a:off x="873760" y="1217931"/>
            <a:ext cx="4165600" cy="468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SzPct val="90000"/>
              <a:buFont typeface="Arial" panose="020B0604020202020204" pitchFamily="34" charset="0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ts val="1200"/>
              </a:spcBef>
              <a:spcAft>
                <a:spcPct val="0"/>
              </a:spcAft>
              <a:buSzPct val="75000"/>
              <a:buFont typeface="Arial" panose="020B0604020202020204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4"/>
              </a:buBlip>
              <a:defRPr sz="1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 marL="2057400" indent="-2286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CN" altLang="en-US" sz="3200" kern="0" dirty="0">
                <a:solidFill>
                  <a:srgbClr val="000000"/>
                </a:solidFill>
              </a:rPr>
              <a:t>零售管理</a:t>
            </a:r>
            <a:endParaRPr lang="en-US" altLang="zh-CN" sz="3200" kern="0" dirty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en-US" altLang="zh-CN" sz="1865" kern="0" dirty="0">
                <a:solidFill>
                  <a:srgbClr val="000000"/>
                </a:solidFill>
              </a:rPr>
              <a:t>B/S</a:t>
            </a:r>
            <a:r>
              <a:rPr lang="zh-CN" altLang="en-US" sz="1865" kern="0" dirty="0">
                <a:solidFill>
                  <a:srgbClr val="000000"/>
                </a:solidFill>
              </a:rPr>
              <a:t>结构</a:t>
            </a:r>
            <a:endParaRPr lang="en-US" altLang="zh-CN" sz="1865" kern="0" dirty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zh-CN" altLang="en-US" sz="1865" kern="0" dirty="0">
                <a:solidFill>
                  <a:srgbClr val="000000"/>
                </a:solidFill>
              </a:rPr>
              <a:t>随时随地管理门店</a:t>
            </a:r>
            <a:endParaRPr lang="en-US" altLang="zh-CN" sz="1865" kern="0" dirty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zh-CN" altLang="en-US" sz="1865" kern="0" dirty="0">
                <a:solidFill>
                  <a:srgbClr val="000000"/>
                </a:solidFill>
              </a:rPr>
              <a:t>门店作为一个仓库来管理，可以使用所有库存管理功能</a:t>
            </a:r>
            <a:endParaRPr lang="en-US" altLang="zh-CN" sz="1865" kern="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zh-CN" sz="3200" kern="0" dirty="0">
                <a:solidFill>
                  <a:srgbClr val="000000"/>
                </a:solidFill>
              </a:rPr>
              <a:t>POS</a:t>
            </a:r>
            <a:r>
              <a:rPr lang="zh-CN" altLang="en-US" sz="3200" kern="0" dirty="0">
                <a:solidFill>
                  <a:srgbClr val="000000"/>
                </a:solidFill>
              </a:rPr>
              <a:t>收银</a:t>
            </a:r>
            <a:endParaRPr lang="en-US" altLang="zh-CN" sz="3200" kern="0" dirty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zh-CN" altLang="en-US" sz="1865" kern="0" dirty="0">
                <a:solidFill>
                  <a:srgbClr val="000000"/>
                </a:solidFill>
              </a:rPr>
              <a:t>本地收银</a:t>
            </a:r>
            <a:endParaRPr lang="en-US" altLang="zh-CN" sz="1865" kern="0" dirty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zh-CN" altLang="en-US" sz="1865" kern="0" dirty="0">
                <a:solidFill>
                  <a:srgbClr val="000000"/>
                </a:solidFill>
              </a:rPr>
              <a:t>联网断网自适应</a:t>
            </a:r>
            <a:endParaRPr lang="en-US" altLang="zh-CN" sz="1865" kern="0" dirty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zh-CN" altLang="en-US" sz="1865" kern="0" dirty="0">
                <a:solidFill>
                  <a:srgbClr val="000000"/>
                </a:solidFill>
              </a:rPr>
              <a:t>多种收银模式</a:t>
            </a:r>
            <a:endParaRPr lang="en-US" altLang="zh-CN" sz="1865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0712" y="1345882"/>
            <a:ext cx="7954328" cy="475124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70704" y="430838"/>
            <a:ext cx="7080251" cy="6667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零售管理业务流程</a:t>
            </a:r>
            <a:endParaRPr lang="en-US" altLang="zh-CN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2960" y="1244408"/>
            <a:ext cx="107188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支持直营模式</a:t>
            </a:r>
            <a:r>
              <a:rPr lang="zh-CN" altLang="en-US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和</a:t>
            </a: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加盟模式的门店</a:t>
            </a:r>
            <a:endParaRPr lang="zh-CN" altLang="zh-CN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</a:t>
            </a:r>
            <a:r>
              <a:rPr lang="zh-CN" altLang="en-US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自营店</a:t>
            </a: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（收银员自助收银）</a:t>
            </a:r>
            <a:r>
              <a:rPr lang="zh-CN" altLang="en-US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和专柜</a:t>
            </a: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（商场代收银）两种类型门店业务</a:t>
            </a:r>
            <a:endParaRPr lang="en-US" altLang="zh-CN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支持会员积分、会员价和会员折扣、积分抵现、储值卡支付</a:t>
            </a:r>
            <a:endParaRPr lang="zh-CN" altLang="zh-CN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</a:t>
            </a:r>
            <a:r>
              <a:rPr lang="zh-CN" altLang="en-US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返现促销、折扣促销、赠品促销等</a:t>
            </a: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多种促销方式</a:t>
            </a:r>
            <a:endParaRPr lang="zh-CN" altLang="zh-CN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支持多种硬件设置</a:t>
            </a:r>
            <a:r>
              <a:rPr lang="zh-CN" altLang="en-US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小票打印机、钱箱、顾显、双屏显示、串口电子称</a:t>
            </a:r>
            <a:r>
              <a:rPr lang="zh-CN" altLang="en-US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等</a:t>
            </a:r>
            <a:endParaRPr lang="zh-CN" altLang="zh-CN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支持全键盘（</a:t>
            </a:r>
            <a:r>
              <a:rPr lang="en-US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POS</a:t>
            </a: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机）</a:t>
            </a:r>
            <a:r>
              <a:rPr lang="zh-CN" altLang="en-US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触摸屏（可触摸显示器）</a:t>
            </a:r>
            <a:r>
              <a:rPr lang="zh-CN" altLang="en-US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普通单据（普通</a:t>
            </a:r>
            <a:r>
              <a:rPr lang="en-US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PC</a:t>
            </a: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机）三种界面收银</a:t>
            </a:r>
            <a:endParaRPr lang="zh-CN" altLang="zh-CN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</a:t>
            </a:r>
            <a:r>
              <a:rPr lang="en-US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POS</a:t>
            </a: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端的单独安装、离线收银操作</a:t>
            </a:r>
            <a:endParaRPr lang="zh-CN" altLang="zh-CN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零售收银支持微信、支付宝支付</a:t>
            </a:r>
            <a:endParaRPr lang="en-US" altLang="zh-CN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支持线上与线下业务（</a:t>
            </a:r>
            <a:r>
              <a:rPr lang="en-US" altLang="zh-CN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O2O</a:t>
            </a:r>
            <a:r>
              <a:rPr lang="zh-CN" altLang="en-US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）打通</a:t>
            </a:r>
            <a:endParaRPr lang="en-US" altLang="zh-CN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支持消费者在门店购物时使用线上发放的</a:t>
            </a:r>
            <a:endParaRPr lang="en-US" altLang="zh-CN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</a:pPr>
            <a:r>
              <a:rPr lang="en-US" altLang="zh-CN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r>
              <a:rPr lang="zh-CN" altLang="en-US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电子代金券结算</a:t>
            </a:r>
            <a:endParaRPr lang="zh-CN" altLang="zh-CN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745492" y="478791"/>
            <a:ext cx="708024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零售管理特性</a:t>
            </a:r>
            <a:endParaRPr lang="en-US" altLang="zh-CN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6" descr="C:\Users\Administrator\Desktop\商贸手册截图\27-28页\27-1（零售pos收银）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78" y="3889520"/>
            <a:ext cx="5182042" cy="243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内容占位符 3"/>
          <p:cNvSpPr txBox="1">
            <a:spLocks noChangeArrowheads="1"/>
          </p:cNvSpPr>
          <p:nvPr/>
        </p:nvSpPr>
        <p:spPr bwMode="auto">
          <a:xfrm>
            <a:off x="585788" y="286657"/>
            <a:ext cx="43180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8" rIns="91432" bIns="45718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2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63903" y="1462556"/>
            <a:ext cx="5909864" cy="1860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互通： 档案互动、会员互动、订单互通、支付互通、活动互通</a:t>
            </a:r>
            <a:endParaRPr lang="zh-CN" altLang="en-US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业务说明：线上下单由门店发货或者到门店进行提货业务处理</a:t>
            </a:r>
            <a:endParaRPr lang="zh-CN" altLang="en-US" dirty="0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7349" name="组 5"/>
          <p:cNvGrpSpPr/>
          <p:nvPr/>
        </p:nvGrpSpPr>
        <p:grpSpPr bwMode="auto">
          <a:xfrm>
            <a:off x="1179084" y="3223721"/>
            <a:ext cx="10161774" cy="3009264"/>
            <a:chOff x="1528763" y="1125538"/>
            <a:chExt cx="8907462" cy="3942477"/>
          </a:xfrm>
        </p:grpSpPr>
        <p:sp>
          <p:nvSpPr>
            <p:cNvPr id="17" name="六边形 16"/>
            <p:cNvSpPr/>
            <p:nvPr/>
          </p:nvSpPr>
          <p:spPr>
            <a:xfrm>
              <a:off x="1608152" y="2274888"/>
              <a:ext cx="1027296" cy="946150"/>
            </a:xfrm>
            <a:prstGeom prst="hexagon">
              <a:avLst/>
            </a:prstGeom>
            <a:solidFill>
              <a:srgbClr val="E62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/>
            </a:p>
          </p:txBody>
        </p:sp>
        <p:sp>
          <p:nvSpPr>
            <p:cNvPr id="57351" name="TextBox 14"/>
            <p:cNvSpPr txBox="1">
              <a:spLocks noChangeArrowheads="1"/>
            </p:cNvSpPr>
            <p:nvPr/>
          </p:nvSpPr>
          <p:spPr bwMode="auto">
            <a:xfrm>
              <a:off x="1528763" y="3276600"/>
              <a:ext cx="1122563" cy="697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商城下单</a:t>
              </a:r>
              <a:endParaRPr lang="zh-CN" altLang="en-US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" name="六边形 2"/>
            <p:cNvSpPr/>
            <p:nvPr/>
          </p:nvSpPr>
          <p:spPr>
            <a:xfrm>
              <a:off x="3680209" y="1125538"/>
              <a:ext cx="1027295" cy="944563"/>
            </a:xfrm>
            <a:prstGeom prst="hexagon">
              <a:avLst/>
            </a:prstGeom>
            <a:solidFill>
              <a:srgbClr val="E62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/>
            </a:p>
          </p:txBody>
        </p:sp>
        <p:sp>
          <p:nvSpPr>
            <p:cNvPr id="57353" name="TextBox 14"/>
            <p:cNvSpPr txBox="1">
              <a:spLocks noChangeArrowheads="1"/>
            </p:cNvSpPr>
            <p:nvPr/>
          </p:nvSpPr>
          <p:spPr bwMode="auto">
            <a:xfrm>
              <a:off x="3626225" y="2159000"/>
              <a:ext cx="1174959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快递配送</a:t>
              </a:r>
              <a:endParaRPr lang="zh-CN" altLang="en-US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" name="六边形 6"/>
            <p:cNvSpPr/>
            <p:nvPr/>
          </p:nvSpPr>
          <p:spPr>
            <a:xfrm>
              <a:off x="3672270" y="3290887"/>
              <a:ext cx="1027296" cy="944563"/>
            </a:xfrm>
            <a:prstGeom prst="hexagon">
              <a:avLst/>
            </a:prstGeom>
            <a:solidFill>
              <a:srgbClr val="E62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/>
            </a:p>
          </p:txBody>
        </p:sp>
        <p:sp>
          <p:nvSpPr>
            <p:cNvPr id="57355" name="TextBox 14"/>
            <p:cNvSpPr txBox="1">
              <a:spLocks noChangeArrowheads="1"/>
            </p:cNvSpPr>
            <p:nvPr/>
          </p:nvSpPr>
          <p:spPr bwMode="auto">
            <a:xfrm>
              <a:off x="3610347" y="4370386"/>
              <a:ext cx="1119386" cy="697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门店自提</a:t>
              </a:r>
              <a:endParaRPr lang="zh-CN" altLang="en-US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57356" name="图片 9" descr="快递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625" y="1270000"/>
              <a:ext cx="655638" cy="655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六边形 11"/>
            <p:cNvSpPr/>
            <p:nvPr/>
          </p:nvSpPr>
          <p:spPr>
            <a:xfrm>
              <a:off x="5568083" y="2274888"/>
              <a:ext cx="1025708" cy="944563"/>
            </a:xfrm>
            <a:prstGeom prst="hexagon">
              <a:avLst/>
            </a:prstGeom>
            <a:solidFill>
              <a:srgbClr val="E62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/>
            </a:p>
          </p:txBody>
        </p:sp>
        <p:sp>
          <p:nvSpPr>
            <p:cNvPr id="57358" name="TextBox 14"/>
            <p:cNvSpPr txBox="1">
              <a:spLocks noChangeArrowheads="1"/>
            </p:cNvSpPr>
            <p:nvPr/>
          </p:nvSpPr>
          <p:spPr bwMode="auto">
            <a:xfrm>
              <a:off x="5529976" y="3276600"/>
              <a:ext cx="1132090" cy="697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附近门店</a:t>
              </a:r>
              <a:endParaRPr lang="zh-CN" altLang="en-US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六边形 14"/>
            <p:cNvSpPr/>
            <p:nvPr/>
          </p:nvSpPr>
          <p:spPr>
            <a:xfrm>
              <a:off x="7384506" y="2273301"/>
              <a:ext cx="1028883" cy="946150"/>
            </a:xfrm>
            <a:prstGeom prst="hexagon">
              <a:avLst/>
            </a:prstGeom>
            <a:solidFill>
              <a:srgbClr val="E62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/>
            </a:p>
          </p:txBody>
        </p:sp>
        <p:sp>
          <p:nvSpPr>
            <p:cNvPr id="57360" name="TextBox 14"/>
            <p:cNvSpPr txBox="1">
              <a:spLocks noChangeArrowheads="1"/>
            </p:cNvSpPr>
            <p:nvPr/>
          </p:nvSpPr>
          <p:spPr bwMode="auto">
            <a:xfrm>
              <a:off x="7298766" y="3290888"/>
              <a:ext cx="129245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订单处理</a:t>
              </a:r>
              <a:endParaRPr lang="zh-CN" altLang="en-US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57361" name="图片 20" descr="订单中心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4572" y="2117686"/>
              <a:ext cx="1215731" cy="1215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六边形 22"/>
            <p:cNvSpPr/>
            <p:nvPr/>
          </p:nvSpPr>
          <p:spPr>
            <a:xfrm>
              <a:off x="9315250" y="2274888"/>
              <a:ext cx="1027296" cy="944563"/>
            </a:xfrm>
            <a:prstGeom prst="hexagon">
              <a:avLst/>
            </a:prstGeom>
            <a:solidFill>
              <a:srgbClr val="E620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noProof="1"/>
            </a:p>
          </p:txBody>
        </p:sp>
        <p:sp>
          <p:nvSpPr>
            <p:cNvPr id="57363" name="TextBox 14"/>
            <p:cNvSpPr txBox="1">
              <a:spLocks noChangeArrowheads="1"/>
            </p:cNvSpPr>
            <p:nvPr/>
          </p:nvSpPr>
          <p:spPr bwMode="auto">
            <a:xfrm>
              <a:off x="9316839" y="3290888"/>
              <a:ext cx="1119386" cy="697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门店发货</a:t>
              </a:r>
              <a:endParaRPr lang="zh-CN" altLang="en-US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57364" name="图片 24" descr="门店权限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100" y="2425111"/>
              <a:ext cx="655637" cy="614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直接箭头连接符 26"/>
            <p:cNvCxnSpPr>
              <a:stCxn id="17" idx="2"/>
              <a:endCxn id="3" idx="2"/>
            </p:cNvCxnSpPr>
            <p:nvPr/>
          </p:nvCxnSpPr>
          <p:spPr>
            <a:xfrm flipV="1">
              <a:off x="2635448" y="1598613"/>
              <a:ext cx="1044761" cy="1149350"/>
            </a:xfrm>
            <a:prstGeom prst="straightConnector1">
              <a:avLst/>
            </a:prstGeom>
            <a:ln>
              <a:solidFill>
                <a:srgbClr val="E6201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>
              <a:stCxn id="17" idx="2"/>
              <a:endCxn id="3" idx="2"/>
            </p:cNvCxnSpPr>
            <p:nvPr/>
          </p:nvCxnSpPr>
          <p:spPr>
            <a:xfrm>
              <a:off x="2635448" y="2747963"/>
              <a:ext cx="1036822" cy="990600"/>
            </a:xfrm>
            <a:prstGeom prst="straightConnector1">
              <a:avLst/>
            </a:prstGeom>
            <a:ln>
              <a:solidFill>
                <a:srgbClr val="E6201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>
              <a:stCxn id="3" idx="2"/>
              <a:endCxn id="12" idx="2"/>
            </p:cNvCxnSpPr>
            <p:nvPr/>
          </p:nvCxnSpPr>
          <p:spPr>
            <a:xfrm>
              <a:off x="4707504" y="1598613"/>
              <a:ext cx="860578" cy="1149350"/>
            </a:xfrm>
            <a:prstGeom prst="straightConnector1">
              <a:avLst/>
            </a:prstGeom>
            <a:ln>
              <a:solidFill>
                <a:srgbClr val="E6201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>
              <a:stCxn id="7" idx="2"/>
              <a:endCxn id="12" idx="2"/>
            </p:cNvCxnSpPr>
            <p:nvPr/>
          </p:nvCxnSpPr>
          <p:spPr>
            <a:xfrm flipV="1">
              <a:off x="4699566" y="2747963"/>
              <a:ext cx="868517" cy="1016000"/>
            </a:xfrm>
            <a:prstGeom prst="straightConnector1">
              <a:avLst/>
            </a:prstGeom>
            <a:ln>
              <a:solidFill>
                <a:srgbClr val="E6201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>
              <a:stCxn id="12" idx="2"/>
              <a:endCxn id="15" idx="2"/>
            </p:cNvCxnSpPr>
            <p:nvPr/>
          </p:nvCxnSpPr>
          <p:spPr>
            <a:xfrm flipV="1">
              <a:off x="6593790" y="2746376"/>
              <a:ext cx="790716" cy="1587"/>
            </a:xfrm>
            <a:prstGeom prst="straightConnector1">
              <a:avLst/>
            </a:prstGeom>
            <a:ln>
              <a:solidFill>
                <a:srgbClr val="E6201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>
              <a:stCxn id="15" idx="2"/>
              <a:endCxn id="23" idx="2"/>
            </p:cNvCxnSpPr>
            <p:nvPr/>
          </p:nvCxnSpPr>
          <p:spPr>
            <a:xfrm>
              <a:off x="8413390" y="2746376"/>
              <a:ext cx="901861" cy="1587"/>
            </a:xfrm>
            <a:prstGeom prst="straightConnector1">
              <a:avLst/>
            </a:prstGeom>
            <a:ln>
              <a:solidFill>
                <a:srgbClr val="E6201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肘形连接符 32"/>
            <p:cNvCxnSpPr>
              <a:stCxn id="23" idx="2"/>
              <a:endCxn id="57351" idx="2"/>
            </p:cNvCxnSpPr>
            <p:nvPr/>
          </p:nvCxnSpPr>
          <p:spPr>
            <a:xfrm rot="5400000">
              <a:off x="5443352" y="-133856"/>
              <a:ext cx="754775" cy="7461390"/>
            </a:xfrm>
            <a:prstGeom prst="bentConnector3">
              <a:avLst>
                <a:gd name="adj1" fmla="val 140383"/>
              </a:avLst>
            </a:prstGeom>
            <a:ln>
              <a:solidFill>
                <a:srgbClr val="E6201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72" name="TextBox 14"/>
            <p:cNvSpPr txBox="1">
              <a:spLocks noChangeArrowheads="1"/>
            </p:cNvSpPr>
            <p:nvPr/>
          </p:nvSpPr>
          <p:spPr bwMode="auto">
            <a:xfrm>
              <a:off x="6649364" y="4370389"/>
              <a:ext cx="1941858" cy="697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自提</a:t>
              </a:r>
              <a:r>
                <a:rPr lang="en-US" altLang="zh-CN" b="1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OR</a:t>
              </a:r>
              <a:r>
                <a:rPr lang="zh-CN" altLang="en-US" b="1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门店发货</a:t>
              </a:r>
              <a:endParaRPr lang="zh-CN" altLang="en-US" b="1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57373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756" y="2426549"/>
              <a:ext cx="633412" cy="63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74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1607" y="2361408"/>
              <a:ext cx="711199" cy="711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7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179" y="3403601"/>
              <a:ext cx="714374" cy="714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内容占位符 3"/>
          <p:cNvSpPr txBox="1">
            <a:spLocks noChangeArrowheads="1"/>
          </p:cNvSpPr>
          <p:nvPr/>
        </p:nvSpPr>
        <p:spPr bwMode="auto">
          <a:xfrm>
            <a:off x="954458" y="487131"/>
            <a:ext cx="768385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8" rIns="91432" bIns="45718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36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零售对接微商城（</a:t>
            </a:r>
            <a:r>
              <a:rPr lang="en-US" altLang="en-US" sz="36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O2O</a:t>
            </a:r>
            <a:r>
              <a:rPr lang="zh-CN" altLang="en-US" sz="36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en-US" sz="3600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10"/>
          <a:stretch>
            <a:fillRect/>
          </a:stretch>
        </p:blipFill>
        <p:spPr bwMode="auto">
          <a:xfrm>
            <a:off x="7234798" y="1486364"/>
            <a:ext cx="4247249" cy="216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7989" y="3007360"/>
            <a:ext cx="6144783" cy="318907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06671" y="1145577"/>
            <a:ext cx="8613249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266700" algn="l"/>
              </a:tabLst>
            </a:pPr>
            <a:r>
              <a:rPr lang="zh-CN" altLang="en-US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会员管理</a:t>
            </a:r>
            <a:endParaRPr lang="en-US" altLang="zh-CN" b="1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会员可以建立不同的会员等级，低等级的会员满足升级标准可以升级到高等级会员</a:t>
            </a:r>
            <a:r>
              <a:rPr lang="zh-CN" altLang="en-US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会员消费会记录消费记录，还可以进行积分；积分可以兑换礼品；也可以定期清除。</a:t>
            </a:r>
            <a:endParaRPr lang="en-US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针对零售管理会员还可以进行积分抵现和储值管理</a:t>
            </a:r>
            <a:endParaRPr lang="en-US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6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实现与微信营销线上会员信息同步</a:t>
            </a:r>
            <a:endParaRPr lang="en-US" altLang="zh-CN" sz="16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745492" y="478791"/>
            <a:ext cx="708024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会员管理</a:t>
            </a:r>
            <a:endParaRPr lang="en-US" altLang="zh-CN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标题 1"/>
          <p:cNvSpPr txBox="1"/>
          <p:nvPr/>
        </p:nvSpPr>
        <p:spPr>
          <a:xfrm>
            <a:off x="514031" y="136601"/>
            <a:ext cx="9292068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（专业版）总体流程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644386" y="1049988"/>
            <a:ext cx="8933238" cy="5170119"/>
            <a:chOff x="1644386" y="1049988"/>
            <a:chExt cx="8933238" cy="517011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168412" y="4380126"/>
              <a:ext cx="762000" cy="77152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4845" y="4392571"/>
              <a:ext cx="752475" cy="75247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9901" y="5366792"/>
              <a:ext cx="781050" cy="79057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02950" y="5305707"/>
              <a:ext cx="952500" cy="9144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53512" y="4381465"/>
              <a:ext cx="809625" cy="77152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8773" y="3289798"/>
              <a:ext cx="771525" cy="77152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41137" y="3320167"/>
              <a:ext cx="742950" cy="7239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60507" y="3300289"/>
              <a:ext cx="771525" cy="75247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61583" y="2065840"/>
              <a:ext cx="762000" cy="7239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54256" y="2041878"/>
              <a:ext cx="809625" cy="7810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06099" y="2075366"/>
              <a:ext cx="771525" cy="762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45024" y="2049412"/>
              <a:ext cx="809625" cy="74295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35060" y="2088213"/>
              <a:ext cx="752475" cy="75247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67671" y="3970587"/>
              <a:ext cx="781050" cy="7239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31666" y="3840136"/>
              <a:ext cx="771525" cy="70485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888816" y="2901718"/>
              <a:ext cx="714375" cy="81915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085604" y="1060954"/>
              <a:ext cx="847725" cy="94297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576214" y="1049988"/>
              <a:ext cx="742950" cy="942975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644386" y="2862970"/>
              <a:ext cx="838200" cy="94297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781564" y="3320167"/>
              <a:ext cx="774927" cy="85329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817886" y="5285829"/>
              <a:ext cx="733425" cy="809625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861966" y="1195749"/>
              <a:ext cx="777210" cy="65293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" name="直接箭头连接符 24"/>
            <p:cNvCxnSpPr>
              <a:stCxn id="2" idx="1"/>
              <a:endCxn id="4" idx="3"/>
            </p:cNvCxnSpPr>
            <p:nvPr/>
          </p:nvCxnSpPr>
          <p:spPr>
            <a:xfrm flipH="1">
              <a:off x="6557320" y="4765889"/>
              <a:ext cx="611092" cy="2920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肘形连接符 38"/>
            <p:cNvCxnSpPr>
              <a:stCxn id="7" idx="1"/>
              <a:endCxn id="2" idx="3"/>
            </p:cNvCxnSpPr>
            <p:nvPr/>
          </p:nvCxnSpPr>
          <p:spPr>
            <a:xfrm rot="10800000">
              <a:off x="7930412" y="4765890"/>
              <a:ext cx="823100" cy="1339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肘形连接符 41"/>
            <p:cNvCxnSpPr>
              <a:stCxn id="5" idx="0"/>
              <a:endCxn id="2" idx="2"/>
            </p:cNvCxnSpPr>
            <p:nvPr/>
          </p:nvCxnSpPr>
          <p:spPr>
            <a:xfrm rot="16200000" flipV="1">
              <a:off x="7442349" y="5258715"/>
              <a:ext cx="215141" cy="1014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肘形连接符 46"/>
            <p:cNvCxnSpPr>
              <a:stCxn id="4" idx="2"/>
              <a:endCxn id="6" idx="0"/>
            </p:cNvCxnSpPr>
            <p:nvPr/>
          </p:nvCxnSpPr>
          <p:spPr>
            <a:xfrm rot="5400000">
              <a:off x="6099812" y="5224435"/>
              <a:ext cx="160661" cy="1883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肘形连接符 76"/>
            <p:cNvCxnSpPr>
              <a:stCxn id="8" idx="2"/>
              <a:endCxn id="2" idx="0"/>
            </p:cNvCxnSpPr>
            <p:nvPr/>
          </p:nvCxnSpPr>
          <p:spPr>
            <a:xfrm rot="16200000" flipH="1">
              <a:off x="7017573" y="3848286"/>
              <a:ext cx="318803" cy="744876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肘形连接符 80"/>
            <p:cNvCxnSpPr>
              <a:stCxn id="10" idx="3"/>
              <a:endCxn id="8" idx="1"/>
            </p:cNvCxnSpPr>
            <p:nvPr/>
          </p:nvCxnSpPr>
          <p:spPr>
            <a:xfrm flipV="1">
              <a:off x="5932032" y="3675561"/>
              <a:ext cx="486741" cy="966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肘形连接符 85"/>
            <p:cNvCxnSpPr>
              <a:endCxn id="10" idx="0"/>
            </p:cNvCxnSpPr>
            <p:nvPr/>
          </p:nvCxnSpPr>
          <p:spPr>
            <a:xfrm rot="16200000" flipH="1">
              <a:off x="5402269" y="3156287"/>
              <a:ext cx="288000" cy="1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肘形连接符 96"/>
            <p:cNvCxnSpPr>
              <a:stCxn id="16" idx="0"/>
              <a:endCxn id="10" idx="1"/>
            </p:cNvCxnSpPr>
            <p:nvPr/>
          </p:nvCxnSpPr>
          <p:spPr>
            <a:xfrm rot="5400000" flipH="1" flipV="1">
              <a:off x="4762321" y="3572402"/>
              <a:ext cx="294060" cy="502311"/>
            </a:xfrm>
            <a:prstGeom prst="bentConnector2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肘形连接符 106"/>
            <p:cNvCxnSpPr>
              <a:stCxn id="17" idx="3"/>
            </p:cNvCxnSpPr>
            <p:nvPr/>
          </p:nvCxnSpPr>
          <p:spPr>
            <a:xfrm flipV="1">
              <a:off x="3603190" y="3241042"/>
              <a:ext cx="468000" cy="951519"/>
            </a:xfrm>
            <a:prstGeom prst="bentConnector2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肘形连接符 109"/>
            <p:cNvCxnSpPr>
              <a:stCxn id="18" idx="3"/>
              <a:endCxn id="15" idx="1"/>
            </p:cNvCxnSpPr>
            <p:nvPr/>
          </p:nvCxnSpPr>
          <p:spPr>
            <a:xfrm flipV="1">
              <a:off x="3603191" y="2464451"/>
              <a:ext cx="931869" cy="846842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肘形连接符 116"/>
            <p:cNvCxnSpPr>
              <a:stCxn id="20" idx="2"/>
              <a:endCxn id="15" idx="0"/>
            </p:cNvCxnSpPr>
            <p:nvPr/>
          </p:nvCxnSpPr>
          <p:spPr>
            <a:xfrm rot="5400000">
              <a:off x="4881869" y="2022393"/>
              <a:ext cx="95250" cy="36391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肘形连接符 120"/>
            <p:cNvCxnSpPr>
              <a:stCxn id="20" idx="3"/>
              <a:endCxn id="14" idx="1"/>
            </p:cNvCxnSpPr>
            <p:nvPr/>
          </p:nvCxnSpPr>
          <p:spPr>
            <a:xfrm>
              <a:off x="5319164" y="1521476"/>
              <a:ext cx="525860" cy="899411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肘形连接符 123"/>
            <p:cNvCxnSpPr>
              <a:stCxn id="9" idx="2"/>
              <a:endCxn id="2" idx="0"/>
            </p:cNvCxnSpPr>
            <p:nvPr/>
          </p:nvCxnSpPr>
          <p:spPr>
            <a:xfrm rot="5400000">
              <a:off x="7762983" y="3830496"/>
              <a:ext cx="336059" cy="763200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肘形连接符 129"/>
            <p:cNvCxnSpPr>
              <a:stCxn id="19" idx="1"/>
              <a:endCxn id="14" idx="0"/>
            </p:cNvCxnSpPr>
            <p:nvPr/>
          </p:nvCxnSpPr>
          <p:spPr>
            <a:xfrm rot="10800000" flipV="1">
              <a:off x="6249838" y="1532442"/>
              <a:ext cx="835767" cy="516970"/>
            </a:xfrm>
            <a:prstGeom prst="bentConnector2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肘形连接符 133"/>
            <p:cNvCxnSpPr>
              <a:stCxn id="24" idx="3"/>
              <a:endCxn id="20" idx="1"/>
            </p:cNvCxnSpPr>
            <p:nvPr/>
          </p:nvCxnSpPr>
          <p:spPr>
            <a:xfrm flipV="1">
              <a:off x="3639176" y="1521476"/>
              <a:ext cx="937038" cy="743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肘形连接符 143"/>
            <p:cNvCxnSpPr>
              <a:stCxn id="24" idx="2"/>
              <a:endCxn id="18" idx="0"/>
            </p:cNvCxnSpPr>
            <p:nvPr/>
          </p:nvCxnSpPr>
          <p:spPr>
            <a:xfrm rot="5400000">
              <a:off x="2721773" y="2372920"/>
              <a:ext cx="1053030" cy="4567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肘形连接符 313"/>
            <p:cNvCxnSpPr>
              <a:endCxn id="9" idx="0"/>
            </p:cNvCxnSpPr>
            <p:nvPr/>
          </p:nvCxnSpPr>
          <p:spPr>
            <a:xfrm rot="5400000">
              <a:off x="8170283" y="3177836"/>
              <a:ext cx="284660" cy="2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肘形连接符 317"/>
            <p:cNvCxnSpPr>
              <a:endCxn id="8" idx="0"/>
            </p:cNvCxnSpPr>
            <p:nvPr/>
          </p:nvCxnSpPr>
          <p:spPr>
            <a:xfrm rot="16200000" flipH="1">
              <a:off x="6677390" y="3162651"/>
              <a:ext cx="254291" cy="1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肘形连接符 322"/>
            <p:cNvCxnSpPr>
              <a:stCxn id="15" idx="2"/>
            </p:cNvCxnSpPr>
            <p:nvPr/>
          </p:nvCxnSpPr>
          <p:spPr>
            <a:xfrm rot="16200000" flipH="1">
              <a:off x="6136515" y="1615469"/>
              <a:ext cx="177565" cy="2628000"/>
            </a:xfrm>
            <a:prstGeom prst="bentConnector2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肘形连接符 323"/>
            <p:cNvCxnSpPr>
              <a:stCxn id="14" idx="2"/>
            </p:cNvCxnSpPr>
            <p:nvPr/>
          </p:nvCxnSpPr>
          <p:spPr>
            <a:xfrm rot="5400000">
              <a:off x="6151735" y="2903164"/>
              <a:ext cx="208905" cy="0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肘形连接符 326"/>
            <p:cNvCxnSpPr>
              <a:stCxn id="11" idx="2"/>
              <a:endCxn id="2" idx="0"/>
            </p:cNvCxnSpPr>
            <p:nvPr/>
          </p:nvCxnSpPr>
          <p:spPr>
            <a:xfrm rot="16200000" flipH="1">
              <a:off x="6750804" y="3581518"/>
              <a:ext cx="1590386" cy="6829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肘形连接符 334"/>
            <p:cNvCxnSpPr>
              <a:stCxn id="13" idx="2"/>
            </p:cNvCxnSpPr>
            <p:nvPr/>
          </p:nvCxnSpPr>
          <p:spPr>
            <a:xfrm rot="5400000">
              <a:off x="8760664" y="1586168"/>
              <a:ext cx="180000" cy="2682396"/>
            </a:xfrm>
            <a:prstGeom prst="bentConnector2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肘形连接符 337"/>
            <p:cNvCxnSpPr>
              <a:stCxn id="12" idx="2"/>
            </p:cNvCxnSpPr>
            <p:nvPr/>
          </p:nvCxnSpPr>
          <p:spPr>
            <a:xfrm rot="16200000" flipH="1">
              <a:off x="8769069" y="2906521"/>
              <a:ext cx="180000" cy="0"/>
            </a:xfrm>
            <a:prstGeom prst="bentConnector3">
              <a:avLst>
                <a:gd name="adj1" fmla="val 50000"/>
              </a:avLst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肘形连接符 357"/>
            <p:cNvCxnSpPr>
              <a:stCxn id="9" idx="3"/>
              <a:endCxn id="7" idx="0"/>
            </p:cNvCxnSpPr>
            <p:nvPr/>
          </p:nvCxnSpPr>
          <p:spPr>
            <a:xfrm>
              <a:off x="8684087" y="3682117"/>
              <a:ext cx="474238" cy="699348"/>
            </a:xfrm>
            <a:prstGeom prst="bentConnector2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745492" y="478791"/>
            <a:ext cx="708024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促销管理</a:t>
            </a:r>
            <a:endParaRPr lang="en-US" altLang="zh-CN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5440" y="1413511"/>
            <a:ext cx="5364480" cy="4552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300"/>
              </a:spcBef>
              <a:spcAft>
                <a:spcPts val="1300"/>
              </a:spcAft>
              <a:buClr>
                <a:srgbClr val="FF0000"/>
              </a:buClr>
            </a:pPr>
            <a:r>
              <a:rPr lang="zh-CN" altLang="zh-CN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促销管理</a:t>
            </a:r>
            <a:endParaRPr lang="zh-CN" altLang="zh-CN" b="1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</a:pPr>
            <a:r>
              <a:rPr lang="en-US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促销管理用于设置零售和批发销售的促销方案。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支持按商品、存货分类、品牌制定促销方案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支持按会员分类制定促销方案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支持按折扣率、折扣额、折后价、返现金、成倍返现金、阶梯折扣促销，可以设置全场折扣率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支持单品打折、按单品返现、按整单返现、按商品组合返现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支持单品满赠、整单满赠、组合满赠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支持批发类型销售的单品返现和单品满赠促销，批发促销的报价增加‘客户协议价、存货批发价、部门批发价、客户最新售价、部门最新售价’作为可设置的促销基础价。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2640" y="2104450"/>
            <a:ext cx="6130308" cy="333320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标题 1"/>
          <p:cNvSpPr txBox="1"/>
          <p:nvPr/>
        </p:nvSpPr>
        <p:spPr bwMode="auto">
          <a:xfrm>
            <a:off x="527051" y="548217"/>
            <a:ext cx="10780183" cy="67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零售管理应用价值</a:t>
            </a:r>
            <a:endParaRPr lang="zh-CN" altLang="en-US" sz="3735" b="1" dirty="0">
              <a:solidFill>
                <a:srgbClr val="FF0000"/>
              </a:solidFill>
              <a:latin typeface="Franklin Gothic Medium" panose="020B06030201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638" y="2042161"/>
            <a:ext cx="8911007" cy="411479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图示 5"/>
          <p:cNvGraphicFramePr/>
          <p:nvPr/>
        </p:nvGraphicFramePr>
        <p:xfrm>
          <a:off x="2560112" y="1351280"/>
          <a:ext cx="6552728" cy="483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4"/>
          <p:cNvGrpSpPr/>
          <p:nvPr/>
        </p:nvGrpSpPr>
        <p:grpSpPr bwMode="auto">
          <a:xfrm>
            <a:off x="6756974" y="1455538"/>
            <a:ext cx="4201583" cy="1056216"/>
            <a:chOff x="595573" y="1860928"/>
            <a:chExt cx="3623730" cy="1402973"/>
          </a:xfrm>
        </p:grpSpPr>
        <p:sp>
          <p:nvSpPr>
            <p:cNvPr id="8" name="圆角矩形 7"/>
            <p:cNvSpPr/>
            <p:nvPr/>
          </p:nvSpPr>
          <p:spPr>
            <a:xfrm>
              <a:off x="595573" y="1860928"/>
              <a:ext cx="3623730" cy="1402973"/>
            </a:xfrm>
            <a:prstGeom prst="roundRect">
              <a:avLst>
                <a:gd name="adj" fmla="val 688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690992" y="1956521"/>
              <a:ext cx="3435110" cy="1211786"/>
            </a:xfrm>
            <a:prstGeom prst="roundRect">
              <a:avLst>
                <a:gd name="adj" fmla="val 6880"/>
              </a:avLst>
            </a:prstGeom>
            <a:solidFill>
              <a:srgbClr val="E6001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圆角矩形 5"/>
            <p:cNvSpPr>
              <a:spLocks noChangeArrowheads="1"/>
            </p:cNvSpPr>
            <p:nvPr/>
          </p:nvSpPr>
          <p:spPr bwMode="auto">
            <a:xfrm>
              <a:off x="1771676" y="2038056"/>
              <a:ext cx="2272320" cy="104871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marL="857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285750" indent="-285750" eaLnBrk="1" hangingPunct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线上商城线下门店融合</a:t>
              </a:r>
              <a:endPara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285750" indent="-285750" eaLnBrk="1" hangingPunct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线上下单</a:t>
              </a: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,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线下配货</a:t>
              </a:r>
              <a:endPara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655715" y="2111601"/>
              <a:ext cx="1153063" cy="99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13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零售</a:t>
              </a:r>
              <a:endParaRPr lang="en-US" altLang="zh-CN" sz="2135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 eaLnBrk="1" hangingPunct="1"/>
              <a:r>
                <a:rPr lang="zh-CN" altLang="en-US" sz="2135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企业</a:t>
              </a:r>
              <a:endParaRPr lang="zh-CN" altLang="en-US" sz="2135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12" name="图片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b="137"/>
          <a:stretch>
            <a:fillRect/>
          </a:stretch>
        </p:blipFill>
        <p:spPr bwMode="auto">
          <a:xfrm>
            <a:off x="5532709" y="2641872"/>
            <a:ext cx="6835139" cy="419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824573" y="1311220"/>
            <a:ext cx="49564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zh-CN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这次新冠疫情对传统零售企业正是转型线上的好时机，零售门店暂时无法营业，消费者只能网购，零售企业主动引导客户到线上。很多零售企业已经在行动。</a:t>
            </a:r>
            <a:endParaRPr lang="en-US" altLang="zh-CN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92" y="3563558"/>
            <a:ext cx="4763428" cy="2413124"/>
          </a:xfrm>
          <a:prstGeom prst="rect">
            <a:avLst/>
          </a:prstGeom>
        </p:spPr>
      </p:pic>
      <p:sp>
        <p:nvSpPr>
          <p:cNvPr id="93186" name="标题 1"/>
          <p:cNvSpPr txBox="1"/>
          <p:nvPr/>
        </p:nvSpPr>
        <p:spPr bwMode="auto">
          <a:xfrm>
            <a:off x="527051" y="548217"/>
            <a:ext cx="10780183" cy="67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新零售</a:t>
            </a:r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线上线下融合打造企业新零售</a:t>
            </a:r>
            <a:endParaRPr lang="zh-CN" altLang="en-US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/>
        </p:nvGrpSpPr>
        <p:grpSpPr>
          <a:xfrm>
            <a:off x="4772691" y="1740485"/>
            <a:ext cx="6992589" cy="4426635"/>
            <a:chOff x="3959891" y="1435685"/>
            <a:chExt cx="8235451" cy="4977574"/>
          </a:xfrm>
        </p:grpSpPr>
        <p:sp>
          <p:nvSpPr>
            <p:cNvPr id="2" name="Arc 2"/>
            <p:cNvSpPr>
              <a:spLocks noChangeArrowheads="1"/>
            </p:cNvSpPr>
            <p:nvPr/>
          </p:nvSpPr>
          <p:spPr bwMode="auto">
            <a:xfrm rot="21429479">
              <a:off x="4097505" y="2318279"/>
              <a:ext cx="8097837" cy="3862388"/>
            </a:xfrm>
            <a:custGeom>
              <a:avLst/>
              <a:gdLst>
                <a:gd name="T0" fmla="*/ 0 w 39320"/>
                <a:gd name="T1" fmla="*/ 863162 h 41382"/>
                <a:gd name="T2" fmla="*/ 5435559 w 39320"/>
                <a:gd name="T3" fmla="*/ 3862388 h 41382"/>
                <a:gd name="T4" fmla="*/ 3649381 w 39320"/>
                <a:gd name="T5" fmla="*/ 2016035 h 41382"/>
                <a:gd name="T6" fmla="*/ 0 60000 65536"/>
                <a:gd name="T7" fmla="*/ 0 60000 65536"/>
                <a:gd name="T8" fmla="*/ 0 60000 65536"/>
                <a:gd name="T9" fmla="*/ 0 w 39320"/>
                <a:gd name="T10" fmla="*/ 0 h 41382"/>
                <a:gd name="T11" fmla="*/ 39320 w 39320"/>
                <a:gd name="T12" fmla="*/ 41382 h 413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320" h="41382" fill="none" extrusionOk="0">
                  <a:moveTo>
                    <a:pt x="0" y="9248"/>
                  </a:moveTo>
                  <a:cubicBezTo>
                    <a:pt x="4039" y="3453"/>
                    <a:pt x="10656" y="-1"/>
                    <a:pt x="17720" y="0"/>
                  </a:cubicBezTo>
                  <a:cubicBezTo>
                    <a:pt x="29649" y="0"/>
                    <a:pt x="39320" y="9670"/>
                    <a:pt x="39320" y="21600"/>
                  </a:cubicBezTo>
                  <a:cubicBezTo>
                    <a:pt x="39320" y="30175"/>
                    <a:pt x="34246" y="37938"/>
                    <a:pt x="26393" y="41382"/>
                  </a:cubicBezTo>
                </a:path>
                <a:path w="39320" h="41382" stroke="0" extrusionOk="0">
                  <a:moveTo>
                    <a:pt x="0" y="9248"/>
                  </a:moveTo>
                  <a:cubicBezTo>
                    <a:pt x="4039" y="3453"/>
                    <a:pt x="10656" y="-1"/>
                    <a:pt x="17720" y="0"/>
                  </a:cubicBezTo>
                  <a:cubicBezTo>
                    <a:pt x="29649" y="0"/>
                    <a:pt x="39320" y="9670"/>
                    <a:pt x="39320" y="21600"/>
                  </a:cubicBezTo>
                  <a:cubicBezTo>
                    <a:pt x="39320" y="30175"/>
                    <a:pt x="34246" y="37938"/>
                    <a:pt x="26393" y="41382"/>
                  </a:cubicBezTo>
                  <a:lnTo>
                    <a:pt x="17720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99CCFF"/>
                </a:gs>
                <a:gs pos="100000">
                  <a:srgbClr val="6587A9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3" name="Oval 3"/>
            <p:cNvSpPr>
              <a:spLocks noChangeArrowheads="1"/>
            </p:cNvSpPr>
            <p:nvPr/>
          </p:nvSpPr>
          <p:spPr bwMode="auto">
            <a:xfrm>
              <a:off x="6359692" y="3751793"/>
              <a:ext cx="3670300" cy="1373187"/>
            </a:xfrm>
            <a:prstGeom prst="ellipse">
              <a:avLst/>
            </a:prstGeom>
            <a:gradFill rotWithShape="1">
              <a:gsLst>
                <a:gs pos="0">
                  <a:srgbClr val="CBCBCB"/>
                </a:gs>
                <a:gs pos="6500">
                  <a:srgbClr val="5F5F5F"/>
                </a:gs>
                <a:gs pos="10501">
                  <a:srgbClr val="5F5F5F"/>
                </a:gs>
                <a:gs pos="31500">
                  <a:srgbClr val="FFFFFF"/>
                </a:gs>
                <a:gs pos="33501">
                  <a:srgbClr val="B2B2B2"/>
                </a:gs>
                <a:gs pos="34500">
                  <a:srgbClr val="292929"/>
                </a:gs>
                <a:gs pos="41000">
                  <a:srgbClr val="777777"/>
                </a:gs>
                <a:gs pos="50000">
                  <a:srgbClr val="EAEAEA"/>
                </a:gs>
                <a:gs pos="59000">
                  <a:srgbClr val="777777"/>
                </a:gs>
                <a:gs pos="65500">
                  <a:srgbClr val="292929"/>
                </a:gs>
                <a:gs pos="66499">
                  <a:srgbClr val="B2B2B2"/>
                </a:gs>
                <a:gs pos="68500">
                  <a:srgbClr val="FFFFFF"/>
                </a:gs>
                <a:gs pos="89500">
                  <a:srgbClr val="5F5F5F"/>
                </a:gs>
                <a:gs pos="93500">
                  <a:srgbClr val="5F5F5F"/>
                </a:gs>
                <a:gs pos="100000">
                  <a:srgbClr val="CBCBC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6359692" y="3648603"/>
              <a:ext cx="3670300" cy="1373188"/>
            </a:xfrm>
            <a:prstGeom prst="ellipse">
              <a:avLst/>
            </a:prstGeom>
            <a:solidFill>
              <a:srgbClr val="EEECE1">
                <a:lumMod val="75000"/>
              </a:srgbClr>
            </a:solidFill>
            <a:ln>
              <a:noFill/>
            </a:ln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5" name="Arc 6"/>
            <p:cNvSpPr/>
            <p:nvPr/>
          </p:nvSpPr>
          <p:spPr bwMode="auto">
            <a:xfrm>
              <a:off x="5683423" y="2864376"/>
              <a:ext cx="5605463" cy="2667000"/>
            </a:xfrm>
            <a:custGeom>
              <a:avLst/>
              <a:gdLst>
                <a:gd name="T0" fmla="*/ 0 w 39723"/>
                <a:gd name="T1" fmla="*/ 629938 h 41694"/>
                <a:gd name="T2" fmla="*/ 3675590 w 39723"/>
                <a:gd name="T3" fmla="*/ 2667000 h 41694"/>
                <a:gd name="T4" fmla="*/ 2557405 w 39723"/>
                <a:gd name="T5" fmla="*/ 1381666 h 41694"/>
                <a:gd name="T6" fmla="*/ 0 60000 65536"/>
                <a:gd name="T7" fmla="*/ 0 60000 65536"/>
                <a:gd name="T8" fmla="*/ 0 60000 65536"/>
                <a:gd name="T9" fmla="*/ 0 w 39723"/>
                <a:gd name="T10" fmla="*/ 0 h 41694"/>
                <a:gd name="T11" fmla="*/ 39723 w 39723"/>
                <a:gd name="T12" fmla="*/ 41694 h 4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723" h="41694" fill="none" extrusionOk="0">
                  <a:moveTo>
                    <a:pt x="-1" y="9847"/>
                  </a:moveTo>
                  <a:cubicBezTo>
                    <a:pt x="3982" y="3706"/>
                    <a:pt x="10803" y="-1"/>
                    <a:pt x="18123" y="0"/>
                  </a:cubicBezTo>
                  <a:cubicBezTo>
                    <a:pt x="30052" y="0"/>
                    <a:pt x="39723" y="9670"/>
                    <a:pt x="39723" y="21600"/>
                  </a:cubicBezTo>
                  <a:cubicBezTo>
                    <a:pt x="39723" y="30470"/>
                    <a:pt x="34299" y="38439"/>
                    <a:pt x="26047" y="41694"/>
                  </a:cubicBezTo>
                </a:path>
                <a:path w="39723" h="41694" stroke="0" extrusionOk="0">
                  <a:moveTo>
                    <a:pt x="-1" y="9847"/>
                  </a:moveTo>
                  <a:cubicBezTo>
                    <a:pt x="3982" y="3706"/>
                    <a:pt x="10803" y="-1"/>
                    <a:pt x="18123" y="0"/>
                  </a:cubicBezTo>
                  <a:cubicBezTo>
                    <a:pt x="30052" y="0"/>
                    <a:pt x="39723" y="9670"/>
                    <a:pt x="39723" y="21600"/>
                  </a:cubicBezTo>
                  <a:cubicBezTo>
                    <a:pt x="39723" y="30470"/>
                    <a:pt x="34299" y="38439"/>
                    <a:pt x="26047" y="41694"/>
                  </a:cubicBezTo>
                  <a:lnTo>
                    <a:pt x="18123" y="21600"/>
                  </a:lnTo>
                  <a:close/>
                </a:path>
              </a:pathLst>
            </a:custGeom>
            <a:noFill/>
            <a:ln w="635000" cmpd="sng">
              <a:solidFill>
                <a:srgbClr val="000066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6" name="Oval 7"/>
            <p:cNvSpPr>
              <a:spLocks noChangeArrowheads="1"/>
            </p:cNvSpPr>
            <p:nvPr/>
          </p:nvSpPr>
          <p:spPr bwMode="auto">
            <a:xfrm>
              <a:off x="9115592" y="4985276"/>
              <a:ext cx="1092200" cy="1092200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374A5C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精准营销</a:t>
              </a:r>
              <a:endParaRPr lang="en-US" altLang="zh-CN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5137316" y="2956451"/>
              <a:ext cx="1092200" cy="1092200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374A5C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门店</a:t>
              </a:r>
              <a:endParaRPr lang="en-US" altLang="zh-CN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推广拉新</a:t>
              </a:r>
              <a:endParaRPr lang="en-US" altLang="zh-CN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6813717" y="4069291"/>
              <a:ext cx="481013" cy="481012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7294729" y="4310591"/>
              <a:ext cx="482600" cy="481012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0" name="Oval 11"/>
            <p:cNvSpPr>
              <a:spLocks noChangeArrowheads="1"/>
            </p:cNvSpPr>
            <p:nvPr/>
          </p:nvSpPr>
          <p:spPr bwMode="auto">
            <a:xfrm>
              <a:off x="7878932" y="4378852"/>
              <a:ext cx="481012" cy="481013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8461545" y="4310591"/>
              <a:ext cx="481013" cy="481012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" name="Oval 13"/>
            <p:cNvSpPr>
              <a:spLocks noChangeArrowheads="1"/>
            </p:cNvSpPr>
            <p:nvPr/>
          </p:nvSpPr>
          <p:spPr bwMode="auto">
            <a:xfrm>
              <a:off x="8991769" y="4137551"/>
              <a:ext cx="481013" cy="482600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6108869" y="3843865"/>
              <a:ext cx="771525" cy="204787"/>
            </a:xfrm>
            <a:prstGeom prst="line">
              <a:avLst/>
            </a:prstGeom>
            <a:noFill/>
            <a:ln w="28575" cmpd="sng">
              <a:solidFill>
                <a:sysClr val="window" lastClr="FFFFFF">
                  <a:lumMod val="85000"/>
                </a:sysClr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7726535" y="3410478"/>
              <a:ext cx="420687" cy="433388"/>
            </a:xfrm>
            <a:prstGeom prst="line">
              <a:avLst/>
            </a:prstGeom>
            <a:noFill/>
            <a:ln w="28575" cmpd="sng">
              <a:solidFill>
                <a:sysClr val="window" lastClr="FFFFFF">
                  <a:lumMod val="85000"/>
                </a:sysClr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H="1">
              <a:off x="8791745" y="3507318"/>
              <a:ext cx="717551" cy="336551"/>
            </a:xfrm>
            <a:prstGeom prst="line">
              <a:avLst/>
            </a:prstGeom>
            <a:noFill/>
            <a:ln w="28575" cmpd="sng">
              <a:solidFill>
                <a:sysClr val="window" lastClr="FFFFFF">
                  <a:lumMod val="85000"/>
                </a:sysClr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9547392" y="4223281"/>
              <a:ext cx="1195388" cy="173039"/>
            </a:xfrm>
            <a:prstGeom prst="line">
              <a:avLst/>
            </a:prstGeom>
            <a:noFill/>
            <a:ln w="28575" cmpd="sng">
              <a:solidFill>
                <a:sysClr val="window" lastClr="FFFFFF">
                  <a:lumMod val="85000"/>
                </a:sysClr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8909218" y="4791607"/>
              <a:ext cx="323851" cy="358775"/>
            </a:xfrm>
            <a:prstGeom prst="line">
              <a:avLst/>
            </a:prstGeom>
            <a:noFill/>
            <a:ln w="28575" cmpd="sng">
              <a:solidFill>
                <a:sysClr val="window" lastClr="FFFFFF">
                  <a:lumMod val="85000"/>
                </a:sysClr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5127711" y="1534611"/>
              <a:ext cx="671975" cy="384719"/>
            </a:xfrm>
            <a:prstGeom prst="rect">
              <a:avLst/>
            </a:prstGeom>
            <a:noFill/>
            <a:ln w="9525" cmpd="sng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32" tIns="45718" rIns="91432" bIns="4571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rgbClr val="CC33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获客</a:t>
              </a:r>
              <a:endParaRPr lang="en-US" altLang="zh-CN" dirty="0">
                <a:solidFill>
                  <a:srgbClr val="CC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7169310" y="1540406"/>
              <a:ext cx="671975" cy="384719"/>
            </a:xfrm>
            <a:prstGeom prst="rect">
              <a:avLst/>
            </a:prstGeom>
            <a:noFill/>
            <a:ln w="9525" cmpd="sng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32" tIns="45718" rIns="91432" bIns="4571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rgbClr val="CC33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粉丝</a:t>
              </a:r>
              <a:endParaRPr lang="en-US" altLang="zh-CN" dirty="0">
                <a:solidFill>
                  <a:srgbClr val="CC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5367504" y="2097616"/>
              <a:ext cx="0" cy="858837"/>
            </a:xfrm>
            <a:prstGeom prst="line">
              <a:avLst/>
            </a:prstGeom>
            <a:noFill/>
            <a:ln w="9525" cmpd="sng">
              <a:solidFill>
                <a:srgbClr val="9966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V="1">
              <a:off x="5480216" y="2097621"/>
              <a:ext cx="0" cy="841375"/>
            </a:xfrm>
            <a:prstGeom prst="line">
              <a:avLst/>
            </a:prstGeom>
            <a:noFill/>
            <a:ln w="9525" cmpd="sng">
              <a:solidFill>
                <a:srgbClr val="9966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5683422" y="2021415"/>
              <a:ext cx="1433513" cy="342900"/>
            </a:xfrm>
            <a:prstGeom prst="line">
              <a:avLst/>
            </a:prstGeom>
            <a:noFill/>
            <a:ln w="9525" cmpd="sng">
              <a:solidFill>
                <a:srgbClr val="9966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 rot="5400000">
              <a:off x="6285873" y="1426897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 rot="5400000">
              <a:off x="6285873" y="1620573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 rot="5400000">
              <a:off x="6279524" y="1799961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Oval 28"/>
            <p:cNvSpPr>
              <a:spLocks noChangeArrowheads="1"/>
            </p:cNvSpPr>
            <p:nvPr/>
          </p:nvSpPr>
          <p:spPr bwMode="auto">
            <a:xfrm>
              <a:off x="6443834" y="1437213"/>
              <a:ext cx="169863" cy="171451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7" name="Oval 29"/>
            <p:cNvSpPr>
              <a:spLocks noChangeArrowheads="1"/>
            </p:cNvSpPr>
            <p:nvPr/>
          </p:nvSpPr>
          <p:spPr bwMode="auto">
            <a:xfrm>
              <a:off x="6443834" y="1643589"/>
              <a:ext cx="169863" cy="171451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8" name="Oval 30"/>
            <p:cNvSpPr>
              <a:spLocks noChangeArrowheads="1"/>
            </p:cNvSpPr>
            <p:nvPr/>
          </p:nvSpPr>
          <p:spPr bwMode="auto">
            <a:xfrm>
              <a:off x="6443830" y="1849965"/>
              <a:ext cx="171451" cy="171451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7332974" y="3780369"/>
              <a:ext cx="176025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2" tIns="45718" rIns="91432" bIns="4571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dirty="0">
                  <a:solidFill>
                    <a:srgbClr val="FFFFFF"/>
                  </a:solidFill>
                  <a:latin typeface="Arial Black" panose="020B0A04020102020204" pitchFamily="34" charset="0"/>
                  <a:ea typeface="Gulim" panose="020B0600000101010101" pitchFamily="34" charset="-127"/>
                </a:rPr>
                <a:t>粉丝、会员</a:t>
              </a:r>
              <a:endParaRPr lang="en-US" altLang="zh-CN" sz="2000" dirty="0">
                <a:solidFill>
                  <a:srgbClr val="FFFFFF"/>
                </a:solidFill>
                <a:latin typeface="Arial Black" panose="020B0A04020102020204" pitchFamily="34" charset="0"/>
                <a:ea typeface="Gulim" panose="020B0600000101010101" pitchFamily="34" charset="-127"/>
              </a:endParaRPr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 rot="5400000">
              <a:off x="7236785" y="5492485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Line 33"/>
            <p:cNvSpPr>
              <a:spLocks noChangeShapeType="1"/>
            </p:cNvSpPr>
            <p:nvPr/>
          </p:nvSpPr>
          <p:spPr bwMode="auto">
            <a:xfrm rot="5400000">
              <a:off x="7236785" y="5686157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Line 34"/>
            <p:cNvSpPr>
              <a:spLocks noChangeShapeType="1"/>
            </p:cNvSpPr>
            <p:nvPr/>
          </p:nvSpPr>
          <p:spPr bwMode="auto">
            <a:xfrm rot="5400000">
              <a:off x="7229642" y="5864758"/>
              <a:ext cx="0" cy="206375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Oval 35"/>
            <p:cNvSpPr>
              <a:spLocks noChangeArrowheads="1"/>
            </p:cNvSpPr>
            <p:nvPr/>
          </p:nvSpPr>
          <p:spPr bwMode="auto">
            <a:xfrm>
              <a:off x="6891506" y="5493282"/>
              <a:ext cx="171451" cy="169863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34" name="Oval 36"/>
            <p:cNvSpPr>
              <a:spLocks noChangeArrowheads="1"/>
            </p:cNvSpPr>
            <p:nvPr/>
          </p:nvSpPr>
          <p:spPr bwMode="auto">
            <a:xfrm>
              <a:off x="6891506" y="5699658"/>
              <a:ext cx="171451" cy="169863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35" name="Oval 37"/>
            <p:cNvSpPr>
              <a:spLocks noChangeArrowheads="1"/>
            </p:cNvSpPr>
            <p:nvPr/>
          </p:nvSpPr>
          <p:spPr bwMode="auto">
            <a:xfrm>
              <a:off x="6893098" y="5906033"/>
              <a:ext cx="169863" cy="169863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grpSp>
          <p:nvGrpSpPr>
            <p:cNvPr id="36" name="Group 38"/>
            <p:cNvGrpSpPr/>
            <p:nvPr/>
          </p:nvGrpSpPr>
          <p:grpSpPr bwMode="auto">
            <a:xfrm rot="5400000">
              <a:off x="8797303" y="5530583"/>
              <a:ext cx="112713" cy="393700"/>
              <a:chOff x="0" y="0"/>
              <a:chExt cx="71" cy="248"/>
            </a:xfrm>
          </p:grpSpPr>
          <p:sp>
            <p:nvSpPr>
              <p:cNvPr id="37" name="Line 39"/>
              <p:cNvSpPr>
                <a:spLocks noChangeShapeType="1"/>
              </p:cNvSpPr>
              <p:nvPr/>
            </p:nvSpPr>
            <p:spPr bwMode="auto">
              <a:xfrm>
                <a:off x="0" y="10"/>
                <a:ext cx="0" cy="238"/>
              </a:xfrm>
              <a:prstGeom prst="line">
                <a:avLst/>
              </a:prstGeom>
              <a:noFill/>
              <a:ln w="9525" cmpd="sng">
                <a:solidFill>
                  <a:srgbClr val="9966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Line 40"/>
              <p:cNvSpPr>
                <a:spLocks noChangeShapeType="1"/>
              </p:cNvSpPr>
              <p:nvPr/>
            </p:nvSpPr>
            <p:spPr bwMode="auto">
              <a:xfrm flipV="1">
                <a:off x="71" y="0"/>
                <a:ext cx="0" cy="237"/>
              </a:xfrm>
              <a:prstGeom prst="line">
                <a:avLst/>
              </a:prstGeom>
              <a:noFill/>
              <a:ln w="9525" cmpd="sng">
                <a:solidFill>
                  <a:srgbClr val="9966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9" name="Line 41"/>
            <p:cNvSpPr>
              <a:spLocks noChangeShapeType="1"/>
            </p:cNvSpPr>
            <p:nvPr/>
          </p:nvSpPr>
          <p:spPr bwMode="auto">
            <a:xfrm rot="5400000">
              <a:off x="6782760" y="1434833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Line 42"/>
            <p:cNvSpPr>
              <a:spLocks noChangeShapeType="1"/>
            </p:cNvSpPr>
            <p:nvPr/>
          </p:nvSpPr>
          <p:spPr bwMode="auto">
            <a:xfrm rot="5400000">
              <a:off x="6782760" y="1628508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Line 43"/>
            <p:cNvSpPr>
              <a:spLocks noChangeShapeType="1"/>
            </p:cNvSpPr>
            <p:nvPr/>
          </p:nvSpPr>
          <p:spPr bwMode="auto">
            <a:xfrm rot="5400000">
              <a:off x="6776410" y="1807897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Line 44"/>
            <p:cNvSpPr>
              <a:spLocks noChangeShapeType="1"/>
            </p:cNvSpPr>
            <p:nvPr/>
          </p:nvSpPr>
          <p:spPr bwMode="auto">
            <a:xfrm>
              <a:off x="7497929" y="1940457"/>
              <a:ext cx="0" cy="377825"/>
            </a:xfrm>
            <a:prstGeom prst="line">
              <a:avLst/>
            </a:prstGeom>
            <a:noFill/>
            <a:ln w="9525" cmpd="sng">
              <a:solidFill>
                <a:srgbClr val="9966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45"/>
            <p:cNvSpPr>
              <a:spLocks noChangeShapeType="1"/>
            </p:cNvSpPr>
            <p:nvPr/>
          </p:nvSpPr>
          <p:spPr bwMode="auto">
            <a:xfrm flipV="1">
              <a:off x="7610641" y="1924581"/>
              <a:ext cx="0" cy="376239"/>
            </a:xfrm>
            <a:prstGeom prst="line">
              <a:avLst/>
            </a:prstGeom>
            <a:noFill/>
            <a:ln w="9525" cmpd="sng">
              <a:solidFill>
                <a:srgbClr val="9966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Arc 46"/>
            <p:cNvSpPr/>
            <p:nvPr/>
          </p:nvSpPr>
          <p:spPr bwMode="auto">
            <a:xfrm>
              <a:off x="6229518" y="2854852"/>
              <a:ext cx="5164139" cy="2462213"/>
            </a:xfrm>
            <a:custGeom>
              <a:avLst/>
              <a:gdLst>
                <a:gd name="T0" fmla="*/ 0 w 36597"/>
                <a:gd name="T1" fmla="*/ 387239 h 38500"/>
                <a:gd name="T2" fmla="*/ 4014246 w 36597"/>
                <a:gd name="T3" fmla="*/ 2462213 h 38500"/>
                <a:gd name="T4" fmla="*/ 2116200 w 36597"/>
                <a:gd name="T5" fmla="*/ 1381397 h 38500"/>
                <a:gd name="T6" fmla="*/ 0 60000 65536"/>
                <a:gd name="T7" fmla="*/ 0 60000 65536"/>
                <a:gd name="T8" fmla="*/ 0 60000 65536"/>
                <a:gd name="T9" fmla="*/ 0 w 36597"/>
                <a:gd name="T10" fmla="*/ 0 h 38500"/>
                <a:gd name="T11" fmla="*/ 36597 w 36597"/>
                <a:gd name="T12" fmla="*/ 38500 h 385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597" h="38500" fill="none" extrusionOk="0">
                  <a:moveTo>
                    <a:pt x="-1" y="6054"/>
                  </a:moveTo>
                  <a:cubicBezTo>
                    <a:pt x="4026" y="2170"/>
                    <a:pt x="9402" y="-1"/>
                    <a:pt x="14997" y="0"/>
                  </a:cubicBezTo>
                  <a:cubicBezTo>
                    <a:pt x="26926" y="0"/>
                    <a:pt x="36597" y="9670"/>
                    <a:pt x="36597" y="21600"/>
                  </a:cubicBezTo>
                  <a:cubicBezTo>
                    <a:pt x="36597" y="28180"/>
                    <a:pt x="33597" y="34402"/>
                    <a:pt x="28448" y="38500"/>
                  </a:cubicBezTo>
                </a:path>
                <a:path w="36597" h="38500" stroke="0" extrusionOk="0">
                  <a:moveTo>
                    <a:pt x="-1" y="6054"/>
                  </a:moveTo>
                  <a:cubicBezTo>
                    <a:pt x="4026" y="2170"/>
                    <a:pt x="9402" y="-1"/>
                    <a:pt x="14997" y="0"/>
                  </a:cubicBezTo>
                  <a:cubicBezTo>
                    <a:pt x="26926" y="0"/>
                    <a:pt x="36597" y="9670"/>
                    <a:pt x="36597" y="21600"/>
                  </a:cubicBezTo>
                  <a:cubicBezTo>
                    <a:pt x="36597" y="28180"/>
                    <a:pt x="33597" y="34402"/>
                    <a:pt x="28448" y="38500"/>
                  </a:cubicBezTo>
                  <a:lnTo>
                    <a:pt x="14997" y="21600"/>
                  </a:lnTo>
                  <a:close/>
                </a:path>
              </a:pathLst>
            </a:custGeom>
            <a:noFill/>
            <a:ln w="38100" cmpd="sng">
              <a:solidFill>
                <a:sysClr val="window" lastClr="FFFFFF">
                  <a:lumMod val="85000"/>
                </a:sysClr>
              </a:solidFill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45" name="Oval 47"/>
            <p:cNvSpPr>
              <a:spLocks noChangeArrowheads="1"/>
            </p:cNvSpPr>
            <p:nvPr/>
          </p:nvSpPr>
          <p:spPr bwMode="auto">
            <a:xfrm>
              <a:off x="7055016" y="2318276"/>
              <a:ext cx="1092200" cy="1092200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374A5C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公众号</a:t>
              </a:r>
              <a:endParaRPr lang="en-US" altLang="zh-CN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运营促活</a:t>
              </a:r>
              <a:endParaRPr lang="en-US" altLang="zh-CN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6" name="Oval 48"/>
            <p:cNvSpPr>
              <a:spLocks noChangeArrowheads="1"/>
            </p:cNvSpPr>
            <p:nvPr/>
          </p:nvSpPr>
          <p:spPr bwMode="auto">
            <a:xfrm>
              <a:off x="9190204" y="2440515"/>
              <a:ext cx="1092200" cy="1090612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374A5C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商城</a:t>
              </a:r>
              <a:r>
                <a:rPr lang="en-US" altLang="zh-CN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/</a:t>
              </a:r>
              <a:r>
                <a:rPr lang="zh-CN" altLang="en-US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门店</a:t>
              </a:r>
              <a:endParaRPr lang="en-US" altLang="zh-CN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消费转化</a:t>
              </a:r>
              <a:endParaRPr lang="en-US" altLang="zh-CN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7" name="Oval 49"/>
            <p:cNvSpPr>
              <a:spLocks noChangeArrowheads="1"/>
            </p:cNvSpPr>
            <p:nvPr/>
          </p:nvSpPr>
          <p:spPr bwMode="auto">
            <a:xfrm>
              <a:off x="10742780" y="3662889"/>
              <a:ext cx="1092200" cy="1092200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374A5C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服务留存</a:t>
              </a:r>
              <a:endParaRPr lang="en-US" altLang="zh-CN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8" name="Line 50"/>
            <p:cNvSpPr>
              <a:spLocks noChangeShapeType="1"/>
            </p:cNvSpPr>
            <p:nvPr/>
          </p:nvSpPr>
          <p:spPr bwMode="auto">
            <a:xfrm rot="5400000">
              <a:off x="8220594" y="1452297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Line 51"/>
            <p:cNvSpPr>
              <a:spLocks noChangeShapeType="1"/>
            </p:cNvSpPr>
            <p:nvPr/>
          </p:nvSpPr>
          <p:spPr bwMode="auto">
            <a:xfrm rot="5400000">
              <a:off x="8220594" y="1645973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Line 52"/>
            <p:cNvSpPr>
              <a:spLocks noChangeShapeType="1"/>
            </p:cNvSpPr>
            <p:nvPr/>
          </p:nvSpPr>
          <p:spPr bwMode="auto">
            <a:xfrm rot="5400000">
              <a:off x="8214244" y="1825361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Oval 53"/>
            <p:cNvSpPr>
              <a:spLocks noChangeArrowheads="1"/>
            </p:cNvSpPr>
            <p:nvPr/>
          </p:nvSpPr>
          <p:spPr bwMode="auto">
            <a:xfrm>
              <a:off x="8378555" y="1462613"/>
              <a:ext cx="169863" cy="171451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52" name="Oval 54"/>
            <p:cNvSpPr>
              <a:spLocks noChangeArrowheads="1"/>
            </p:cNvSpPr>
            <p:nvPr/>
          </p:nvSpPr>
          <p:spPr bwMode="auto">
            <a:xfrm>
              <a:off x="8378555" y="1668989"/>
              <a:ext cx="169863" cy="171451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53" name="Oval 55"/>
            <p:cNvSpPr>
              <a:spLocks noChangeArrowheads="1"/>
            </p:cNvSpPr>
            <p:nvPr/>
          </p:nvSpPr>
          <p:spPr bwMode="auto">
            <a:xfrm>
              <a:off x="8378550" y="1875365"/>
              <a:ext cx="171451" cy="171451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54" name="Text Box 19"/>
            <p:cNvSpPr txBox="1">
              <a:spLocks noChangeArrowheads="1"/>
            </p:cNvSpPr>
            <p:nvPr/>
          </p:nvSpPr>
          <p:spPr bwMode="auto">
            <a:xfrm>
              <a:off x="7381250" y="5559955"/>
              <a:ext cx="1159288" cy="384719"/>
            </a:xfrm>
            <a:prstGeom prst="rect">
              <a:avLst/>
            </a:prstGeom>
            <a:noFill/>
            <a:ln w="9525" cmpd="sng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32" tIns="45718" rIns="91432" bIns="4571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rgbClr val="CC33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目标客群</a:t>
              </a:r>
              <a:endParaRPr lang="en-US" altLang="zh-CN" dirty="0">
                <a:solidFill>
                  <a:srgbClr val="CC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5" name="Text Box 20"/>
            <p:cNvSpPr txBox="1">
              <a:spLocks noChangeArrowheads="1"/>
            </p:cNvSpPr>
            <p:nvPr/>
          </p:nvSpPr>
          <p:spPr bwMode="auto">
            <a:xfrm>
              <a:off x="9326731" y="1513475"/>
              <a:ext cx="671975" cy="384719"/>
            </a:xfrm>
            <a:prstGeom prst="rect">
              <a:avLst/>
            </a:prstGeom>
            <a:noFill/>
            <a:ln w="9525" cmpd="sng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32" tIns="45718" rIns="91432" bIns="4571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fontAlgn="base" latin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rgbClr val="CC33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</a:t>
              </a:r>
              <a:endParaRPr lang="en-US" altLang="zh-CN" dirty="0">
                <a:solidFill>
                  <a:srgbClr val="CC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6" name="Line 44"/>
            <p:cNvSpPr>
              <a:spLocks noChangeShapeType="1"/>
            </p:cNvSpPr>
            <p:nvPr/>
          </p:nvSpPr>
          <p:spPr bwMode="auto">
            <a:xfrm>
              <a:off x="9655350" y="1913528"/>
              <a:ext cx="0" cy="377825"/>
            </a:xfrm>
            <a:prstGeom prst="line">
              <a:avLst/>
            </a:prstGeom>
            <a:noFill/>
            <a:ln w="9525" cmpd="sng">
              <a:solidFill>
                <a:srgbClr val="9966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Line 45"/>
            <p:cNvSpPr>
              <a:spLocks noChangeShapeType="1"/>
            </p:cNvSpPr>
            <p:nvPr/>
          </p:nvSpPr>
          <p:spPr bwMode="auto">
            <a:xfrm flipV="1">
              <a:off x="9768062" y="1897650"/>
              <a:ext cx="0" cy="376239"/>
            </a:xfrm>
            <a:prstGeom prst="line">
              <a:avLst/>
            </a:prstGeom>
            <a:noFill/>
            <a:ln w="9525" cmpd="sng">
              <a:solidFill>
                <a:srgbClr val="9966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Line 50"/>
            <p:cNvSpPr>
              <a:spLocks noChangeShapeType="1"/>
            </p:cNvSpPr>
            <p:nvPr/>
          </p:nvSpPr>
          <p:spPr bwMode="auto">
            <a:xfrm rot="5400000">
              <a:off x="10378016" y="1425365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Line 51"/>
            <p:cNvSpPr>
              <a:spLocks noChangeShapeType="1"/>
            </p:cNvSpPr>
            <p:nvPr/>
          </p:nvSpPr>
          <p:spPr bwMode="auto">
            <a:xfrm rot="5400000">
              <a:off x="10378016" y="1619041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Line 52"/>
            <p:cNvSpPr>
              <a:spLocks noChangeShapeType="1"/>
            </p:cNvSpPr>
            <p:nvPr/>
          </p:nvSpPr>
          <p:spPr bwMode="auto">
            <a:xfrm rot="5400000">
              <a:off x="10371665" y="1798429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Oval 53"/>
            <p:cNvSpPr>
              <a:spLocks noChangeArrowheads="1"/>
            </p:cNvSpPr>
            <p:nvPr/>
          </p:nvSpPr>
          <p:spPr bwMode="auto">
            <a:xfrm>
              <a:off x="10535975" y="1435685"/>
              <a:ext cx="169863" cy="171451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62" name="Oval 54"/>
            <p:cNvSpPr>
              <a:spLocks noChangeArrowheads="1"/>
            </p:cNvSpPr>
            <p:nvPr/>
          </p:nvSpPr>
          <p:spPr bwMode="auto">
            <a:xfrm>
              <a:off x="10535975" y="1642061"/>
              <a:ext cx="169863" cy="171451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63" name="Oval 55"/>
            <p:cNvSpPr>
              <a:spLocks noChangeArrowheads="1"/>
            </p:cNvSpPr>
            <p:nvPr/>
          </p:nvSpPr>
          <p:spPr bwMode="auto">
            <a:xfrm>
              <a:off x="10535970" y="1848433"/>
              <a:ext cx="171451" cy="171451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1432" tIns="45718" rIns="91432" bIns="4571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64" name="Line 50"/>
            <p:cNvSpPr>
              <a:spLocks noChangeShapeType="1"/>
            </p:cNvSpPr>
            <p:nvPr/>
          </p:nvSpPr>
          <p:spPr bwMode="auto">
            <a:xfrm rot="5400000">
              <a:off x="8693093" y="1452297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Line 51"/>
            <p:cNvSpPr>
              <a:spLocks noChangeShapeType="1"/>
            </p:cNvSpPr>
            <p:nvPr/>
          </p:nvSpPr>
          <p:spPr bwMode="auto">
            <a:xfrm rot="5400000">
              <a:off x="8693093" y="1645973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52"/>
            <p:cNvSpPr>
              <a:spLocks noChangeShapeType="1"/>
            </p:cNvSpPr>
            <p:nvPr/>
          </p:nvSpPr>
          <p:spPr bwMode="auto">
            <a:xfrm rot="5400000">
              <a:off x="8686742" y="1825361"/>
              <a:ext cx="0" cy="207963"/>
            </a:xfrm>
            <a:prstGeom prst="line">
              <a:avLst/>
            </a:prstGeom>
            <a:noFill/>
            <a:ln w="12700" cmpd="sng">
              <a:solidFill>
                <a:srgbClr val="000000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2" tIns="45718" rIns="91432" bIns="45718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407">
              <a:off x="5191791" y="4534543"/>
              <a:ext cx="1058431" cy="18787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7747">
              <a:off x="3959891" y="4224713"/>
              <a:ext cx="998655" cy="177261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69" name="矩形 68"/>
          <p:cNvSpPr/>
          <p:nvPr/>
        </p:nvSpPr>
        <p:spPr>
          <a:xfrm>
            <a:off x="684583" y="2080351"/>
            <a:ext cx="37004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KaiTi" panose="02010609060101010101" pitchFamily="49" charset="-122"/>
                <a:ea typeface="KaiTi" panose="02010609060101010101" pitchFamily="49" charset="-122"/>
                <a:cs typeface="Microsoft YaHei" panose="020B0503020204020204" pitchFamily="34" charset="-122"/>
              </a:rPr>
              <a:t>企业以人为中心，拉新、获粉、转化、留存，把会员拉到线上。</a:t>
            </a:r>
            <a:endParaRPr lang="zh-CN" altLang="en-US" sz="2000" dirty="0">
              <a:latin typeface="KaiTi" panose="02010609060101010101" pitchFamily="49" charset="-122"/>
              <a:ea typeface="KaiTi" panose="02010609060101010101" pitchFamily="49" charset="-122"/>
              <a:cs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KaiTi" panose="02010609060101010101" pitchFamily="49" charset="-122"/>
                <a:ea typeface="KaiTi" panose="02010609060101010101" pitchFamily="49" charset="-122"/>
                <a:cs typeface="Microsoft YaHei" panose="020B0503020204020204" pitchFamily="34" charset="-122"/>
              </a:rPr>
              <a:t>可以跟顾客建立关系，可以进行各种运营方法，增加会员粘性。</a:t>
            </a:r>
            <a:endParaRPr lang="zh-CN" altLang="en-US" sz="2000" dirty="0">
              <a:latin typeface="KaiTi" panose="02010609060101010101" pitchFamily="49" charset="-122"/>
              <a:ea typeface="KaiTi" panose="02010609060101010101" pitchFamily="49" charset="-122"/>
              <a:cs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KaiTi" panose="02010609060101010101" pitchFamily="49" charset="-122"/>
                <a:ea typeface="KaiTi" panose="02010609060101010101" pitchFamily="49" charset="-122"/>
                <a:cs typeface="Microsoft YaHei" panose="020B0503020204020204" pitchFamily="34" charset="-122"/>
              </a:rPr>
              <a:t>通过秒杀、拼团、门店促销等实现线上线下相互引流</a:t>
            </a:r>
            <a:r>
              <a:rPr lang="zh-CN" altLang="en-US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CN" altLang="en-US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7010826" y="6041167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会员运营五步法</a:t>
            </a:r>
            <a:endParaRPr lang="zh-CN" altLang="en-US" sz="2800" dirty="0"/>
          </a:p>
        </p:txBody>
      </p:sp>
      <p:sp>
        <p:nvSpPr>
          <p:cNvPr id="73" name="矩形 72"/>
          <p:cNvSpPr/>
          <p:nvPr/>
        </p:nvSpPr>
        <p:spPr>
          <a:xfrm>
            <a:off x="1058434" y="1420262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线下会员引流到线上</a:t>
            </a:r>
            <a:endParaRPr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3186" name="标题 1"/>
          <p:cNvSpPr txBox="1"/>
          <p:nvPr/>
        </p:nvSpPr>
        <p:spPr bwMode="auto">
          <a:xfrm>
            <a:off x="527051" y="548217"/>
            <a:ext cx="10780183" cy="67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新零售</a:t>
            </a:r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构建私域流量</a:t>
            </a:r>
            <a:endParaRPr lang="zh-CN" altLang="en-US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4521336" y="2048297"/>
            <a:ext cx="4267200" cy="3405546"/>
            <a:chOff x="5534266" y="1196933"/>
            <a:chExt cx="6657734" cy="4995575"/>
          </a:xfrm>
        </p:grpSpPr>
        <p:graphicFrame>
          <p:nvGraphicFramePr>
            <p:cNvPr id="2" name="图表 7"/>
            <p:cNvGraphicFramePr/>
            <p:nvPr/>
          </p:nvGraphicFramePr>
          <p:xfrm>
            <a:off x="5534266" y="3789221"/>
            <a:ext cx="3345366" cy="24032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" r:lo="rId2" r:qs="rId3" r:cs="rId4"/>
            </a:graphicData>
          </a:graphic>
        </p:graphicFrame>
        <p:sp>
          <p:nvSpPr>
            <p:cNvPr id="3" name="圆角矩形 9"/>
            <p:cNvSpPr/>
            <p:nvPr/>
          </p:nvSpPr>
          <p:spPr>
            <a:xfrm>
              <a:off x="8447584" y="2277053"/>
              <a:ext cx="1728192" cy="389713"/>
            </a:xfrm>
            <a:prstGeom prst="roundRect">
              <a:avLst/>
            </a:prstGeom>
            <a:solidFill>
              <a:srgbClr val="E81222"/>
            </a:solidFill>
            <a:ln w="25400" cap="flat" cmpd="sng" algn="ctr">
              <a:noFill/>
              <a:prstDash val="solid"/>
            </a:ln>
            <a:effectLst/>
          </p:spPr>
          <p:txBody>
            <a:bodyPr lIns="91428" tIns="45714" rIns="91428" bIns="45714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文本框 2"/>
            <p:cNvSpPr txBox="1">
              <a:spLocks noChangeArrowheads="1"/>
            </p:cNvSpPr>
            <p:nvPr/>
          </p:nvSpPr>
          <p:spPr bwMode="auto">
            <a:xfrm>
              <a:off x="8519592" y="2277054"/>
              <a:ext cx="1656185" cy="6771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8" tIns="45714" rIns="91428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219200"/>
              <a:r>
                <a:rPr lang="zh-CN" altLang="en-US" sz="1200" dirty="0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会员生态体系</a:t>
              </a:r>
              <a:endParaRPr lang="en-US" altLang="zh-CN" sz="1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左右箭头 11"/>
            <p:cNvSpPr/>
            <p:nvPr/>
          </p:nvSpPr>
          <p:spPr>
            <a:xfrm>
              <a:off x="8663608" y="5085365"/>
              <a:ext cx="1224136" cy="216024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pic>
          <p:nvPicPr>
            <p:cNvPr id="6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1800" y="4509797"/>
              <a:ext cx="836960" cy="834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文本框 26"/>
            <p:cNvSpPr txBox="1">
              <a:spLocks noChangeArrowheads="1"/>
            </p:cNvSpPr>
            <p:nvPr/>
          </p:nvSpPr>
          <p:spPr bwMode="auto">
            <a:xfrm>
              <a:off x="10391800" y="5373397"/>
              <a:ext cx="1440161" cy="4341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defTabSz="1219200">
                <a:lnSpc>
                  <a:spcPct val="150000"/>
                </a:lnSpc>
              </a:pPr>
              <a:r>
                <a:rPr lang="zh-CN" altLang="en-US" sz="1000" b="1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线下实体店</a:t>
              </a:r>
              <a:endParaRPr lang="en-US" altLang="zh-CN" sz="1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8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5897" y="4509302"/>
              <a:ext cx="755378" cy="7920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同心圆 15"/>
            <p:cNvSpPr/>
            <p:nvPr/>
          </p:nvSpPr>
          <p:spPr>
            <a:xfrm>
              <a:off x="10175776" y="4005245"/>
              <a:ext cx="2016224" cy="1944216"/>
            </a:xfrm>
            <a:prstGeom prst="donut">
              <a:avLst>
                <a:gd name="adj" fmla="val 2623"/>
              </a:avLst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807624" y="4653318"/>
              <a:ext cx="1080120" cy="496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引流</a:t>
              </a:r>
              <a:endPara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右箭头 19"/>
            <p:cNvSpPr/>
            <p:nvPr/>
          </p:nvSpPr>
          <p:spPr>
            <a:xfrm rot="19154819">
              <a:off x="7505555" y="3103134"/>
              <a:ext cx="822960" cy="22924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同心圆 20"/>
            <p:cNvSpPr/>
            <p:nvPr/>
          </p:nvSpPr>
          <p:spPr>
            <a:xfrm>
              <a:off x="8303568" y="1196933"/>
              <a:ext cx="2016224" cy="1944216"/>
            </a:xfrm>
            <a:prstGeom prst="donut">
              <a:avLst>
                <a:gd name="adj" fmla="val 2623"/>
              </a:avLst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pic>
          <p:nvPicPr>
            <p:cNvPr id="13" name="图片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632" y="1340949"/>
              <a:ext cx="835819" cy="8358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右箭头 22"/>
            <p:cNvSpPr/>
            <p:nvPr/>
          </p:nvSpPr>
          <p:spPr>
            <a:xfrm rot="13737785">
              <a:off x="10192916" y="3268140"/>
              <a:ext cx="822960" cy="22924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/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791400" y="4509301"/>
              <a:ext cx="936103" cy="857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线上商城</a:t>
              </a:r>
              <a:endPara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 rot="19099782">
              <a:off x="7260414" y="2728375"/>
              <a:ext cx="936103" cy="496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构建</a:t>
              </a:r>
              <a:endPara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 rot="2904132">
              <a:off x="10440814" y="3021843"/>
              <a:ext cx="936104" cy="528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建构</a:t>
              </a:r>
              <a:endPara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805108" y="4324833"/>
            <a:ext cx="3625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应对方法：</a:t>
            </a:r>
            <a:r>
              <a:rPr lang="zh-CN" altLang="en-US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线上线下会员一体化管理，打造会员生态体系，为企业的会员分析、精准营销、企业运营方案提供强大的数据支撑。</a:t>
            </a:r>
            <a:endParaRPr lang="zh-CN" altLang="en-US" dirty="0">
              <a:solidFill>
                <a:srgbClr val="33333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22419" y="1429591"/>
            <a:ext cx="36989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管理难点：</a:t>
            </a:r>
            <a:endParaRPr lang="zh-CN" altLang="en-US" sz="20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CN" altLang="en-US" sz="2000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、线上线下需要注册两次会员，多数消费者觉得麻烦，不接受；</a:t>
            </a:r>
            <a:endParaRPr lang="zh-CN" altLang="en-US" sz="2000" dirty="0">
              <a:solidFill>
                <a:srgbClr val="33333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2000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、两套会员体系，管理难度大；</a:t>
            </a:r>
            <a:endParaRPr lang="zh-CN" altLang="en-US" sz="2000" dirty="0">
              <a:solidFill>
                <a:srgbClr val="33333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CN" altLang="en-US" sz="2000" dirty="0">
                <a:solidFill>
                  <a:srgbClr val="333333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、线上线下活动分离，营销效果不佳。</a:t>
            </a:r>
            <a:endParaRPr lang="zh-CN" altLang="en-US" sz="2000" dirty="0">
              <a:solidFill>
                <a:srgbClr val="333333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996841" y="1456793"/>
            <a:ext cx="2939723" cy="4622366"/>
            <a:chOff x="7098357" y="1626034"/>
            <a:chExt cx="2939723" cy="462236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0" t="3068" r="15359" b="1809"/>
            <a:stretch>
              <a:fillRect/>
            </a:stretch>
          </p:blipFill>
          <p:spPr>
            <a:xfrm>
              <a:off x="7098357" y="1626034"/>
              <a:ext cx="2939723" cy="4622366"/>
            </a:xfrm>
            <a:prstGeom prst="roundRect">
              <a:avLst>
                <a:gd name="adj" fmla="val 5147"/>
              </a:avLst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39"/>
            <a:stretch>
              <a:fillRect/>
            </a:stretch>
          </p:blipFill>
          <p:spPr>
            <a:xfrm>
              <a:off x="7324477" y="2238893"/>
              <a:ext cx="2466592" cy="3440547"/>
            </a:xfrm>
            <a:prstGeom prst="rect">
              <a:avLst/>
            </a:prstGeom>
            <a:ln w="6350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93186" name="标题 1"/>
          <p:cNvSpPr txBox="1"/>
          <p:nvPr/>
        </p:nvSpPr>
        <p:spPr bwMode="auto">
          <a:xfrm>
            <a:off x="527051" y="548217"/>
            <a:ext cx="10780183" cy="67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新零售</a:t>
            </a:r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线上线下会员一体化管理</a:t>
            </a:r>
            <a:endParaRPr lang="zh-CN" altLang="en-US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944" y="1296755"/>
            <a:ext cx="3808255" cy="380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1352385" y="4822325"/>
            <a:ext cx="1701574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线上下单</a:t>
            </a:r>
            <a:br>
              <a:rPr lang="en-US" altLang="zh-CN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门店自提</a:t>
            </a:r>
            <a:endParaRPr lang="zh-CN" altLang="en-US" sz="240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86659" y="4822325"/>
            <a:ext cx="1701574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线上下单</a:t>
            </a:r>
            <a:endParaRPr lang="en-US" altLang="zh-CN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门店配送</a:t>
            </a:r>
            <a:endParaRPr lang="zh-CN" altLang="en-US" sz="240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020934" y="5404895"/>
            <a:ext cx="1866787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门店自助购</a:t>
            </a:r>
            <a:endParaRPr lang="zh-CN" altLang="en-US" sz="240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383743" y="1739637"/>
            <a:ext cx="3381537" cy="3259083"/>
            <a:chOff x="8028143" y="1739637"/>
            <a:chExt cx="3473320" cy="336537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8143" y="1739637"/>
              <a:ext cx="1798484" cy="3365373"/>
            </a:xfrm>
            <a:prstGeom prst="rect">
              <a:avLst/>
            </a:prstGeom>
            <a:ln w="6350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010" y="1739637"/>
              <a:ext cx="1660453" cy="3365373"/>
            </a:xfrm>
            <a:prstGeom prst="rect">
              <a:avLst/>
            </a:prstGeom>
            <a:ln w="6350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7" y="2035597"/>
            <a:ext cx="3092609" cy="2330570"/>
          </a:xfrm>
          <a:prstGeom prst="rect">
            <a:avLst/>
          </a:prstGeom>
        </p:spPr>
      </p:pic>
      <p:sp>
        <p:nvSpPr>
          <p:cNvPr id="93186" name="标题 1"/>
          <p:cNvSpPr txBox="1"/>
          <p:nvPr/>
        </p:nvSpPr>
        <p:spPr bwMode="auto">
          <a:xfrm>
            <a:off x="527051" y="548217"/>
            <a:ext cx="10780183" cy="67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新零售</a:t>
            </a:r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全场景营销实现无接触销售</a:t>
            </a:r>
            <a:endParaRPr lang="zh-CN" altLang="en-US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2184" y="1456432"/>
            <a:ext cx="3484880" cy="2260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528440"/>
            <a:ext cx="3253740" cy="1882140"/>
          </a:xfrm>
          <a:prstGeom prst="rect">
            <a:avLst/>
          </a:prstGeom>
        </p:spPr>
      </p:pic>
      <p:sp>
        <p:nvSpPr>
          <p:cNvPr id="28" name="左右箭头 10"/>
          <p:cNvSpPr/>
          <p:nvPr/>
        </p:nvSpPr>
        <p:spPr>
          <a:xfrm>
            <a:off x="4151784" y="2176512"/>
            <a:ext cx="3168352" cy="216024"/>
          </a:xfrm>
          <a:prstGeom prst="leftRightArrow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295800" y="1600448"/>
            <a:ext cx="27363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会员数据、积分数据、储值数据、消费记录实时同步</a:t>
            </a:r>
            <a:endParaRPr kumimoji="1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0" name="右箭头 18"/>
          <p:cNvSpPr/>
          <p:nvPr/>
        </p:nvSpPr>
        <p:spPr>
          <a:xfrm>
            <a:off x="4151784" y="2608560"/>
            <a:ext cx="3168352" cy="216024"/>
          </a:xfrm>
          <a:prstGeom prst="rightArrow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583832" y="2824584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商城订单全部汇总到</a:t>
            </a: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T+</a:t>
            </a:r>
            <a:endParaRPr kumimoji="1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3" name="上箭头标注 13"/>
          <p:cNvSpPr/>
          <p:nvPr/>
        </p:nvSpPr>
        <p:spPr>
          <a:xfrm>
            <a:off x="263352" y="3429000"/>
            <a:ext cx="4896544" cy="3240360"/>
          </a:xfrm>
          <a:prstGeom prst="upArrowCallout">
            <a:avLst>
              <a:gd name="adj1" fmla="val 4004"/>
              <a:gd name="adj2" fmla="val 5348"/>
              <a:gd name="adj3" fmla="val 8203"/>
              <a:gd name="adj4" fmla="val 86800"/>
            </a:avLst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35280" y="4004945"/>
            <a:ext cx="3537585" cy="368300"/>
          </a:xfrm>
          <a:prstGeom prst="rect">
            <a:avLst/>
          </a:prstGeom>
          <a:noFill/>
          <a:ln w="9525" cap="flat" cmpd="sng" algn="ctr">
            <a:solidFill>
              <a:srgbClr val="4F81BD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专业研发团队，保证产品质量</a:t>
            </a:r>
            <a:endParaRPr kumimoji="1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35280" y="4437380"/>
            <a:ext cx="2160270" cy="368300"/>
          </a:xfrm>
          <a:prstGeom prst="rect">
            <a:avLst/>
          </a:prstGeom>
          <a:noFill/>
          <a:ln w="9525" cap="flat" cmpd="sng" algn="ctr">
            <a:solidFill>
              <a:srgbClr val="4F81BD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产品持续快速更新</a:t>
            </a:r>
            <a:endParaRPr kumimoji="1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35360" y="4869160"/>
            <a:ext cx="3888432" cy="369332"/>
          </a:xfrm>
          <a:prstGeom prst="rect">
            <a:avLst/>
          </a:prstGeom>
          <a:noFill/>
          <a:ln w="9525" cap="flat" cmpd="sng" algn="ctr">
            <a:solidFill>
              <a:srgbClr val="4F81BD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线上线下融合，提高消费者购物体验</a:t>
            </a:r>
            <a:endParaRPr kumimoji="1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495600" y="4437112"/>
            <a:ext cx="2520280" cy="369332"/>
          </a:xfrm>
          <a:prstGeom prst="rect">
            <a:avLst/>
          </a:prstGeom>
          <a:noFill/>
          <a:ln w="9525" cap="flat" cmpd="sng" algn="ctr">
            <a:solidFill>
              <a:srgbClr val="4F81BD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专业团队负责产品维护</a:t>
            </a:r>
            <a:endParaRPr kumimoji="1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35280" y="5300980"/>
            <a:ext cx="4824616" cy="369332"/>
          </a:xfrm>
          <a:prstGeom prst="rect">
            <a:avLst/>
          </a:prstGeom>
          <a:noFill/>
          <a:ln w="9525" cap="flat" cmpd="sng" algn="ctr">
            <a:solidFill>
              <a:srgbClr val="4F81BD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kern="0" dirty="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rPr>
              <a:t>多种营销活动、促销活动，低成本高效率拓客</a:t>
            </a:r>
            <a:endParaRPr kumimoji="1" lang="zh-CN" altLang="en-US" b="1" kern="0" dirty="0">
              <a:solidFill>
                <a:srgbClr val="000000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35360" y="5733256"/>
            <a:ext cx="4104456" cy="369332"/>
          </a:xfrm>
          <a:prstGeom prst="rect">
            <a:avLst/>
          </a:prstGeom>
          <a:noFill/>
          <a:ln w="9525" cap="flat" cmpd="sng" algn="ctr">
            <a:solidFill>
              <a:srgbClr val="4F81BD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优化企业资源，线上线下互助业绩增长</a:t>
            </a:r>
            <a:endParaRPr kumimoji="1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35360" y="6165304"/>
            <a:ext cx="4392488" cy="369332"/>
          </a:xfrm>
          <a:prstGeom prst="rect">
            <a:avLst/>
          </a:prstGeom>
          <a:noFill/>
          <a:ln w="9525" cap="flat" cmpd="sng" algn="ctr">
            <a:solidFill>
              <a:srgbClr val="4F81BD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节省企业支出、提高工作效率、降低成本</a:t>
            </a:r>
            <a:endParaRPr kumimoji="1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744072" y="4221088"/>
            <a:ext cx="5040560" cy="369332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线上线下数据汇总到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T+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，数据统计更方便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744072" y="4725144"/>
            <a:ext cx="5040560" cy="369332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线上线下数据实时自动同步，企业管理更便捷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744072" y="5229200"/>
            <a:ext cx="5040560" cy="369332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全方位数据分析，驱动企业经营管理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744072" y="5733256"/>
            <a:ext cx="5040560" cy="369332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管理者通过推送数据，轻松了解企业的运营情况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744072" y="6237312"/>
            <a:ext cx="5040560" cy="369332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线下门店与商城活动配合，营销效果更佳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6" name="上箭头标注 29"/>
          <p:cNvSpPr/>
          <p:nvPr/>
        </p:nvSpPr>
        <p:spPr>
          <a:xfrm>
            <a:off x="6672064" y="3717032"/>
            <a:ext cx="5256584" cy="2952328"/>
          </a:xfrm>
          <a:prstGeom prst="upArrowCallout">
            <a:avLst>
              <a:gd name="adj1" fmla="val 4004"/>
              <a:gd name="adj2" fmla="val 5348"/>
              <a:gd name="adj3" fmla="val 8203"/>
              <a:gd name="adj4" fmla="val 86800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3186" name="标题 1"/>
          <p:cNvSpPr txBox="1"/>
          <p:nvPr/>
        </p:nvSpPr>
        <p:spPr bwMode="auto">
          <a:xfrm>
            <a:off x="527051" y="548217"/>
            <a:ext cx="10780183" cy="67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新零售</a:t>
            </a:r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线上线下一体化解决方案</a:t>
            </a:r>
            <a:endParaRPr lang="zh-CN" altLang="en-US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"/>
          <p:cNvGrpSpPr/>
          <p:nvPr/>
        </p:nvGrpSpPr>
        <p:grpSpPr bwMode="auto">
          <a:xfrm>
            <a:off x="2321393" y="1262427"/>
            <a:ext cx="5436000" cy="559473"/>
            <a:chOff x="1295400" y="1295400"/>
            <a:chExt cx="4617164" cy="684215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1295400" y="1319214"/>
              <a:ext cx="489236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2016748" y="1295400"/>
              <a:ext cx="3895816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defRPr/>
              </a:pPr>
              <a:r>
                <a:rPr lang="en-US" altLang="zh-CN" sz="2400" kern="0" dirty="0" err="1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T+ClOUD</a:t>
              </a: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整体介绍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2321393" y="1933018"/>
            <a:ext cx="5436000" cy="559472"/>
            <a:chOff x="1295400" y="2239963"/>
            <a:chExt cx="4871906" cy="684214"/>
          </a:xfrm>
        </p:grpSpPr>
        <p:sp>
          <p:nvSpPr>
            <p:cNvPr id="9" name="圆角矩形 8"/>
            <p:cNvSpPr/>
            <p:nvPr/>
          </p:nvSpPr>
          <p:spPr bwMode="auto">
            <a:xfrm>
              <a:off x="1295400" y="2263777"/>
              <a:ext cx="516228" cy="660400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2072445" y="2239963"/>
              <a:ext cx="4094861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财务管理应用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组合 7"/>
          <p:cNvGrpSpPr/>
          <p:nvPr/>
        </p:nvGrpSpPr>
        <p:grpSpPr bwMode="auto">
          <a:xfrm>
            <a:off x="2321393" y="2603608"/>
            <a:ext cx="5436000" cy="559473"/>
            <a:chOff x="1295400" y="3184525"/>
            <a:chExt cx="4917017" cy="684215"/>
          </a:xfrm>
        </p:grpSpPr>
        <p:sp>
          <p:nvSpPr>
            <p:cNvPr id="13" name="圆角矩形 12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业务管理应用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6" name="等腰三角形 15"/>
          <p:cNvSpPr/>
          <p:nvPr/>
        </p:nvSpPr>
        <p:spPr bwMode="auto">
          <a:xfrm rot="5400000">
            <a:off x="1773364" y="4111615"/>
            <a:ext cx="360000" cy="2880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标题 1"/>
          <p:cNvSpPr txBox="1"/>
          <p:nvPr/>
        </p:nvSpPr>
        <p:spPr bwMode="auto">
          <a:xfrm>
            <a:off x="2170296" y="461246"/>
            <a:ext cx="6019800" cy="635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7200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kern="0" dirty="0"/>
              <a:t>目     录</a:t>
            </a:r>
            <a:endParaRPr lang="zh-CN" altLang="en-US" sz="3600" kern="0" dirty="0"/>
          </a:p>
        </p:txBody>
      </p:sp>
      <p:grpSp>
        <p:nvGrpSpPr>
          <p:cNvPr id="30" name="组合 7"/>
          <p:cNvGrpSpPr/>
          <p:nvPr/>
        </p:nvGrpSpPr>
        <p:grpSpPr bwMode="auto">
          <a:xfrm>
            <a:off x="2321393" y="3274198"/>
            <a:ext cx="5436000" cy="559473"/>
            <a:chOff x="1295400" y="3184525"/>
            <a:chExt cx="4917017" cy="684215"/>
          </a:xfrm>
        </p:grpSpPr>
        <p:sp>
          <p:nvSpPr>
            <p:cNvPr id="31" name="圆角矩形 30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零售管理应用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3" name="组合 7"/>
          <p:cNvGrpSpPr/>
          <p:nvPr/>
        </p:nvGrpSpPr>
        <p:grpSpPr bwMode="auto">
          <a:xfrm>
            <a:off x="2321393" y="3944787"/>
            <a:ext cx="5436000" cy="559473"/>
            <a:chOff x="1295400" y="3184525"/>
            <a:chExt cx="4917017" cy="684215"/>
          </a:xfrm>
        </p:grpSpPr>
        <p:sp>
          <p:nvSpPr>
            <p:cNvPr id="34" name="圆角矩形 33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b="1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</a:t>
              </a:r>
              <a:endPara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生产管理应用</a:t>
              </a:r>
              <a:endPara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6" name="组合 7"/>
          <p:cNvGrpSpPr/>
          <p:nvPr/>
        </p:nvGrpSpPr>
        <p:grpSpPr bwMode="auto">
          <a:xfrm>
            <a:off x="2321393" y="4634848"/>
            <a:ext cx="5436000" cy="559473"/>
            <a:chOff x="1295400" y="3184525"/>
            <a:chExt cx="4917017" cy="684215"/>
          </a:xfrm>
        </p:grpSpPr>
        <p:sp>
          <p:nvSpPr>
            <p:cNvPr id="37" name="圆角矩形 36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6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电商管理应用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9" name="组合 7"/>
          <p:cNvGrpSpPr/>
          <p:nvPr/>
        </p:nvGrpSpPr>
        <p:grpSpPr bwMode="auto">
          <a:xfrm>
            <a:off x="2321393" y="5324908"/>
            <a:ext cx="5436000" cy="559473"/>
            <a:chOff x="1295400" y="3184525"/>
            <a:chExt cx="4917017" cy="684215"/>
          </a:xfrm>
        </p:grpSpPr>
        <p:sp>
          <p:nvSpPr>
            <p:cNvPr id="40" name="圆角矩形 39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7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移动管理应用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97582" y="2661180"/>
            <a:ext cx="339059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支持设置物料清单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支持以销定产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支持按照销售预测生产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生产加工单支持多产品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生产加工单支持变更</a:t>
            </a:r>
            <a:endParaRPr lang="zh-CN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支持分析生产所需材料是否满足，并根据不足进行采购</a:t>
            </a:r>
            <a:endParaRPr lang="en-US" altLang="zh-CN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支持生产倒冲领料、生产返工、生产补料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支持生产入库选项控制：按照生产加工单领料控制入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745492" y="478791"/>
            <a:ext cx="708024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生产管理</a:t>
            </a:r>
            <a:endParaRPr lang="en-US" altLang="zh-CN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7771" y="2904678"/>
            <a:ext cx="4007800" cy="279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170" y="1551608"/>
            <a:ext cx="2748432" cy="317942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53549" y="1063307"/>
            <a:ext cx="7313564" cy="1597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1600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生产</a:t>
            </a:r>
            <a:r>
              <a:rPr lang="zh-CN" altLang="zh-CN" sz="1600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管理</a:t>
            </a:r>
            <a:endParaRPr lang="zh-CN" altLang="zh-CN" sz="1600" b="1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28600" indent="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适合工贸一体的生产型企业，尤其有异地仓库、办事处的，工厂、仓库、销售中心不在一个地方，关注销售对生产的指导作用、订单跟踪、应收对账、规范仓库等，重财务业务一体化以及销售管理的，轻生产过程管理</a:t>
            </a:r>
            <a:endParaRPr lang="zh-CN" altLang="en-US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745492" y="478791"/>
            <a:ext cx="708024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zh-CN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委外管理</a:t>
            </a:r>
            <a:endParaRPr lang="en-US" altLang="zh-CN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1705" y="1395663"/>
            <a:ext cx="4111764" cy="27928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60511"/>
          <a:stretch>
            <a:fillRect/>
          </a:stretch>
        </p:blipFill>
        <p:spPr>
          <a:xfrm>
            <a:off x="8085841" y="4548191"/>
            <a:ext cx="2839278" cy="141720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53549" y="1063307"/>
            <a:ext cx="7313564" cy="951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1300"/>
              </a:spcBef>
              <a:spcAft>
                <a:spcPts val="1300"/>
              </a:spcAft>
            </a:pPr>
            <a:r>
              <a:rPr lang="zh-CN" altLang="en-US" sz="1600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委外</a:t>
            </a:r>
            <a:r>
              <a:rPr lang="zh-CN" altLang="zh-CN" sz="1600" b="1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管理</a:t>
            </a:r>
            <a:endParaRPr lang="zh-CN" altLang="zh-CN" sz="1600" b="1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28600" indent="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处理委外任务的下达、委外发料、委外入库、加工费结算以及成本的计算</a:t>
            </a: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68287" y="2134449"/>
            <a:ext cx="6096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支持成品、半成品的委外业务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支持按照销售订单、预测单下达委外加工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委外加工单支持多产品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委外加工单支持带入物料清单材料、手工录入材料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支持分析委外所需材料是否满足，并根据不足进行采购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支持按照委外加工单领料、入库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支持按照委外入库结算加工费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加工价格支持取最新委外加工价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6700" algn="l"/>
              </a:tabLst>
            </a:pPr>
            <a:r>
              <a:rPr lang="zh-CN" altLang="zh-CN" sz="1400" kern="1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支持计算委外加工产品成本</a:t>
            </a:r>
            <a:endParaRPr lang="zh-CN" altLang="zh-CN" sz="14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t="38594"/>
          <a:stretch>
            <a:fillRect/>
          </a:stretch>
        </p:blipFill>
        <p:spPr>
          <a:xfrm>
            <a:off x="4829119" y="3920052"/>
            <a:ext cx="2635168" cy="20453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60086" y="1341783"/>
            <a:ext cx="7024254" cy="4755422"/>
            <a:chOff x="2149475" y="2114551"/>
            <a:chExt cx="5449888" cy="3709988"/>
          </a:xfrm>
        </p:grpSpPr>
        <p:sp>
          <p:nvSpPr>
            <p:cNvPr id="174082" name="AutoShape 2"/>
            <p:cNvSpPr>
              <a:spLocks noChangeArrowheads="1"/>
            </p:cNvSpPr>
            <p:nvPr/>
          </p:nvSpPr>
          <p:spPr bwMode="auto">
            <a:xfrm flipV="1">
              <a:off x="2149475" y="3994151"/>
              <a:ext cx="2655888" cy="183038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50980"/>
                    <a:invGamma/>
                  </a:schemeClr>
                </a:gs>
              </a:gsLst>
              <a:lin ang="18900000" scaled="1"/>
            </a:gradFill>
            <a:ln w="28575" cmpd="sng">
              <a:solidFill>
                <a:srgbClr val="FFFFFF"/>
              </a:solidFill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4083" name="AutoShape 3"/>
            <p:cNvSpPr>
              <a:spLocks noChangeArrowheads="1"/>
            </p:cNvSpPr>
            <p:nvPr/>
          </p:nvSpPr>
          <p:spPr bwMode="auto">
            <a:xfrm>
              <a:off x="4943475" y="2117727"/>
              <a:ext cx="2655888" cy="1830388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 cmpd="sng">
              <a:solidFill>
                <a:srgbClr val="FFFFFF"/>
              </a:solidFill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4084" name="AutoShape 4"/>
            <p:cNvSpPr>
              <a:spLocks noChangeArrowheads="1"/>
            </p:cNvSpPr>
            <p:nvPr/>
          </p:nvSpPr>
          <p:spPr bwMode="auto">
            <a:xfrm>
              <a:off x="2151063" y="2117727"/>
              <a:ext cx="2655887" cy="1830388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 cmpd="sng">
              <a:solidFill>
                <a:srgbClr val="FFFFFF"/>
              </a:solidFill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4085" name="AutoShape 5"/>
            <p:cNvSpPr>
              <a:spLocks noChangeArrowheads="1"/>
            </p:cNvSpPr>
            <p:nvPr/>
          </p:nvSpPr>
          <p:spPr bwMode="auto">
            <a:xfrm flipV="1">
              <a:off x="3549650" y="2114551"/>
              <a:ext cx="2655888" cy="183038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hlink">
                    <a:gamma/>
                    <a:shade val="60392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28575" cmpd="sng">
              <a:solidFill>
                <a:srgbClr val="FFFFFF"/>
              </a:solidFill>
              <a:miter lim="800000"/>
            </a:ln>
            <a:effectLst>
              <a:outerShdw dist="35921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4086" name="AutoShape 6"/>
            <p:cNvSpPr>
              <a:spLocks noChangeArrowheads="1"/>
            </p:cNvSpPr>
            <p:nvPr/>
          </p:nvSpPr>
          <p:spPr bwMode="auto">
            <a:xfrm>
              <a:off x="3544891" y="3990975"/>
              <a:ext cx="2655887" cy="1830388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 cmpd="sng">
              <a:solidFill>
                <a:srgbClr val="FFFFFF"/>
              </a:solidFill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4087" name="AutoShape 7"/>
            <p:cNvSpPr>
              <a:spLocks noChangeArrowheads="1"/>
            </p:cNvSpPr>
            <p:nvPr/>
          </p:nvSpPr>
          <p:spPr bwMode="auto">
            <a:xfrm flipV="1">
              <a:off x="4940300" y="3994151"/>
              <a:ext cx="2654300" cy="183038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72941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28575" cmpd="sng">
              <a:solidFill>
                <a:srgbClr val="FFFFFF"/>
              </a:solidFill>
              <a:miter lim="800000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4088" name="Rectangle 8"/>
            <p:cNvSpPr>
              <a:spLocks noChangeArrowheads="1"/>
            </p:cNvSpPr>
            <p:nvPr/>
          </p:nvSpPr>
          <p:spPr bwMode="auto">
            <a:xfrm>
              <a:off x="4160829" y="2312412"/>
              <a:ext cx="143192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/>
                      </a:gs>
                      <a:gs pos="50000">
                        <a:schemeClr val="bg1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异地机构</a:t>
              </a:r>
              <a:endParaRPr lang="en-US" altLang="zh-CN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 eaLnBrk="0" hangingPunct="0"/>
              <a:r>
                <a:rPr lang="zh-CN" altLang="en-US" sz="2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远程管控</a:t>
              </a:r>
              <a:endParaRPr lang="zh-CN" altLang="zh-CN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74089" name="Rectangle 9"/>
            <p:cNvSpPr>
              <a:spLocks noChangeArrowheads="1"/>
            </p:cNvSpPr>
            <p:nvPr/>
          </p:nvSpPr>
          <p:spPr bwMode="auto">
            <a:xfrm>
              <a:off x="2620962" y="4335395"/>
              <a:ext cx="1431925" cy="575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/>
                      </a:gs>
                      <a:gs pos="50000">
                        <a:schemeClr val="bg1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多渠道的</a:t>
              </a:r>
              <a:endParaRPr lang="en-US" altLang="zh-CN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 eaLnBrk="0" hangingPunct="0"/>
              <a:r>
                <a:rPr lang="zh-CN" altLang="en-US" sz="2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营销管理</a:t>
              </a:r>
              <a:endParaRPr lang="zh-CN" altLang="zh-CN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74090" name="Rectangle 10"/>
            <p:cNvSpPr>
              <a:spLocks noChangeArrowheads="1"/>
            </p:cNvSpPr>
            <p:nvPr/>
          </p:nvSpPr>
          <p:spPr bwMode="auto">
            <a:xfrm>
              <a:off x="5592754" y="4424824"/>
              <a:ext cx="1431925" cy="575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/>
                      </a:gs>
                      <a:gs pos="50000">
                        <a:schemeClr val="bg1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流程灵活</a:t>
              </a:r>
              <a:endParaRPr lang="en-US" altLang="zh-CN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 eaLnBrk="0" hangingPunct="0"/>
              <a:r>
                <a:rPr lang="zh-CN" altLang="en-US" sz="2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按需使用</a:t>
              </a:r>
              <a:endParaRPr lang="zh-CN" altLang="zh-CN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74091" name="Rectangle 11"/>
            <p:cNvSpPr>
              <a:spLocks noChangeArrowheads="1"/>
            </p:cNvSpPr>
            <p:nvPr/>
          </p:nvSpPr>
          <p:spPr bwMode="auto">
            <a:xfrm>
              <a:off x="4224337" y="5109150"/>
              <a:ext cx="1431925" cy="575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/>
                      </a:gs>
                      <a:gs pos="50000">
                        <a:schemeClr val="bg1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订单驱动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 eaLnBrk="0" hangingPunct="0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全程跟踪</a:t>
              </a:r>
              <a:endParaRPr lang="zh-CN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74098" name="Rectangle 18"/>
            <p:cNvSpPr>
              <a:spLocks noChangeArrowheads="1"/>
            </p:cNvSpPr>
            <p:nvPr/>
          </p:nvSpPr>
          <p:spPr bwMode="auto">
            <a:xfrm>
              <a:off x="2755893" y="3038189"/>
              <a:ext cx="1431925" cy="575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/>
                      </a:gs>
                      <a:gs pos="50000">
                        <a:schemeClr val="bg1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移动应用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 eaLnBrk="0" hangingPunct="0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随时随地</a:t>
              </a:r>
              <a:endParaRPr lang="zh-CN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74099" name="Rectangle 19"/>
            <p:cNvSpPr>
              <a:spLocks noChangeArrowheads="1"/>
            </p:cNvSpPr>
            <p:nvPr/>
          </p:nvSpPr>
          <p:spPr bwMode="auto">
            <a:xfrm>
              <a:off x="5633918" y="3106166"/>
              <a:ext cx="1431925" cy="825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/>
                      </a:gs>
                      <a:gs pos="50000">
                        <a:schemeClr val="bg1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工作应用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 eaLnBrk="0" hangingPunct="0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一圈搞定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 eaLnBrk="0" hangingPunct="0"/>
              <a:endPara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174100" name="Group 20"/>
            <p:cNvGrpSpPr/>
            <p:nvPr/>
          </p:nvGrpSpPr>
          <p:grpSpPr bwMode="auto">
            <a:xfrm>
              <a:off x="3887792" y="3314701"/>
              <a:ext cx="1920875" cy="1289051"/>
              <a:chOff x="0" y="0"/>
              <a:chExt cx="1210" cy="812"/>
            </a:xfrm>
          </p:grpSpPr>
          <p:sp>
            <p:nvSpPr>
              <p:cNvPr id="174101" name="AutoShap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10" cy="812"/>
              </a:xfrm>
              <a:prstGeom prst="hexagon">
                <a:avLst>
                  <a:gd name="adj" fmla="val 37254"/>
                  <a:gd name="vf" fmla="val 115470"/>
                </a:avLst>
              </a:prstGeom>
              <a:solidFill>
                <a:srgbClr val="F8F8F8">
                  <a:alpha val="50000"/>
                </a:srgbClr>
              </a:solidFill>
              <a:ln w="19050" cmpd="sng">
                <a:solidFill>
                  <a:srgbClr val="F8F8F8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4102" name="AutoShape 22"/>
              <p:cNvSpPr>
                <a:spLocks noChangeArrowheads="1"/>
              </p:cNvSpPr>
              <p:nvPr/>
            </p:nvSpPr>
            <p:spPr bwMode="auto">
              <a:xfrm>
                <a:off x="32" y="20"/>
                <a:ext cx="1138" cy="764"/>
              </a:xfrm>
              <a:prstGeom prst="hexagon">
                <a:avLst>
                  <a:gd name="adj" fmla="val 37238"/>
                  <a:gd name="vf" fmla="val 115470"/>
                </a:avLst>
              </a:prstGeom>
              <a:solidFill>
                <a:srgbClr val="F8F8F8"/>
              </a:solidFill>
              <a:ln w="19050" cmpd="sng">
                <a:solidFill>
                  <a:srgbClr val="F8F8F8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74103" name="Rectangle 23"/>
            <p:cNvSpPr>
              <a:spLocks noChangeArrowheads="1"/>
            </p:cNvSpPr>
            <p:nvPr/>
          </p:nvSpPr>
          <p:spPr bwMode="auto">
            <a:xfrm>
              <a:off x="4202113" y="3525839"/>
              <a:ext cx="1289050" cy="876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应用</a:t>
              </a:r>
              <a:endPara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zh-CN" alt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价值</a:t>
              </a:r>
              <a:endParaRPr lang="zh-CN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3" name="标题 1"/>
          <p:cNvSpPr txBox="1"/>
          <p:nvPr/>
        </p:nvSpPr>
        <p:spPr>
          <a:xfrm>
            <a:off x="636713" y="264029"/>
            <a:ext cx="9292068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应用价值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4" name="淘宝网Chenying0907出品 163"/>
          <p:cNvCxnSpPr/>
          <p:nvPr/>
        </p:nvCxnSpPr>
        <p:spPr>
          <a:xfrm>
            <a:off x="586086" y="2065655"/>
            <a:ext cx="6095" cy="397764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/>
          <p:cNvSpPr/>
          <p:nvPr/>
        </p:nvSpPr>
        <p:spPr>
          <a:xfrm>
            <a:off x="1125455" y="6798339"/>
            <a:ext cx="314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fld id="{B6CDF4B4-146F-4CD0-B0FE-F3CF0468E44B}" type="slidenum">
              <a:rPr lang="id-ID" sz="1200">
                <a:solidFill>
                  <a:prstClr val="white"/>
                </a:solidFill>
                <a:ea typeface="Microsoft YaHei" panose="020B0503020204020204" pitchFamily="34" charset="-122"/>
                <a:cs typeface="Open Sans Light" panose="020B0306030504020204" pitchFamily="34" charset="0"/>
              </a:rPr>
            </a:fld>
            <a:endParaRPr lang="id-ID" sz="1600" dirty="0">
              <a:solidFill>
                <a:prstClr val="white"/>
              </a:solidFill>
              <a:ea typeface="Microsoft YaHei" panose="020B0503020204020204" pitchFamily="34" charset="-122"/>
              <a:cs typeface="Open Sans Light" panose="020B0306030504020204" pitchFamily="34" charset="0"/>
            </a:endParaRPr>
          </a:p>
        </p:txBody>
      </p:sp>
      <p:sp>
        <p:nvSpPr>
          <p:cNvPr id="2" name="e7d195523061f1c0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 hidden="1"/>
          <p:cNvSpPr txBox="1"/>
          <p:nvPr/>
        </p:nvSpPr>
        <p:spPr>
          <a:xfrm>
            <a:off x="-355599" y="1803400"/>
            <a:ext cx="378565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defTabSz="914400"/>
            <a:r>
              <a:rPr lang="en-US" altLang="zh-CN" sz="135">
                <a:solidFill>
                  <a:prstClr val="black"/>
                </a:solidFill>
                <a:ea typeface="Microsoft YaHei" panose="020B0503020204020204" pitchFamily="34" charset="-122"/>
              </a:rPr>
              <a:t>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</a:t>
            </a:r>
            <a:endParaRPr lang="zh-CN" altLang="en-US" sz="135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sp>
        <p:nvSpPr>
          <p:cNvPr id="171" name="TextBox 7"/>
          <p:cNvSpPr txBox="1"/>
          <p:nvPr/>
        </p:nvSpPr>
        <p:spPr>
          <a:xfrm>
            <a:off x="885720" y="866622"/>
            <a:ext cx="838411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 defTabSz="914400">
              <a:defRPr/>
            </a:pPr>
            <a:r>
              <a:rPr lang="zh-CN" altLang="en-US" sz="1200" b="1" kern="0" dirty="0">
                <a:solidFill>
                  <a:sysClr val="window" lastClr="FFFFFF"/>
                </a:solidFill>
              </a:rPr>
              <a:t>投多少</a:t>
            </a:r>
            <a:endParaRPr lang="zh-CN" altLang="en-US" sz="1200" b="1" kern="0" dirty="0">
              <a:solidFill>
                <a:sysClr val="window" lastClr="FFFFFF"/>
              </a:solidFill>
            </a:endParaRPr>
          </a:p>
        </p:txBody>
      </p:sp>
      <p:cxnSp>
        <p:nvCxnSpPr>
          <p:cNvPr id="175" name="Straight Connector 2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/>
          <p:cNvCxnSpPr/>
          <p:nvPr/>
        </p:nvCxnSpPr>
        <p:spPr>
          <a:xfrm>
            <a:off x="14775488" y="2458337"/>
            <a:ext cx="11179" cy="503768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41"/>
          <p:cNvGrpSpPr/>
          <p:nvPr/>
        </p:nvGrpSpPr>
        <p:grpSpPr bwMode="auto">
          <a:xfrm>
            <a:off x="2176356" y="985321"/>
            <a:ext cx="1539331" cy="549423"/>
            <a:chOff x="1302275" y="2214685"/>
            <a:chExt cx="1512000" cy="576000"/>
          </a:xfrm>
        </p:grpSpPr>
        <p:sp>
          <p:nvSpPr>
            <p:cNvPr id="35" name="双波形 34"/>
            <p:cNvSpPr/>
            <p:nvPr/>
          </p:nvSpPr>
          <p:spPr bwMode="auto">
            <a:xfrm>
              <a:off x="1302275" y="2214685"/>
              <a:ext cx="1512000" cy="576000"/>
            </a:xfrm>
            <a:prstGeom prst="doubleWave">
              <a:avLst>
                <a:gd name="adj1" fmla="val 6250"/>
                <a:gd name="adj2" fmla="val -443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914400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5890" algn="l"/>
                </a:tabLst>
                <a:defRPr/>
              </a:pPr>
              <a:endParaRPr lang="zh-CN" altLang="en-US" sz="1500" b="1" dirty="0">
                <a:solidFill>
                  <a:srgbClr val="FFFFFF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37" name="TextBox 22"/>
            <p:cNvSpPr txBox="1">
              <a:spLocks noChangeArrowheads="1"/>
            </p:cNvSpPr>
            <p:nvPr/>
          </p:nvSpPr>
          <p:spPr bwMode="auto">
            <a:xfrm>
              <a:off x="1350027" y="2330718"/>
              <a:ext cx="1416498" cy="4194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>
              <a:spAutoFit/>
            </a:bodyPr>
            <a:lstStyle/>
            <a:p>
              <a:pPr algn="ctr" defTabSz="914400" fontAlgn="ctr">
                <a:buClr>
                  <a:srgbClr val="FF0000"/>
                </a:buClr>
                <a:buSzPct val="70000"/>
                <a:defRPr/>
              </a:pPr>
              <a:r>
                <a:rPr lang="zh-CN" altLang="en-US" sz="2000" b="1" dirty="0">
                  <a:solidFill>
                    <a:srgbClr val="FFFFFF"/>
                  </a:solidFill>
                  <a:effectLst>
                    <a:reflection blurRad="6350" stA="50000" endA="300" endPos="50000" dist="60007" dir="5400000" sy="-100000" algn="bl" rotWithShape="0"/>
                  </a:effectLst>
                  <a:ea typeface="Microsoft YaHei" panose="020B0503020204020204" pitchFamily="34" charset="-122"/>
                </a:rPr>
                <a:t>解决对策</a:t>
              </a:r>
              <a:endParaRPr lang="zh-CN" altLang="en-US" sz="2000" b="1" dirty="0">
                <a:solidFill>
                  <a:srgbClr val="FFFFFF"/>
                </a:solidFill>
                <a:effectLst>
                  <a:reflection blurRad="6350" stA="50000" endA="300" endPos="50000" dist="60007" dir="5400000" sy="-100000" algn="bl" rotWithShape="0"/>
                </a:effectLst>
                <a:ea typeface="Microsoft YaHei" panose="020B0503020204020204" pitchFamily="34" charset="-122"/>
              </a:endParaRPr>
            </a:p>
          </p:txBody>
        </p:sp>
      </p:grpSp>
      <p:sp>
        <p:nvSpPr>
          <p:cNvPr id="48" name="AutoShape 3"/>
          <p:cNvSpPr>
            <a:spLocks noChangeArrowheads="1"/>
          </p:cNvSpPr>
          <p:nvPr/>
        </p:nvSpPr>
        <p:spPr bwMode="auto">
          <a:xfrm>
            <a:off x="4058568" y="884831"/>
            <a:ext cx="7705341" cy="750399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00B0EE"/>
            </a:solidFill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4400"/>
            <a:endParaRPr lang="zh-CN" altLang="en-US" dirty="0">
              <a:ea typeface="Microsoft YaHei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058568" y="884831"/>
            <a:ext cx="770534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生产投产：</a:t>
            </a:r>
            <a:r>
              <a:rPr lang="zh-CN" altLang="en-US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接单后，可根据销售订单和产品结构，参考库存可用量，形成投产建议，支持按</a:t>
            </a:r>
            <a:r>
              <a:rPr lang="en-US" altLang="zh-CN" sz="1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BOM</a:t>
            </a:r>
            <a:r>
              <a:rPr lang="zh-CN" altLang="en-US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结构的全阶、单阶或指定级次投产。</a:t>
            </a:r>
            <a:endParaRPr lang="zh-CN" altLang="zh-CN" sz="1400" dirty="0">
              <a:solidFill>
                <a:srgbClr val="000000"/>
              </a:solidFill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TextBox 186"/>
          <p:cNvSpPr txBox="1"/>
          <p:nvPr/>
        </p:nvSpPr>
        <p:spPr>
          <a:xfrm>
            <a:off x="885719" y="2280889"/>
            <a:ext cx="1765300" cy="62323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生产投产</a:t>
            </a:r>
            <a:endParaRPr lang="zh-CN" altLang="en-US" b="1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56" name="淘宝网Chenying0907出品 86"/>
          <p:cNvGrpSpPr/>
          <p:nvPr/>
        </p:nvGrpSpPr>
        <p:grpSpPr>
          <a:xfrm>
            <a:off x="426422" y="2467159"/>
            <a:ext cx="424180" cy="493968"/>
            <a:chOff x="7501951" y="2860546"/>
            <a:chExt cx="2190437" cy="2947368"/>
          </a:xfrm>
          <a:solidFill>
            <a:srgbClr val="FFB850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3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4" name="淘宝网Chenying0907出品 93"/>
            <p:cNvSpPr/>
            <p:nvPr/>
          </p:nvSpPr>
          <p:spPr>
            <a:xfrm>
              <a:off x="7567585" y="2860546"/>
              <a:ext cx="1344544" cy="1344541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7" name="淘宝网Chenying0907出品 95"/>
          <p:cNvGrpSpPr/>
          <p:nvPr/>
        </p:nvGrpSpPr>
        <p:grpSpPr>
          <a:xfrm>
            <a:off x="419630" y="3472101"/>
            <a:ext cx="424180" cy="846441"/>
            <a:chOff x="7501951" y="757084"/>
            <a:chExt cx="2190437" cy="5050830"/>
          </a:xfrm>
          <a:solidFill>
            <a:srgbClr val="01ACBE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1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2" name="淘宝网Chenying0907出品 97"/>
            <p:cNvSpPr/>
            <p:nvPr/>
          </p:nvSpPr>
          <p:spPr>
            <a:xfrm>
              <a:off x="7659791" y="757084"/>
              <a:ext cx="1344544" cy="1344538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8" name="淘宝网Chenying0907出品 99"/>
          <p:cNvGrpSpPr/>
          <p:nvPr/>
        </p:nvGrpSpPr>
        <p:grpSpPr>
          <a:xfrm>
            <a:off x="419630" y="4463396"/>
            <a:ext cx="424180" cy="1101005"/>
            <a:chOff x="7501951" y="-762504"/>
            <a:chExt cx="2190437" cy="6570418"/>
          </a:xfrm>
          <a:solidFill>
            <a:srgbClr val="E87071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59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0" name="淘宝网Chenying0907出品 101"/>
            <p:cNvSpPr/>
            <p:nvPr/>
          </p:nvSpPr>
          <p:spPr>
            <a:xfrm>
              <a:off x="7711922" y="-762504"/>
              <a:ext cx="1344544" cy="1344541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53" name="淘宝网Chenying0907出品 1"/>
          <p:cNvSpPr/>
          <p:nvPr/>
        </p:nvSpPr>
        <p:spPr>
          <a:xfrm>
            <a:off x="900959" y="3296907"/>
            <a:ext cx="1623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订单下达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54" name="淘宝网Chenying0907出品 2"/>
          <p:cNvSpPr/>
          <p:nvPr/>
        </p:nvSpPr>
        <p:spPr>
          <a:xfrm>
            <a:off x="885719" y="4241507"/>
            <a:ext cx="176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采购备料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5" name="淘宝网Chenying0907出品 2"/>
          <p:cNvSpPr/>
          <p:nvPr/>
        </p:nvSpPr>
        <p:spPr>
          <a:xfrm>
            <a:off x="900854" y="5241465"/>
            <a:ext cx="176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仓库备料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8" name="淘宝网Chenying0907出品 50"/>
          <p:cNvSpPr/>
          <p:nvPr/>
        </p:nvSpPr>
        <p:spPr>
          <a:xfrm rot="18900000">
            <a:off x="451843" y="5448509"/>
            <a:ext cx="424180" cy="482763"/>
          </a:xfrm>
          <a:custGeom>
            <a:avLst/>
            <a:gdLst>
              <a:gd name="connsiteX0" fmla="*/ 0 w 1674495"/>
              <a:gd name="connsiteY0" fmla="*/ 1035368 h 2070735"/>
              <a:gd name="connsiteX1" fmla="*/ 837248 w 1674495"/>
              <a:gd name="connsiteY1" fmla="*/ 0 h 2070735"/>
              <a:gd name="connsiteX2" fmla="*/ 1674496 w 1674495"/>
              <a:gd name="connsiteY2" fmla="*/ 1035368 h 2070735"/>
              <a:gd name="connsiteX3" fmla="*/ 837248 w 1674495"/>
              <a:gd name="connsiteY3" fmla="*/ 2070736 h 2070735"/>
              <a:gd name="connsiteX4" fmla="*/ 0 w 1674495"/>
              <a:gd name="connsiteY4" fmla="*/ 1035368 h 2070735"/>
              <a:gd name="connsiteX0-1" fmla="*/ 13249 w 1687745"/>
              <a:gd name="connsiteY0-2" fmla="*/ 1035368 h 2070736"/>
              <a:gd name="connsiteX1-3" fmla="*/ 850497 w 1687745"/>
              <a:gd name="connsiteY1-4" fmla="*/ 0 h 2070736"/>
              <a:gd name="connsiteX2-5" fmla="*/ 1687745 w 1687745"/>
              <a:gd name="connsiteY2-6" fmla="*/ 1035368 h 2070736"/>
              <a:gd name="connsiteX3-7" fmla="*/ 850497 w 1687745"/>
              <a:gd name="connsiteY3-8" fmla="*/ 2070736 h 2070736"/>
              <a:gd name="connsiteX4-9" fmla="*/ 13249 w 1687745"/>
              <a:gd name="connsiteY4-10" fmla="*/ 1035368 h 2070736"/>
              <a:gd name="connsiteX0-11" fmla="*/ 13249 w 1696474"/>
              <a:gd name="connsiteY0-12" fmla="*/ 1035368 h 2070736"/>
              <a:gd name="connsiteX1-13" fmla="*/ 850497 w 1696474"/>
              <a:gd name="connsiteY1-14" fmla="*/ 0 h 2070736"/>
              <a:gd name="connsiteX2-15" fmla="*/ 1687745 w 1696474"/>
              <a:gd name="connsiteY2-16" fmla="*/ 1035368 h 2070736"/>
              <a:gd name="connsiteX3-17" fmla="*/ 850497 w 1696474"/>
              <a:gd name="connsiteY3-18" fmla="*/ 2070736 h 2070736"/>
              <a:gd name="connsiteX4-19" fmla="*/ 13249 w 1696474"/>
              <a:gd name="connsiteY4-20" fmla="*/ 1035368 h 20707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96474" h="2070736">
                <a:moveTo>
                  <a:pt x="13249" y="1035368"/>
                </a:moveTo>
                <a:cubicBezTo>
                  <a:pt x="112309" y="471170"/>
                  <a:pt x="388098" y="0"/>
                  <a:pt x="850497" y="0"/>
                </a:cubicBezTo>
                <a:cubicBezTo>
                  <a:pt x="1312896" y="0"/>
                  <a:pt x="1611545" y="478790"/>
                  <a:pt x="1687745" y="1035368"/>
                </a:cubicBezTo>
                <a:cubicBezTo>
                  <a:pt x="1765308" y="1601901"/>
                  <a:pt x="1312896" y="2070736"/>
                  <a:pt x="850497" y="2070736"/>
                </a:cubicBezTo>
                <a:cubicBezTo>
                  <a:pt x="388098" y="2070736"/>
                  <a:pt x="-85811" y="1599566"/>
                  <a:pt x="13249" y="1035368"/>
                </a:cubicBezTo>
                <a:close/>
              </a:path>
            </a:pathLst>
          </a:custGeom>
          <a:solidFill>
            <a:srgbClr val="FFB850"/>
          </a:soli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sp>
        <p:nvSpPr>
          <p:cNvPr id="69" name="淘宝网Chenying0907出品 93"/>
          <p:cNvSpPr/>
          <p:nvPr/>
        </p:nvSpPr>
        <p:spPr>
          <a:xfrm>
            <a:off x="464553" y="5437303"/>
            <a:ext cx="260372" cy="225340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sp>
        <p:nvSpPr>
          <p:cNvPr id="73" name="Text Box 10"/>
          <p:cNvSpPr txBox="1">
            <a:spLocks noChangeArrowheads="1"/>
          </p:cNvSpPr>
          <p:nvPr/>
        </p:nvSpPr>
        <p:spPr bwMode="auto">
          <a:xfrm>
            <a:off x="2243833" y="2487369"/>
            <a:ext cx="1387475" cy="895915"/>
          </a:xfrm>
          <a:prstGeom prst="rect">
            <a:avLst/>
          </a:prstGeom>
          <a:solidFill>
            <a:schemeClr val="bg1"/>
          </a:solidFill>
          <a:ln w="28575">
            <a:solidFill>
              <a:srgbClr val="6B95C7"/>
            </a:solidFill>
            <a:prstDash val="dashDot"/>
            <a:miter lim="800000"/>
          </a:ln>
        </p:spPr>
        <p:txBody>
          <a:bodyPr wrap="square" lIns="64291" tIns="32145" rIns="64291" bIns="32145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ea typeface="Microsoft YaHei" panose="020B0503020204020204" pitchFamily="34" charset="-122"/>
              </a:rPr>
              <a:t>根据订单或预测单，按全阶、单阶或指定级产投产。</a:t>
            </a:r>
            <a:endParaRPr lang="zh-CN" altLang="en-US" sz="12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sp>
        <p:nvSpPr>
          <p:cNvPr id="74" name="Text Box 10"/>
          <p:cNvSpPr txBox="1">
            <a:spLocks noChangeArrowheads="1"/>
          </p:cNvSpPr>
          <p:nvPr/>
        </p:nvSpPr>
        <p:spPr bwMode="auto">
          <a:xfrm>
            <a:off x="2226669" y="4096808"/>
            <a:ext cx="1404641" cy="1172913"/>
          </a:xfrm>
          <a:prstGeom prst="rect">
            <a:avLst/>
          </a:prstGeom>
          <a:solidFill>
            <a:schemeClr val="bg1"/>
          </a:solidFill>
          <a:ln w="28575">
            <a:solidFill>
              <a:srgbClr val="6B95C7"/>
            </a:solidFill>
            <a:prstDash val="dashDot"/>
            <a:miter lim="800000"/>
          </a:ln>
        </p:spPr>
        <p:txBody>
          <a:bodyPr wrap="square" lIns="64291" tIns="32145" rIns="64291" bIns="32145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ea typeface="Microsoft YaHei" panose="020B0503020204020204" pitchFamily="34" charset="-122"/>
              </a:rPr>
              <a:t>根据产品存货属性中的指定，自动生产自制或委外建议，可根据情况调整。</a:t>
            </a:r>
            <a:endParaRPr lang="zh-CN" altLang="en-US" sz="12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8616" y="2081564"/>
            <a:ext cx="7718881" cy="3946624"/>
          </a:xfrm>
          <a:prstGeom prst="roundRect">
            <a:avLst>
              <a:gd name="adj" fmla="val 7139"/>
            </a:avLst>
          </a:prstGeom>
          <a:ln w="28575">
            <a:solidFill>
              <a:schemeClr val="accent1"/>
            </a:solidFill>
          </a:ln>
        </p:spPr>
      </p:pic>
      <p:grpSp>
        <p:nvGrpSpPr>
          <p:cNvPr id="19" name="组合 18"/>
          <p:cNvGrpSpPr/>
          <p:nvPr/>
        </p:nvGrpSpPr>
        <p:grpSpPr>
          <a:xfrm>
            <a:off x="4085835" y="2074701"/>
            <a:ext cx="7764792" cy="3960452"/>
            <a:chOff x="3335946" y="2612849"/>
            <a:chExt cx="7764792" cy="396045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35946" y="2612849"/>
              <a:ext cx="7764792" cy="3960452"/>
            </a:xfrm>
            <a:prstGeom prst="roundRect">
              <a:avLst>
                <a:gd name="adj" fmla="val 8748"/>
              </a:avLst>
            </a:prstGeom>
            <a:ln w="28575">
              <a:solidFill>
                <a:schemeClr val="accent1"/>
              </a:solidFill>
            </a:ln>
          </p:spPr>
        </p:pic>
        <p:sp>
          <p:nvSpPr>
            <p:cNvPr id="18" name="矩形 17"/>
            <p:cNvSpPr/>
            <p:nvPr/>
          </p:nvSpPr>
          <p:spPr>
            <a:xfrm>
              <a:off x="3615852" y="4592254"/>
              <a:ext cx="613601" cy="116849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T+Cloud</a:t>
            </a:r>
            <a:r>
              <a:rPr lang="zh-CN" altLang="en-US" dirty="0"/>
              <a:t>解决方案</a:t>
            </a:r>
            <a:r>
              <a:rPr lang="en-US" altLang="zh-CN" dirty="0"/>
              <a:t>-</a:t>
            </a:r>
            <a:r>
              <a:rPr lang="zh-CN" altLang="en-US" dirty="0"/>
              <a:t>投产备料难掌握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3" grpId="0" bldLvl="0" animBg="1"/>
      <p:bldP spid="73" grpId="1" animBg="1"/>
      <p:bldP spid="74" grpId="0" bldLvl="0" animBg="1"/>
      <p:bldP spid="74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/>
          <p:cNvSpPr/>
          <p:nvPr/>
        </p:nvSpPr>
        <p:spPr>
          <a:xfrm>
            <a:off x="1125455" y="6798339"/>
            <a:ext cx="314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fld id="{B6CDF4B4-146F-4CD0-B0FE-F3CF0468E44B}" type="slidenum">
              <a:rPr lang="id-ID" sz="1200">
                <a:solidFill>
                  <a:prstClr val="white"/>
                </a:solidFill>
                <a:ea typeface="Microsoft YaHei" panose="020B0503020204020204" pitchFamily="34" charset="-122"/>
                <a:cs typeface="Open Sans Light" panose="020B0306030504020204" pitchFamily="34" charset="0"/>
              </a:rPr>
            </a:fld>
            <a:endParaRPr lang="id-ID" sz="1600" dirty="0">
              <a:solidFill>
                <a:prstClr val="white"/>
              </a:solidFill>
              <a:ea typeface="Microsoft YaHei" panose="020B0503020204020204" pitchFamily="34" charset="-122"/>
              <a:cs typeface="Open Sans Light" panose="020B0306030504020204" pitchFamily="34" charset="0"/>
            </a:endParaRPr>
          </a:p>
        </p:txBody>
      </p:sp>
      <p:sp>
        <p:nvSpPr>
          <p:cNvPr id="2" name="e7d195523061f1c0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 hidden="1"/>
          <p:cNvSpPr txBox="1"/>
          <p:nvPr/>
        </p:nvSpPr>
        <p:spPr>
          <a:xfrm>
            <a:off x="-355599" y="1803400"/>
            <a:ext cx="378565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defTabSz="914400"/>
            <a:r>
              <a:rPr lang="en-US" altLang="zh-CN" sz="135">
                <a:solidFill>
                  <a:prstClr val="black"/>
                </a:solidFill>
                <a:ea typeface="Microsoft YaHei" panose="020B0503020204020204" pitchFamily="34" charset="-122"/>
              </a:rPr>
              <a:t>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</a:t>
            </a:r>
            <a:endParaRPr lang="zh-CN" altLang="en-US" sz="135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sp>
        <p:nvSpPr>
          <p:cNvPr id="171" name="TextBox 7"/>
          <p:cNvSpPr txBox="1"/>
          <p:nvPr/>
        </p:nvSpPr>
        <p:spPr>
          <a:xfrm>
            <a:off x="885720" y="866622"/>
            <a:ext cx="838411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 defTabSz="914400">
              <a:defRPr/>
            </a:pPr>
            <a:r>
              <a:rPr lang="zh-CN" altLang="en-US" sz="1200" b="1" kern="0" dirty="0">
                <a:solidFill>
                  <a:sysClr val="window" lastClr="FFFFFF"/>
                </a:solidFill>
              </a:rPr>
              <a:t>投多少</a:t>
            </a:r>
            <a:endParaRPr lang="zh-CN" altLang="en-US" sz="1200" b="1" kern="0" dirty="0">
              <a:solidFill>
                <a:sysClr val="window" lastClr="FFFFFF"/>
              </a:solidFill>
            </a:endParaRPr>
          </a:p>
        </p:txBody>
      </p:sp>
      <p:cxnSp>
        <p:nvCxnSpPr>
          <p:cNvPr id="175" name="Straight Connector 2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/>
          <p:cNvCxnSpPr/>
          <p:nvPr/>
        </p:nvCxnSpPr>
        <p:spPr>
          <a:xfrm>
            <a:off x="14775488" y="2458337"/>
            <a:ext cx="11179" cy="503768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41"/>
          <p:cNvGrpSpPr/>
          <p:nvPr/>
        </p:nvGrpSpPr>
        <p:grpSpPr bwMode="auto">
          <a:xfrm>
            <a:off x="2176356" y="985321"/>
            <a:ext cx="1539331" cy="549423"/>
            <a:chOff x="1302275" y="2214685"/>
            <a:chExt cx="1512000" cy="576000"/>
          </a:xfrm>
        </p:grpSpPr>
        <p:sp>
          <p:nvSpPr>
            <p:cNvPr id="35" name="双波形 34"/>
            <p:cNvSpPr/>
            <p:nvPr/>
          </p:nvSpPr>
          <p:spPr bwMode="auto">
            <a:xfrm>
              <a:off x="1302275" y="2214685"/>
              <a:ext cx="1512000" cy="576000"/>
            </a:xfrm>
            <a:prstGeom prst="doubleWave">
              <a:avLst>
                <a:gd name="adj1" fmla="val 6250"/>
                <a:gd name="adj2" fmla="val -443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914400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5890" algn="l"/>
                </a:tabLst>
                <a:defRPr/>
              </a:pPr>
              <a:endParaRPr lang="zh-CN" altLang="en-US" sz="1500" b="1" dirty="0">
                <a:solidFill>
                  <a:srgbClr val="FFFFFF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37" name="TextBox 22"/>
            <p:cNvSpPr txBox="1">
              <a:spLocks noChangeArrowheads="1"/>
            </p:cNvSpPr>
            <p:nvPr/>
          </p:nvSpPr>
          <p:spPr bwMode="auto">
            <a:xfrm>
              <a:off x="1350027" y="2330718"/>
              <a:ext cx="1416498" cy="4194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>
              <a:spAutoFit/>
            </a:bodyPr>
            <a:lstStyle/>
            <a:p>
              <a:pPr algn="ctr" defTabSz="914400" fontAlgn="ctr">
                <a:buClr>
                  <a:srgbClr val="FF0000"/>
                </a:buClr>
                <a:buSzPct val="70000"/>
                <a:defRPr/>
              </a:pPr>
              <a:r>
                <a:rPr lang="zh-CN" altLang="en-US" sz="2000" b="1" dirty="0">
                  <a:solidFill>
                    <a:srgbClr val="FFFFFF"/>
                  </a:solidFill>
                  <a:effectLst>
                    <a:reflection blurRad="6350" stA="50000" endA="300" endPos="50000" dist="60007" dir="5400000" sy="-100000" algn="bl" rotWithShape="0"/>
                  </a:effectLst>
                  <a:ea typeface="Microsoft YaHei" panose="020B0503020204020204" pitchFamily="34" charset="-122"/>
                </a:rPr>
                <a:t>解决对策</a:t>
              </a:r>
              <a:endParaRPr lang="zh-CN" altLang="en-US" sz="2000" b="1" dirty="0">
                <a:solidFill>
                  <a:srgbClr val="FFFFFF"/>
                </a:solidFill>
                <a:effectLst>
                  <a:reflection blurRad="6350" stA="50000" endA="300" endPos="50000" dist="60007" dir="5400000" sy="-100000" algn="bl" rotWithShape="0"/>
                </a:effectLst>
                <a:ea typeface="Microsoft YaHei" panose="020B0503020204020204" pitchFamily="34" charset="-122"/>
              </a:endParaRPr>
            </a:p>
          </p:txBody>
        </p:sp>
      </p:grpSp>
      <p:sp>
        <p:nvSpPr>
          <p:cNvPr id="48" name="AutoShape 3"/>
          <p:cNvSpPr>
            <a:spLocks noChangeArrowheads="1"/>
          </p:cNvSpPr>
          <p:nvPr/>
        </p:nvSpPr>
        <p:spPr bwMode="auto">
          <a:xfrm>
            <a:off x="4058568" y="884831"/>
            <a:ext cx="7705341" cy="750399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00B0EE"/>
            </a:solidFill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4400"/>
            <a:endParaRPr lang="zh-CN" altLang="en-US" dirty="0">
              <a:ea typeface="Microsoft YaHei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058568" y="884832"/>
            <a:ext cx="770534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多阶投产：</a:t>
            </a:r>
            <a:r>
              <a:rPr lang="zh-CN" altLang="en-US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根据投产建议，调整确认后，指定生产及委外部门，生成相关自制和委外生产加工单，单据可联查。</a:t>
            </a:r>
            <a:endParaRPr lang="zh-CN" altLang="zh-CN" sz="1400" dirty="0">
              <a:solidFill>
                <a:srgbClr val="000000"/>
              </a:solidFill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TextBox 186"/>
          <p:cNvSpPr txBox="1"/>
          <p:nvPr/>
        </p:nvSpPr>
        <p:spPr>
          <a:xfrm>
            <a:off x="885719" y="2280889"/>
            <a:ext cx="1765300" cy="56168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生产投产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56" name="淘宝网Chenying0907出品 86"/>
          <p:cNvGrpSpPr/>
          <p:nvPr/>
        </p:nvGrpSpPr>
        <p:grpSpPr>
          <a:xfrm>
            <a:off x="450195" y="2458337"/>
            <a:ext cx="424180" cy="493968"/>
            <a:chOff x="7501951" y="2860546"/>
            <a:chExt cx="2190437" cy="2947368"/>
          </a:xfrm>
          <a:solidFill>
            <a:srgbClr val="FFB850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3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4" name="淘宝网Chenying0907出品 93"/>
            <p:cNvSpPr/>
            <p:nvPr/>
          </p:nvSpPr>
          <p:spPr>
            <a:xfrm>
              <a:off x="7567585" y="2860546"/>
              <a:ext cx="1344544" cy="1344541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7" name="淘宝网Chenying0907出品 95"/>
          <p:cNvGrpSpPr/>
          <p:nvPr/>
        </p:nvGrpSpPr>
        <p:grpSpPr>
          <a:xfrm>
            <a:off x="419630" y="3472101"/>
            <a:ext cx="424180" cy="846441"/>
            <a:chOff x="7501951" y="757084"/>
            <a:chExt cx="2190437" cy="5050830"/>
          </a:xfrm>
          <a:solidFill>
            <a:srgbClr val="01ACBE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1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2" name="淘宝网Chenying0907出品 97"/>
            <p:cNvSpPr/>
            <p:nvPr/>
          </p:nvSpPr>
          <p:spPr>
            <a:xfrm>
              <a:off x="7659791" y="757084"/>
              <a:ext cx="1344544" cy="1344538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8" name="淘宝网Chenying0907出品 99"/>
          <p:cNvGrpSpPr/>
          <p:nvPr/>
        </p:nvGrpSpPr>
        <p:grpSpPr>
          <a:xfrm>
            <a:off x="419630" y="4463396"/>
            <a:ext cx="424180" cy="1101005"/>
            <a:chOff x="7501951" y="-762504"/>
            <a:chExt cx="2190437" cy="6570418"/>
          </a:xfrm>
          <a:solidFill>
            <a:srgbClr val="E87071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59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0" name="淘宝网Chenying0907出品 101"/>
            <p:cNvSpPr/>
            <p:nvPr/>
          </p:nvSpPr>
          <p:spPr>
            <a:xfrm>
              <a:off x="7711922" y="-762504"/>
              <a:ext cx="1344544" cy="1344541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53" name="淘宝网Chenying0907出品 1"/>
          <p:cNvSpPr/>
          <p:nvPr/>
        </p:nvSpPr>
        <p:spPr>
          <a:xfrm>
            <a:off x="900959" y="3296909"/>
            <a:ext cx="1623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订单下达</a:t>
            </a:r>
            <a:endParaRPr lang="zh-CN" altLang="en-US" b="1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54" name="淘宝网Chenying0907出品 2"/>
          <p:cNvSpPr/>
          <p:nvPr/>
        </p:nvSpPr>
        <p:spPr>
          <a:xfrm>
            <a:off x="885719" y="4241507"/>
            <a:ext cx="176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采购备料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5" name="淘宝网Chenying0907出品 2"/>
          <p:cNvSpPr/>
          <p:nvPr/>
        </p:nvSpPr>
        <p:spPr>
          <a:xfrm>
            <a:off x="900854" y="5241465"/>
            <a:ext cx="176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仓库备料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8" name="淘宝网Chenying0907出品 50"/>
          <p:cNvSpPr/>
          <p:nvPr/>
        </p:nvSpPr>
        <p:spPr>
          <a:xfrm rot="18900000">
            <a:off x="451843" y="5448509"/>
            <a:ext cx="424180" cy="482763"/>
          </a:xfrm>
          <a:custGeom>
            <a:avLst/>
            <a:gdLst>
              <a:gd name="connsiteX0" fmla="*/ 0 w 1674495"/>
              <a:gd name="connsiteY0" fmla="*/ 1035368 h 2070735"/>
              <a:gd name="connsiteX1" fmla="*/ 837248 w 1674495"/>
              <a:gd name="connsiteY1" fmla="*/ 0 h 2070735"/>
              <a:gd name="connsiteX2" fmla="*/ 1674496 w 1674495"/>
              <a:gd name="connsiteY2" fmla="*/ 1035368 h 2070735"/>
              <a:gd name="connsiteX3" fmla="*/ 837248 w 1674495"/>
              <a:gd name="connsiteY3" fmla="*/ 2070736 h 2070735"/>
              <a:gd name="connsiteX4" fmla="*/ 0 w 1674495"/>
              <a:gd name="connsiteY4" fmla="*/ 1035368 h 2070735"/>
              <a:gd name="connsiteX0-1" fmla="*/ 13249 w 1687745"/>
              <a:gd name="connsiteY0-2" fmla="*/ 1035368 h 2070736"/>
              <a:gd name="connsiteX1-3" fmla="*/ 850497 w 1687745"/>
              <a:gd name="connsiteY1-4" fmla="*/ 0 h 2070736"/>
              <a:gd name="connsiteX2-5" fmla="*/ 1687745 w 1687745"/>
              <a:gd name="connsiteY2-6" fmla="*/ 1035368 h 2070736"/>
              <a:gd name="connsiteX3-7" fmla="*/ 850497 w 1687745"/>
              <a:gd name="connsiteY3-8" fmla="*/ 2070736 h 2070736"/>
              <a:gd name="connsiteX4-9" fmla="*/ 13249 w 1687745"/>
              <a:gd name="connsiteY4-10" fmla="*/ 1035368 h 2070736"/>
              <a:gd name="connsiteX0-11" fmla="*/ 13249 w 1696474"/>
              <a:gd name="connsiteY0-12" fmla="*/ 1035368 h 2070736"/>
              <a:gd name="connsiteX1-13" fmla="*/ 850497 w 1696474"/>
              <a:gd name="connsiteY1-14" fmla="*/ 0 h 2070736"/>
              <a:gd name="connsiteX2-15" fmla="*/ 1687745 w 1696474"/>
              <a:gd name="connsiteY2-16" fmla="*/ 1035368 h 2070736"/>
              <a:gd name="connsiteX3-17" fmla="*/ 850497 w 1696474"/>
              <a:gd name="connsiteY3-18" fmla="*/ 2070736 h 2070736"/>
              <a:gd name="connsiteX4-19" fmla="*/ 13249 w 1696474"/>
              <a:gd name="connsiteY4-20" fmla="*/ 1035368 h 20707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96474" h="2070736">
                <a:moveTo>
                  <a:pt x="13249" y="1035368"/>
                </a:moveTo>
                <a:cubicBezTo>
                  <a:pt x="112309" y="471170"/>
                  <a:pt x="388098" y="0"/>
                  <a:pt x="850497" y="0"/>
                </a:cubicBezTo>
                <a:cubicBezTo>
                  <a:pt x="1312896" y="0"/>
                  <a:pt x="1611545" y="478790"/>
                  <a:pt x="1687745" y="1035368"/>
                </a:cubicBezTo>
                <a:cubicBezTo>
                  <a:pt x="1765308" y="1601901"/>
                  <a:pt x="1312896" y="2070736"/>
                  <a:pt x="850497" y="2070736"/>
                </a:cubicBezTo>
                <a:cubicBezTo>
                  <a:pt x="388098" y="2070736"/>
                  <a:pt x="-85811" y="1599566"/>
                  <a:pt x="13249" y="1035368"/>
                </a:cubicBezTo>
                <a:close/>
              </a:path>
            </a:pathLst>
          </a:custGeom>
          <a:solidFill>
            <a:srgbClr val="FFB850"/>
          </a:soli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sp>
        <p:nvSpPr>
          <p:cNvPr id="69" name="淘宝网Chenying0907出品 93"/>
          <p:cNvSpPr/>
          <p:nvPr/>
        </p:nvSpPr>
        <p:spPr>
          <a:xfrm>
            <a:off x="464553" y="5437303"/>
            <a:ext cx="260372" cy="225340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sp>
        <p:nvSpPr>
          <p:cNvPr id="73" name="Text Box 10"/>
          <p:cNvSpPr txBox="1">
            <a:spLocks noChangeArrowheads="1"/>
          </p:cNvSpPr>
          <p:nvPr/>
        </p:nvSpPr>
        <p:spPr bwMode="auto">
          <a:xfrm>
            <a:off x="2224969" y="3458841"/>
            <a:ext cx="1387475" cy="895915"/>
          </a:xfrm>
          <a:prstGeom prst="rect">
            <a:avLst/>
          </a:prstGeom>
          <a:solidFill>
            <a:schemeClr val="bg1"/>
          </a:solidFill>
          <a:ln w="28575">
            <a:solidFill>
              <a:srgbClr val="6B95C7"/>
            </a:solidFill>
            <a:prstDash val="dashDot"/>
            <a:miter lim="800000"/>
          </a:ln>
        </p:spPr>
        <p:txBody>
          <a:bodyPr wrap="square" lIns="64291" tIns="32145" rIns="64291" bIns="32145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ea typeface="Microsoft YaHei" panose="020B0503020204020204" pitchFamily="34" charset="-122"/>
              </a:rPr>
              <a:t>订单一次性投产，生成相关的生产及委外加工单。</a:t>
            </a:r>
            <a:endParaRPr lang="zh-CN" altLang="en-US" sz="12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058568" y="2134481"/>
            <a:ext cx="7705341" cy="3976401"/>
            <a:chOff x="4045027" y="2065615"/>
            <a:chExt cx="7718881" cy="3976401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045027" y="2065615"/>
              <a:ext cx="7718881" cy="3976401"/>
            </a:xfrm>
            <a:prstGeom prst="roundRect">
              <a:avLst>
                <a:gd name="adj" fmla="val 7833"/>
              </a:avLst>
            </a:prstGeom>
            <a:ln w="28575">
              <a:solidFill>
                <a:schemeClr val="accent1"/>
              </a:solidFill>
            </a:ln>
          </p:spPr>
        </p:pic>
        <p:sp>
          <p:nvSpPr>
            <p:cNvPr id="21" name="矩形 20"/>
            <p:cNvSpPr/>
            <p:nvPr/>
          </p:nvSpPr>
          <p:spPr>
            <a:xfrm>
              <a:off x="4396507" y="4756492"/>
              <a:ext cx="7367401" cy="125405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040" y="2134190"/>
            <a:ext cx="7756349" cy="4002724"/>
          </a:xfrm>
          <a:prstGeom prst="roundRect">
            <a:avLst>
              <a:gd name="adj" fmla="val 6653"/>
            </a:avLst>
          </a:prstGeom>
          <a:ln w="28575">
            <a:solidFill>
              <a:schemeClr val="accent1"/>
            </a:solidFill>
          </a:ln>
        </p:spPr>
      </p:pic>
      <p:cxnSp>
        <p:nvCxnSpPr>
          <p:cNvPr id="164" name="淘宝网Chenying0907出品 163"/>
          <p:cNvCxnSpPr/>
          <p:nvPr/>
        </p:nvCxnSpPr>
        <p:spPr>
          <a:xfrm>
            <a:off x="586086" y="2065655"/>
            <a:ext cx="6095" cy="397764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T+Cloud</a:t>
            </a:r>
            <a:r>
              <a:rPr lang="zh-CN" altLang="en-US" dirty="0"/>
              <a:t>解决方案</a:t>
            </a:r>
            <a:r>
              <a:rPr lang="en-US" altLang="zh-CN" dirty="0"/>
              <a:t>-</a:t>
            </a:r>
            <a:r>
              <a:rPr lang="zh-CN" altLang="en-US" dirty="0"/>
              <a:t>投产备料难掌握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3" grpId="0" bldLvl="0" animBg="1"/>
      <p:bldP spid="73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2877" y="1919129"/>
            <a:ext cx="7657260" cy="4208107"/>
          </a:xfrm>
          <a:prstGeom prst="roundRect">
            <a:avLst>
              <a:gd name="adj" fmla="val 8932"/>
            </a:avLst>
          </a:prstGeom>
          <a:ln w="28575">
            <a:solidFill>
              <a:schemeClr val="accent1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357453" y="6076449"/>
            <a:ext cx="11679039" cy="727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sp>
        <p:nvSpPr>
          <p:cNvPr id="5" name="Rectangle 4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/>
          <p:cNvSpPr/>
          <p:nvPr/>
        </p:nvSpPr>
        <p:spPr>
          <a:xfrm>
            <a:off x="1125455" y="6798339"/>
            <a:ext cx="314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fld id="{B6CDF4B4-146F-4CD0-B0FE-F3CF0468E44B}" type="slidenum">
              <a:rPr lang="id-ID" sz="1200">
                <a:solidFill>
                  <a:prstClr val="white"/>
                </a:solidFill>
                <a:ea typeface="Microsoft YaHei" panose="020B0503020204020204" pitchFamily="34" charset="-122"/>
                <a:cs typeface="Open Sans Light" panose="020B0306030504020204" pitchFamily="34" charset="0"/>
              </a:rPr>
            </a:fld>
            <a:endParaRPr lang="id-ID" sz="1600" dirty="0">
              <a:solidFill>
                <a:prstClr val="white"/>
              </a:solidFill>
              <a:ea typeface="Microsoft YaHei" panose="020B0503020204020204" pitchFamily="34" charset="-122"/>
              <a:cs typeface="Open Sans Light" panose="020B0306030504020204" pitchFamily="34" charset="0"/>
            </a:endParaRPr>
          </a:p>
        </p:txBody>
      </p:sp>
      <p:sp>
        <p:nvSpPr>
          <p:cNvPr id="2" name="e7d195523061f1c0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 hidden="1"/>
          <p:cNvSpPr txBox="1"/>
          <p:nvPr/>
        </p:nvSpPr>
        <p:spPr>
          <a:xfrm>
            <a:off x="-355599" y="1803400"/>
            <a:ext cx="378565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defTabSz="914400"/>
            <a:r>
              <a:rPr lang="en-US" altLang="zh-CN" sz="135">
                <a:solidFill>
                  <a:prstClr val="black"/>
                </a:solidFill>
                <a:ea typeface="Microsoft YaHei" panose="020B0503020204020204" pitchFamily="34" charset="-122"/>
              </a:rPr>
              <a:t>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</a:t>
            </a:r>
            <a:endParaRPr lang="zh-CN" altLang="en-US" sz="135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sp>
        <p:nvSpPr>
          <p:cNvPr id="171" name="TextBox 7"/>
          <p:cNvSpPr txBox="1"/>
          <p:nvPr/>
        </p:nvSpPr>
        <p:spPr>
          <a:xfrm>
            <a:off x="885720" y="866622"/>
            <a:ext cx="838411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 defTabSz="914400">
              <a:defRPr/>
            </a:pPr>
            <a:r>
              <a:rPr lang="zh-CN" altLang="en-US" sz="1200" b="1" kern="0" dirty="0">
                <a:solidFill>
                  <a:sysClr val="window" lastClr="FFFFFF"/>
                </a:solidFill>
              </a:rPr>
              <a:t>投多少</a:t>
            </a:r>
            <a:endParaRPr lang="zh-CN" altLang="en-US" sz="1200" b="1" kern="0" dirty="0">
              <a:solidFill>
                <a:sysClr val="window" lastClr="FFFFFF"/>
              </a:solidFill>
            </a:endParaRPr>
          </a:p>
        </p:txBody>
      </p:sp>
      <p:cxnSp>
        <p:nvCxnSpPr>
          <p:cNvPr id="175" name="Straight Connector 2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/>
          <p:cNvCxnSpPr/>
          <p:nvPr/>
        </p:nvCxnSpPr>
        <p:spPr>
          <a:xfrm>
            <a:off x="14775488" y="2458337"/>
            <a:ext cx="11179" cy="503768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41"/>
          <p:cNvGrpSpPr/>
          <p:nvPr/>
        </p:nvGrpSpPr>
        <p:grpSpPr bwMode="auto">
          <a:xfrm>
            <a:off x="2176356" y="985321"/>
            <a:ext cx="1539331" cy="549423"/>
            <a:chOff x="1302275" y="2214685"/>
            <a:chExt cx="1512000" cy="576000"/>
          </a:xfrm>
        </p:grpSpPr>
        <p:sp>
          <p:nvSpPr>
            <p:cNvPr id="35" name="双波形 34"/>
            <p:cNvSpPr/>
            <p:nvPr/>
          </p:nvSpPr>
          <p:spPr bwMode="auto">
            <a:xfrm>
              <a:off x="1302275" y="2214685"/>
              <a:ext cx="1512000" cy="576000"/>
            </a:xfrm>
            <a:prstGeom prst="doubleWave">
              <a:avLst>
                <a:gd name="adj1" fmla="val 6250"/>
                <a:gd name="adj2" fmla="val -443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914400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5890" algn="l"/>
                </a:tabLst>
                <a:defRPr/>
              </a:pPr>
              <a:endParaRPr lang="zh-CN" altLang="en-US" sz="1500" b="1" dirty="0">
                <a:solidFill>
                  <a:srgbClr val="FFFFFF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37" name="TextBox 22"/>
            <p:cNvSpPr txBox="1">
              <a:spLocks noChangeArrowheads="1"/>
            </p:cNvSpPr>
            <p:nvPr/>
          </p:nvSpPr>
          <p:spPr bwMode="auto">
            <a:xfrm>
              <a:off x="1350027" y="2330718"/>
              <a:ext cx="1416498" cy="4194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>
              <a:spAutoFit/>
            </a:bodyPr>
            <a:lstStyle/>
            <a:p>
              <a:pPr algn="ctr" defTabSz="914400" fontAlgn="ctr">
                <a:buClr>
                  <a:srgbClr val="FF0000"/>
                </a:buClr>
                <a:buSzPct val="70000"/>
                <a:defRPr/>
              </a:pPr>
              <a:r>
                <a:rPr lang="zh-CN" altLang="en-US" sz="2000" b="1" dirty="0">
                  <a:solidFill>
                    <a:srgbClr val="FFFFFF"/>
                  </a:solidFill>
                  <a:effectLst>
                    <a:reflection blurRad="6350" stA="50000" endA="300" endPos="50000" dist="60007" dir="5400000" sy="-100000" algn="bl" rotWithShape="0"/>
                  </a:effectLst>
                  <a:ea typeface="Microsoft YaHei" panose="020B0503020204020204" pitchFamily="34" charset="-122"/>
                </a:rPr>
                <a:t>解决对策</a:t>
              </a:r>
              <a:endParaRPr lang="zh-CN" altLang="en-US" sz="2000" b="1" dirty="0">
                <a:solidFill>
                  <a:srgbClr val="FFFFFF"/>
                </a:solidFill>
                <a:effectLst>
                  <a:reflection blurRad="6350" stA="50000" endA="300" endPos="50000" dist="60007" dir="5400000" sy="-100000" algn="bl" rotWithShape="0"/>
                </a:effectLst>
                <a:ea typeface="Microsoft YaHei" panose="020B0503020204020204" pitchFamily="34" charset="-122"/>
              </a:endParaRPr>
            </a:p>
          </p:txBody>
        </p:sp>
      </p:grpSp>
      <p:sp>
        <p:nvSpPr>
          <p:cNvPr id="48" name="AutoShape 3"/>
          <p:cNvSpPr>
            <a:spLocks noChangeArrowheads="1"/>
          </p:cNvSpPr>
          <p:nvPr/>
        </p:nvSpPr>
        <p:spPr bwMode="auto">
          <a:xfrm>
            <a:off x="4058568" y="884831"/>
            <a:ext cx="7705341" cy="750399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00B0EE"/>
            </a:solidFill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4400"/>
            <a:endParaRPr lang="zh-CN" altLang="en-US" dirty="0">
              <a:ea typeface="Microsoft YaHei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058568" y="884831"/>
            <a:ext cx="770534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采购备料：</a:t>
            </a:r>
            <a:r>
              <a:rPr lang="zh-CN" altLang="en-US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通过</a:t>
            </a:r>
            <a:r>
              <a:rPr lang="zh-CN" altLang="en-US" sz="1600" b="1" dirty="0">
                <a:solidFill>
                  <a:prstClr val="black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采购需求分析</a:t>
            </a:r>
            <a:r>
              <a:rPr lang="zh-CN" altLang="en-US" sz="1600" b="1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en-US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结合产品结构和库存现存量，自动生成采购需求，调整确认后生成采购订单，</a:t>
            </a:r>
            <a:r>
              <a:rPr lang="en-US" altLang="zh-CN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做到有据可依。需求分析来源可以来自销售订单或预测单，也可以来自加工单。</a:t>
            </a:r>
            <a:endParaRPr lang="zh-CN" altLang="zh-CN" sz="1400" dirty="0">
              <a:solidFill>
                <a:srgbClr val="000000"/>
              </a:solidFill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TextBox 186"/>
          <p:cNvSpPr txBox="1"/>
          <p:nvPr/>
        </p:nvSpPr>
        <p:spPr>
          <a:xfrm>
            <a:off x="885719" y="2280889"/>
            <a:ext cx="1765300" cy="56168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生产投产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56" name="淘宝网Chenying0907出品 86"/>
          <p:cNvGrpSpPr/>
          <p:nvPr/>
        </p:nvGrpSpPr>
        <p:grpSpPr>
          <a:xfrm>
            <a:off x="440238" y="2435729"/>
            <a:ext cx="424180" cy="493968"/>
            <a:chOff x="7501951" y="2860546"/>
            <a:chExt cx="2190437" cy="2947368"/>
          </a:xfrm>
          <a:solidFill>
            <a:srgbClr val="FFB850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3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4" name="淘宝网Chenying0907出品 93"/>
            <p:cNvSpPr/>
            <p:nvPr/>
          </p:nvSpPr>
          <p:spPr>
            <a:xfrm>
              <a:off x="7567585" y="2860546"/>
              <a:ext cx="1344544" cy="1344541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7" name="淘宝网Chenying0907出品 95"/>
          <p:cNvGrpSpPr/>
          <p:nvPr/>
        </p:nvGrpSpPr>
        <p:grpSpPr>
          <a:xfrm>
            <a:off x="419630" y="3472101"/>
            <a:ext cx="424180" cy="846441"/>
            <a:chOff x="7501951" y="757084"/>
            <a:chExt cx="2190437" cy="5050830"/>
          </a:xfrm>
          <a:solidFill>
            <a:srgbClr val="01ACBE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1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2" name="淘宝网Chenying0907出品 97"/>
            <p:cNvSpPr/>
            <p:nvPr/>
          </p:nvSpPr>
          <p:spPr>
            <a:xfrm>
              <a:off x="7659791" y="757084"/>
              <a:ext cx="1344544" cy="1344538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8" name="淘宝网Chenying0907出品 99"/>
          <p:cNvGrpSpPr/>
          <p:nvPr/>
        </p:nvGrpSpPr>
        <p:grpSpPr>
          <a:xfrm>
            <a:off x="419630" y="4463396"/>
            <a:ext cx="424180" cy="1101005"/>
            <a:chOff x="7501951" y="-762504"/>
            <a:chExt cx="2190437" cy="6570418"/>
          </a:xfrm>
          <a:solidFill>
            <a:srgbClr val="E87071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59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0" name="淘宝网Chenying0907出品 101"/>
            <p:cNvSpPr/>
            <p:nvPr/>
          </p:nvSpPr>
          <p:spPr>
            <a:xfrm>
              <a:off x="7711922" y="-762504"/>
              <a:ext cx="1344544" cy="1344541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53" name="淘宝网Chenying0907出品 1"/>
          <p:cNvSpPr/>
          <p:nvPr/>
        </p:nvSpPr>
        <p:spPr>
          <a:xfrm>
            <a:off x="900959" y="3296907"/>
            <a:ext cx="1623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订单下达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54" name="淘宝网Chenying0907出品 2"/>
          <p:cNvSpPr/>
          <p:nvPr/>
        </p:nvSpPr>
        <p:spPr>
          <a:xfrm>
            <a:off x="885719" y="4241509"/>
            <a:ext cx="1765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采购备料</a:t>
            </a:r>
            <a:endParaRPr lang="zh-CN" altLang="en-US" b="1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5" name="淘宝网Chenying0907出品 2"/>
          <p:cNvSpPr/>
          <p:nvPr/>
        </p:nvSpPr>
        <p:spPr>
          <a:xfrm>
            <a:off x="900854" y="5241465"/>
            <a:ext cx="176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仓库备料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8" name="淘宝网Chenying0907出品 50"/>
          <p:cNvSpPr/>
          <p:nvPr/>
        </p:nvSpPr>
        <p:spPr>
          <a:xfrm rot="18900000">
            <a:off x="451843" y="5448509"/>
            <a:ext cx="424180" cy="482763"/>
          </a:xfrm>
          <a:custGeom>
            <a:avLst/>
            <a:gdLst>
              <a:gd name="connsiteX0" fmla="*/ 0 w 1674495"/>
              <a:gd name="connsiteY0" fmla="*/ 1035368 h 2070735"/>
              <a:gd name="connsiteX1" fmla="*/ 837248 w 1674495"/>
              <a:gd name="connsiteY1" fmla="*/ 0 h 2070735"/>
              <a:gd name="connsiteX2" fmla="*/ 1674496 w 1674495"/>
              <a:gd name="connsiteY2" fmla="*/ 1035368 h 2070735"/>
              <a:gd name="connsiteX3" fmla="*/ 837248 w 1674495"/>
              <a:gd name="connsiteY3" fmla="*/ 2070736 h 2070735"/>
              <a:gd name="connsiteX4" fmla="*/ 0 w 1674495"/>
              <a:gd name="connsiteY4" fmla="*/ 1035368 h 2070735"/>
              <a:gd name="connsiteX0-1" fmla="*/ 13249 w 1687745"/>
              <a:gd name="connsiteY0-2" fmla="*/ 1035368 h 2070736"/>
              <a:gd name="connsiteX1-3" fmla="*/ 850497 w 1687745"/>
              <a:gd name="connsiteY1-4" fmla="*/ 0 h 2070736"/>
              <a:gd name="connsiteX2-5" fmla="*/ 1687745 w 1687745"/>
              <a:gd name="connsiteY2-6" fmla="*/ 1035368 h 2070736"/>
              <a:gd name="connsiteX3-7" fmla="*/ 850497 w 1687745"/>
              <a:gd name="connsiteY3-8" fmla="*/ 2070736 h 2070736"/>
              <a:gd name="connsiteX4-9" fmla="*/ 13249 w 1687745"/>
              <a:gd name="connsiteY4-10" fmla="*/ 1035368 h 2070736"/>
              <a:gd name="connsiteX0-11" fmla="*/ 13249 w 1696474"/>
              <a:gd name="connsiteY0-12" fmla="*/ 1035368 h 2070736"/>
              <a:gd name="connsiteX1-13" fmla="*/ 850497 w 1696474"/>
              <a:gd name="connsiteY1-14" fmla="*/ 0 h 2070736"/>
              <a:gd name="connsiteX2-15" fmla="*/ 1687745 w 1696474"/>
              <a:gd name="connsiteY2-16" fmla="*/ 1035368 h 2070736"/>
              <a:gd name="connsiteX3-17" fmla="*/ 850497 w 1696474"/>
              <a:gd name="connsiteY3-18" fmla="*/ 2070736 h 2070736"/>
              <a:gd name="connsiteX4-19" fmla="*/ 13249 w 1696474"/>
              <a:gd name="connsiteY4-20" fmla="*/ 1035368 h 20707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96474" h="2070736">
                <a:moveTo>
                  <a:pt x="13249" y="1035368"/>
                </a:moveTo>
                <a:cubicBezTo>
                  <a:pt x="112309" y="471170"/>
                  <a:pt x="388098" y="0"/>
                  <a:pt x="850497" y="0"/>
                </a:cubicBezTo>
                <a:cubicBezTo>
                  <a:pt x="1312896" y="0"/>
                  <a:pt x="1611545" y="478790"/>
                  <a:pt x="1687745" y="1035368"/>
                </a:cubicBezTo>
                <a:cubicBezTo>
                  <a:pt x="1765308" y="1601901"/>
                  <a:pt x="1312896" y="2070736"/>
                  <a:pt x="850497" y="2070736"/>
                </a:cubicBezTo>
                <a:cubicBezTo>
                  <a:pt x="388098" y="2070736"/>
                  <a:pt x="-85811" y="1599566"/>
                  <a:pt x="13249" y="1035368"/>
                </a:cubicBezTo>
                <a:close/>
              </a:path>
            </a:pathLst>
          </a:custGeom>
          <a:solidFill>
            <a:srgbClr val="FFB850"/>
          </a:soli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sp>
        <p:nvSpPr>
          <p:cNvPr id="69" name="淘宝网Chenying0907出品 93"/>
          <p:cNvSpPr/>
          <p:nvPr/>
        </p:nvSpPr>
        <p:spPr>
          <a:xfrm>
            <a:off x="464553" y="5437303"/>
            <a:ext cx="260372" cy="225340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>
            <a:off x="2128212" y="3472101"/>
            <a:ext cx="1490717" cy="1172913"/>
          </a:xfrm>
          <a:prstGeom prst="rect">
            <a:avLst/>
          </a:prstGeom>
          <a:solidFill>
            <a:schemeClr val="bg1"/>
          </a:solidFill>
          <a:ln w="28575">
            <a:solidFill>
              <a:srgbClr val="6B95C7"/>
            </a:solidFill>
            <a:prstDash val="dashDot"/>
            <a:miter lim="800000"/>
          </a:ln>
        </p:spPr>
        <p:txBody>
          <a:bodyPr wrap="square" lIns="64291" tIns="32145" rIns="64291" bIns="32145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ea typeface="Microsoft YaHei" panose="020B0503020204020204" pitchFamily="34" charset="-122"/>
              </a:rPr>
              <a:t>根据销售订单、预测单或加工单，结合存货可用量，生成采购需求建议。</a:t>
            </a:r>
            <a:endParaRPr lang="zh-CN" altLang="en-US" sz="12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482" y="1948954"/>
            <a:ext cx="7779175" cy="4127495"/>
          </a:xfrm>
          <a:prstGeom prst="roundRect">
            <a:avLst>
              <a:gd name="adj" fmla="val 7249"/>
            </a:avLst>
          </a:prstGeom>
          <a:ln w="28575">
            <a:solidFill>
              <a:schemeClr val="accent1"/>
            </a:solidFill>
          </a:ln>
        </p:spPr>
      </p:pic>
      <p:cxnSp>
        <p:nvCxnSpPr>
          <p:cNvPr id="164" name="淘宝网Chenying0907出品 163"/>
          <p:cNvCxnSpPr/>
          <p:nvPr/>
        </p:nvCxnSpPr>
        <p:spPr>
          <a:xfrm>
            <a:off x="586086" y="2065655"/>
            <a:ext cx="6095" cy="397764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T+Cloud</a:t>
            </a:r>
            <a:r>
              <a:rPr lang="zh-CN" altLang="en-US" dirty="0"/>
              <a:t>解决方案</a:t>
            </a:r>
            <a:r>
              <a:rPr lang="en-US" altLang="zh-CN" dirty="0"/>
              <a:t>-</a:t>
            </a:r>
            <a:r>
              <a:rPr lang="zh-CN" altLang="en-US" dirty="0"/>
              <a:t>投产备料难掌握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7" grpId="0" bldLvl="0" animBg="1"/>
      <p:bldP spid="77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/>
          <p:cNvSpPr/>
          <p:nvPr/>
        </p:nvSpPr>
        <p:spPr>
          <a:xfrm>
            <a:off x="1125455" y="6798339"/>
            <a:ext cx="314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fld id="{B6CDF4B4-146F-4CD0-B0FE-F3CF0468E44B}" type="slidenum">
              <a:rPr lang="id-ID" sz="1200">
                <a:solidFill>
                  <a:prstClr val="white"/>
                </a:solidFill>
                <a:ea typeface="Microsoft YaHei" panose="020B0503020204020204" pitchFamily="34" charset="-122"/>
                <a:cs typeface="Open Sans Light" panose="020B0306030504020204" pitchFamily="34" charset="0"/>
              </a:rPr>
            </a:fld>
            <a:endParaRPr lang="id-ID" sz="1600" dirty="0">
              <a:solidFill>
                <a:prstClr val="white"/>
              </a:solidFill>
              <a:ea typeface="Microsoft YaHei" panose="020B0503020204020204" pitchFamily="34" charset="-122"/>
              <a:cs typeface="Open Sans Light" panose="020B0306030504020204" pitchFamily="34" charset="0"/>
            </a:endParaRPr>
          </a:p>
        </p:txBody>
      </p:sp>
      <p:sp>
        <p:nvSpPr>
          <p:cNvPr id="2" name="e7d195523061f1c0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 hidden="1"/>
          <p:cNvSpPr txBox="1"/>
          <p:nvPr/>
        </p:nvSpPr>
        <p:spPr>
          <a:xfrm>
            <a:off x="-355599" y="1803400"/>
            <a:ext cx="378565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defTabSz="914400"/>
            <a:r>
              <a:rPr lang="en-US" altLang="zh-CN" sz="135">
                <a:solidFill>
                  <a:prstClr val="black"/>
                </a:solidFill>
                <a:ea typeface="Microsoft YaHei" panose="020B0503020204020204" pitchFamily="34" charset="-122"/>
              </a:rPr>
              <a:t>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</a:t>
            </a:r>
            <a:endParaRPr lang="zh-CN" altLang="en-US" sz="135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sp>
        <p:nvSpPr>
          <p:cNvPr id="171" name="TextBox 7"/>
          <p:cNvSpPr txBox="1"/>
          <p:nvPr/>
        </p:nvSpPr>
        <p:spPr>
          <a:xfrm>
            <a:off x="885720" y="866622"/>
            <a:ext cx="838411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 defTabSz="914400">
              <a:defRPr/>
            </a:pPr>
            <a:r>
              <a:rPr lang="zh-CN" altLang="en-US" sz="1200" b="1" kern="0" dirty="0">
                <a:solidFill>
                  <a:sysClr val="window" lastClr="FFFFFF"/>
                </a:solidFill>
              </a:rPr>
              <a:t>投多少</a:t>
            </a:r>
            <a:endParaRPr lang="zh-CN" altLang="en-US" sz="1200" b="1" kern="0" dirty="0">
              <a:solidFill>
                <a:sysClr val="window" lastClr="FFFFFF"/>
              </a:solidFill>
            </a:endParaRPr>
          </a:p>
        </p:txBody>
      </p:sp>
      <p:cxnSp>
        <p:nvCxnSpPr>
          <p:cNvPr id="175" name="Straight Connector 2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/>
          <p:cNvCxnSpPr/>
          <p:nvPr/>
        </p:nvCxnSpPr>
        <p:spPr>
          <a:xfrm>
            <a:off x="14775488" y="2458337"/>
            <a:ext cx="11179" cy="503768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41"/>
          <p:cNvGrpSpPr/>
          <p:nvPr/>
        </p:nvGrpSpPr>
        <p:grpSpPr bwMode="auto">
          <a:xfrm>
            <a:off x="2176356" y="985321"/>
            <a:ext cx="1539331" cy="549423"/>
            <a:chOff x="1302275" y="2214685"/>
            <a:chExt cx="1512000" cy="576000"/>
          </a:xfrm>
        </p:grpSpPr>
        <p:sp>
          <p:nvSpPr>
            <p:cNvPr id="35" name="双波形 34"/>
            <p:cNvSpPr/>
            <p:nvPr/>
          </p:nvSpPr>
          <p:spPr bwMode="auto">
            <a:xfrm>
              <a:off x="1302275" y="2214685"/>
              <a:ext cx="1512000" cy="576000"/>
            </a:xfrm>
            <a:prstGeom prst="doubleWave">
              <a:avLst>
                <a:gd name="adj1" fmla="val 6250"/>
                <a:gd name="adj2" fmla="val -443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914400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5890" algn="l"/>
                </a:tabLst>
                <a:defRPr/>
              </a:pPr>
              <a:endParaRPr lang="zh-CN" altLang="en-US" sz="1500" b="1" dirty="0">
                <a:solidFill>
                  <a:srgbClr val="FFFFFF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37" name="TextBox 22"/>
            <p:cNvSpPr txBox="1">
              <a:spLocks noChangeArrowheads="1"/>
            </p:cNvSpPr>
            <p:nvPr/>
          </p:nvSpPr>
          <p:spPr bwMode="auto">
            <a:xfrm>
              <a:off x="1350027" y="2330718"/>
              <a:ext cx="1416498" cy="4194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>
              <a:spAutoFit/>
            </a:bodyPr>
            <a:lstStyle/>
            <a:p>
              <a:pPr algn="ctr" defTabSz="914400" fontAlgn="ctr">
                <a:buClr>
                  <a:srgbClr val="FF0000"/>
                </a:buClr>
                <a:buSzPct val="70000"/>
                <a:defRPr/>
              </a:pPr>
              <a:r>
                <a:rPr lang="zh-CN" altLang="en-US" sz="2000" b="1" dirty="0">
                  <a:solidFill>
                    <a:srgbClr val="FFFFFF"/>
                  </a:solidFill>
                  <a:effectLst>
                    <a:reflection blurRad="6350" stA="50000" endA="300" endPos="50000" dist="60007" dir="5400000" sy="-100000" algn="bl" rotWithShape="0"/>
                  </a:effectLst>
                  <a:ea typeface="Microsoft YaHei" panose="020B0503020204020204" pitchFamily="34" charset="-122"/>
                </a:rPr>
                <a:t>解决对策</a:t>
              </a:r>
              <a:endParaRPr lang="zh-CN" altLang="en-US" sz="2000" b="1" dirty="0">
                <a:solidFill>
                  <a:srgbClr val="FFFFFF"/>
                </a:solidFill>
                <a:effectLst>
                  <a:reflection blurRad="6350" stA="50000" endA="300" endPos="50000" dist="60007" dir="5400000" sy="-100000" algn="bl" rotWithShape="0"/>
                </a:effectLst>
                <a:ea typeface="Microsoft YaHei" panose="020B0503020204020204" pitchFamily="34" charset="-122"/>
              </a:endParaRPr>
            </a:p>
          </p:txBody>
        </p:sp>
      </p:grpSp>
      <p:sp>
        <p:nvSpPr>
          <p:cNvPr id="48" name="AutoShape 3"/>
          <p:cNvSpPr>
            <a:spLocks noChangeArrowheads="1"/>
          </p:cNvSpPr>
          <p:nvPr/>
        </p:nvSpPr>
        <p:spPr bwMode="auto">
          <a:xfrm>
            <a:off x="4058568" y="884831"/>
            <a:ext cx="7705341" cy="1130027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00B0EE"/>
            </a:solidFill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4400"/>
            <a:endParaRPr lang="zh-CN" altLang="en-US" dirty="0">
              <a:ea typeface="Microsoft YaHei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058568" y="884831"/>
            <a:ext cx="770534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仓库备料：</a:t>
            </a:r>
            <a:r>
              <a:rPr lang="zh-CN" altLang="en-US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通过</a:t>
            </a:r>
            <a:r>
              <a:rPr lang="zh-CN" altLang="en-US" sz="1600" b="1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现存量查询，</a:t>
            </a:r>
            <a:r>
              <a:rPr lang="zh-CN" altLang="en-US" sz="1400" kern="0" dirty="0">
                <a:solidFill>
                  <a:srgbClr val="000000"/>
                </a:solidFill>
                <a:ea typeface="Microsoft YaHei" panose="020B0503020204020204" pitchFamily="34" charset="-122"/>
              </a:rPr>
              <a:t>了解现有库存是否满足订单的需求，还可以通过</a:t>
            </a:r>
            <a:r>
              <a:rPr lang="zh-CN" altLang="en-US" sz="1600" b="1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齐套分析、生产备料分析，</a:t>
            </a:r>
            <a:r>
              <a:rPr lang="zh-CN" altLang="en-US" sz="1400" kern="0" dirty="0">
                <a:solidFill>
                  <a:srgbClr val="000000"/>
                </a:solidFill>
                <a:ea typeface="Microsoft YaHei" panose="020B0503020204020204" pitchFamily="34" charset="-122"/>
              </a:rPr>
              <a:t>根据加工单分析库存能否满足生产多少套产品，以及</a:t>
            </a:r>
            <a:r>
              <a:rPr lang="zh-CN" altLang="en-US" sz="1400" dirty="0">
                <a:solidFill>
                  <a:prstClr val="black"/>
                </a:solidFill>
                <a:ea typeface="Microsoft YaHei" panose="020B0503020204020204" pitchFamily="34" charset="-122"/>
              </a:rPr>
              <a:t>材料库存有多少，是否缺料？缺什么料，缺多少？不因缺料而停工，也不因备料而积压。</a:t>
            </a:r>
            <a:endParaRPr lang="zh-CN" altLang="zh-CN" sz="1400" dirty="0">
              <a:solidFill>
                <a:srgbClr val="000000"/>
              </a:solidFill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TextBox 186"/>
          <p:cNvSpPr txBox="1"/>
          <p:nvPr/>
        </p:nvSpPr>
        <p:spPr>
          <a:xfrm>
            <a:off x="885719" y="2280889"/>
            <a:ext cx="1765300" cy="56168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生产投产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56" name="淘宝网Chenying0907出品 86"/>
          <p:cNvGrpSpPr/>
          <p:nvPr/>
        </p:nvGrpSpPr>
        <p:grpSpPr>
          <a:xfrm>
            <a:off x="447683" y="2459791"/>
            <a:ext cx="424180" cy="493968"/>
            <a:chOff x="7501951" y="2860546"/>
            <a:chExt cx="2190437" cy="2947368"/>
          </a:xfrm>
          <a:solidFill>
            <a:srgbClr val="FFB850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3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4" name="淘宝网Chenying0907出品 93"/>
            <p:cNvSpPr/>
            <p:nvPr/>
          </p:nvSpPr>
          <p:spPr>
            <a:xfrm>
              <a:off x="7567585" y="2860546"/>
              <a:ext cx="1344544" cy="1344541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7" name="淘宝网Chenying0907出品 95"/>
          <p:cNvGrpSpPr/>
          <p:nvPr/>
        </p:nvGrpSpPr>
        <p:grpSpPr>
          <a:xfrm>
            <a:off x="419630" y="3472101"/>
            <a:ext cx="424180" cy="846441"/>
            <a:chOff x="7501951" y="757084"/>
            <a:chExt cx="2190437" cy="5050830"/>
          </a:xfrm>
          <a:solidFill>
            <a:srgbClr val="01ACBE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1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2" name="淘宝网Chenying0907出品 97"/>
            <p:cNvSpPr/>
            <p:nvPr/>
          </p:nvSpPr>
          <p:spPr>
            <a:xfrm>
              <a:off x="7659791" y="757084"/>
              <a:ext cx="1344544" cy="1344538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8" name="淘宝网Chenying0907出品 99"/>
          <p:cNvGrpSpPr/>
          <p:nvPr/>
        </p:nvGrpSpPr>
        <p:grpSpPr>
          <a:xfrm>
            <a:off x="419630" y="4463396"/>
            <a:ext cx="424180" cy="1101005"/>
            <a:chOff x="7501951" y="-762504"/>
            <a:chExt cx="2190437" cy="6570418"/>
          </a:xfrm>
          <a:solidFill>
            <a:srgbClr val="E87071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59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0" name="淘宝网Chenying0907出品 101"/>
            <p:cNvSpPr/>
            <p:nvPr/>
          </p:nvSpPr>
          <p:spPr>
            <a:xfrm>
              <a:off x="7711922" y="-762504"/>
              <a:ext cx="1344544" cy="1344541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53" name="淘宝网Chenying0907出品 1"/>
          <p:cNvSpPr/>
          <p:nvPr/>
        </p:nvSpPr>
        <p:spPr>
          <a:xfrm>
            <a:off x="900959" y="3296907"/>
            <a:ext cx="1623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订单下达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54" name="淘宝网Chenying0907出品 2"/>
          <p:cNvSpPr/>
          <p:nvPr/>
        </p:nvSpPr>
        <p:spPr>
          <a:xfrm>
            <a:off x="885719" y="4241507"/>
            <a:ext cx="176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采购备料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5" name="淘宝网Chenying0907出品 2"/>
          <p:cNvSpPr/>
          <p:nvPr/>
        </p:nvSpPr>
        <p:spPr>
          <a:xfrm>
            <a:off x="900854" y="5241465"/>
            <a:ext cx="1765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仓库备料</a:t>
            </a:r>
            <a:endParaRPr lang="zh-CN" altLang="en-US" b="1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8" name="淘宝网Chenying0907出品 50"/>
          <p:cNvSpPr/>
          <p:nvPr/>
        </p:nvSpPr>
        <p:spPr>
          <a:xfrm rot="18900000">
            <a:off x="451843" y="5448509"/>
            <a:ext cx="424180" cy="482763"/>
          </a:xfrm>
          <a:custGeom>
            <a:avLst/>
            <a:gdLst>
              <a:gd name="connsiteX0" fmla="*/ 0 w 1674495"/>
              <a:gd name="connsiteY0" fmla="*/ 1035368 h 2070735"/>
              <a:gd name="connsiteX1" fmla="*/ 837248 w 1674495"/>
              <a:gd name="connsiteY1" fmla="*/ 0 h 2070735"/>
              <a:gd name="connsiteX2" fmla="*/ 1674496 w 1674495"/>
              <a:gd name="connsiteY2" fmla="*/ 1035368 h 2070735"/>
              <a:gd name="connsiteX3" fmla="*/ 837248 w 1674495"/>
              <a:gd name="connsiteY3" fmla="*/ 2070736 h 2070735"/>
              <a:gd name="connsiteX4" fmla="*/ 0 w 1674495"/>
              <a:gd name="connsiteY4" fmla="*/ 1035368 h 2070735"/>
              <a:gd name="connsiteX0-1" fmla="*/ 13249 w 1687745"/>
              <a:gd name="connsiteY0-2" fmla="*/ 1035368 h 2070736"/>
              <a:gd name="connsiteX1-3" fmla="*/ 850497 w 1687745"/>
              <a:gd name="connsiteY1-4" fmla="*/ 0 h 2070736"/>
              <a:gd name="connsiteX2-5" fmla="*/ 1687745 w 1687745"/>
              <a:gd name="connsiteY2-6" fmla="*/ 1035368 h 2070736"/>
              <a:gd name="connsiteX3-7" fmla="*/ 850497 w 1687745"/>
              <a:gd name="connsiteY3-8" fmla="*/ 2070736 h 2070736"/>
              <a:gd name="connsiteX4-9" fmla="*/ 13249 w 1687745"/>
              <a:gd name="connsiteY4-10" fmla="*/ 1035368 h 2070736"/>
              <a:gd name="connsiteX0-11" fmla="*/ 13249 w 1696474"/>
              <a:gd name="connsiteY0-12" fmla="*/ 1035368 h 2070736"/>
              <a:gd name="connsiteX1-13" fmla="*/ 850497 w 1696474"/>
              <a:gd name="connsiteY1-14" fmla="*/ 0 h 2070736"/>
              <a:gd name="connsiteX2-15" fmla="*/ 1687745 w 1696474"/>
              <a:gd name="connsiteY2-16" fmla="*/ 1035368 h 2070736"/>
              <a:gd name="connsiteX3-17" fmla="*/ 850497 w 1696474"/>
              <a:gd name="connsiteY3-18" fmla="*/ 2070736 h 2070736"/>
              <a:gd name="connsiteX4-19" fmla="*/ 13249 w 1696474"/>
              <a:gd name="connsiteY4-20" fmla="*/ 1035368 h 20707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96474" h="2070736">
                <a:moveTo>
                  <a:pt x="13249" y="1035368"/>
                </a:moveTo>
                <a:cubicBezTo>
                  <a:pt x="112309" y="471170"/>
                  <a:pt x="388098" y="0"/>
                  <a:pt x="850497" y="0"/>
                </a:cubicBezTo>
                <a:cubicBezTo>
                  <a:pt x="1312896" y="0"/>
                  <a:pt x="1611545" y="478790"/>
                  <a:pt x="1687745" y="1035368"/>
                </a:cubicBezTo>
                <a:cubicBezTo>
                  <a:pt x="1765308" y="1601901"/>
                  <a:pt x="1312896" y="2070736"/>
                  <a:pt x="850497" y="2070736"/>
                </a:cubicBezTo>
                <a:cubicBezTo>
                  <a:pt x="388098" y="2070736"/>
                  <a:pt x="-85811" y="1599566"/>
                  <a:pt x="13249" y="1035368"/>
                </a:cubicBezTo>
                <a:close/>
              </a:path>
            </a:pathLst>
          </a:custGeom>
          <a:solidFill>
            <a:srgbClr val="FFB850"/>
          </a:soli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sp>
        <p:nvSpPr>
          <p:cNvPr id="69" name="淘宝网Chenying0907出品 93"/>
          <p:cNvSpPr/>
          <p:nvPr/>
        </p:nvSpPr>
        <p:spPr>
          <a:xfrm>
            <a:off x="464553" y="5437303"/>
            <a:ext cx="260372" cy="225340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>
            <a:off x="2176356" y="2437178"/>
            <a:ext cx="1490717" cy="895915"/>
          </a:xfrm>
          <a:prstGeom prst="rect">
            <a:avLst/>
          </a:prstGeom>
          <a:solidFill>
            <a:schemeClr val="bg1"/>
          </a:solidFill>
          <a:ln w="28575">
            <a:solidFill>
              <a:srgbClr val="6B95C7"/>
            </a:solidFill>
            <a:prstDash val="dashDot"/>
            <a:miter lim="800000"/>
          </a:ln>
        </p:spPr>
        <p:txBody>
          <a:bodyPr wrap="square" lIns="64291" tIns="32145" rIns="64291" bIns="32145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ea typeface="Microsoft YaHei" panose="020B0503020204020204" pitchFamily="34" charset="-122"/>
              </a:rPr>
              <a:t>通过现存量查询，了解现有库存是否满足发货需求。</a:t>
            </a:r>
            <a:endParaRPr lang="zh-CN" altLang="en-US" sz="12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5667" y="2458082"/>
            <a:ext cx="7693316" cy="3894959"/>
          </a:xfrm>
          <a:prstGeom prst="roundRect">
            <a:avLst>
              <a:gd name="adj" fmla="val 8957"/>
            </a:avLst>
          </a:prstGeom>
          <a:ln w="28575"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262" y="2453454"/>
            <a:ext cx="7684127" cy="3904215"/>
          </a:xfrm>
          <a:prstGeom prst="roundRect">
            <a:avLst>
              <a:gd name="adj" fmla="val 9286"/>
            </a:avLst>
          </a:prstGeom>
          <a:ln w="28575">
            <a:solidFill>
              <a:schemeClr val="accent1"/>
            </a:solidFill>
          </a:ln>
        </p:spPr>
      </p:pic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2173848" y="3679987"/>
            <a:ext cx="1490717" cy="895915"/>
          </a:xfrm>
          <a:prstGeom prst="rect">
            <a:avLst/>
          </a:prstGeom>
          <a:solidFill>
            <a:schemeClr val="bg1"/>
          </a:solidFill>
          <a:ln w="28575">
            <a:solidFill>
              <a:srgbClr val="6B95C7"/>
            </a:solidFill>
            <a:prstDash val="dashDot"/>
            <a:miter lim="800000"/>
          </a:ln>
        </p:spPr>
        <p:txBody>
          <a:bodyPr wrap="square" lIns="64291" tIns="32145" rIns="64291" bIns="32145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ea typeface="Microsoft YaHei" panose="020B0503020204020204" pitchFamily="34" charset="-122"/>
              </a:rPr>
              <a:t>通过齐套分析，了解库存能否满足生产多少套产品。</a:t>
            </a:r>
            <a:endParaRPr lang="zh-CN" altLang="en-US" sz="12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2173848" y="5039768"/>
            <a:ext cx="1490717" cy="1172913"/>
          </a:xfrm>
          <a:prstGeom prst="rect">
            <a:avLst/>
          </a:prstGeom>
          <a:solidFill>
            <a:schemeClr val="bg1"/>
          </a:solidFill>
          <a:ln w="28575">
            <a:solidFill>
              <a:srgbClr val="6B95C7"/>
            </a:solidFill>
            <a:prstDash val="dashDot"/>
            <a:miter lim="800000"/>
          </a:ln>
        </p:spPr>
        <p:txBody>
          <a:bodyPr wrap="square" lIns="64291" tIns="32145" rIns="64291" bIns="32145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ea typeface="Microsoft YaHei" panose="020B0503020204020204" pitchFamily="34" charset="-122"/>
              </a:rPr>
              <a:t>通过生产备料分析，了解材料库存有多少？是否缺料？缺多少？</a:t>
            </a:r>
            <a:endParaRPr lang="zh-CN" altLang="en-US" sz="12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933" y="2453454"/>
            <a:ext cx="7684127" cy="3909245"/>
          </a:xfrm>
          <a:prstGeom prst="roundRect">
            <a:avLst>
              <a:gd name="adj" fmla="val 7685"/>
            </a:avLst>
          </a:prstGeom>
          <a:ln w="28575">
            <a:solidFill>
              <a:schemeClr val="accent1"/>
            </a:solidFill>
          </a:ln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179" y="2430319"/>
            <a:ext cx="7725411" cy="3915411"/>
          </a:xfrm>
          <a:prstGeom prst="roundRect">
            <a:avLst>
              <a:gd name="adj" fmla="val 9633"/>
            </a:avLst>
          </a:prstGeom>
          <a:ln w="28575">
            <a:solidFill>
              <a:schemeClr val="accent1"/>
            </a:solidFill>
          </a:ln>
        </p:spPr>
      </p:pic>
      <p:cxnSp>
        <p:nvCxnSpPr>
          <p:cNvPr id="164" name="淘宝网Chenying0907出品 163"/>
          <p:cNvCxnSpPr/>
          <p:nvPr/>
        </p:nvCxnSpPr>
        <p:spPr>
          <a:xfrm>
            <a:off x="586086" y="2065655"/>
            <a:ext cx="6095" cy="397764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T+Cloud</a:t>
            </a:r>
            <a:r>
              <a:rPr lang="zh-CN" altLang="en-US" dirty="0"/>
              <a:t>解决方案</a:t>
            </a:r>
            <a:r>
              <a:rPr lang="en-US" altLang="zh-CN" dirty="0"/>
              <a:t>-</a:t>
            </a:r>
            <a:r>
              <a:rPr lang="zh-CN" altLang="en-US" dirty="0"/>
              <a:t>投产备料难掌握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7" grpId="0" bldLvl="0" animBg="1"/>
      <p:bldP spid="77" grpId="1" animBg="1"/>
      <p:bldP spid="41" grpId="0" bldLvl="0" animBg="1"/>
      <p:bldP spid="41" grpId="1" animBg="1"/>
      <p:bldP spid="42" grpId="0" bldLvl="0" animBg="1"/>
      <p:bldP spid="42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4" name="淘宝网Chenying0907出品 163"/>
          <p:cNvCxnSpPr/>
          <p:nvPr/>
        </p:nvCxnSpPr>
        <p:spPr>
          <a:xfrm>
            <a:off x="586086" y="2065655"/>
            <a:ext cx="6095" cy="397764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4167823" y="2086243"/>
            <a:ext cx="7596087" cy="4234760"/>
            <a:chOff x="4167822" y="2014858"/>
            <a:chExt cx="7596087" cy="39243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167822" y="2014858"/>
              <a:ext cx="7596087" cy="3924300"/>
            </a:xfrm>
            <a:prstGeom prst="roundRect">
              <a:avLst>
                <a:gd name="adj" fmla="val 8041"/>
              </a:avLst>
            </a:prstGeom>
            <a:ln w="28575">
              <a:solidFill>
                <a:schemeClr val="accent1"/>
              </a:solidFill>
            </a:ln>
          </p:spPr>
        </p:pic>
        <p:sp>
          <p:nvSpPr>
            <p:cNvPr id="13" name="圆角矩形 12"/>
            <p:cNvSpPr/>
            <p:nvPr/>
          </p:nvSpPr>
          <p:spPr>
            <a:xfrm>
              <a:off x="4457700" y="3296907"/>
              <a:ext cx="1776845" cy="40051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</p:grpSp>
      <p:sp>
        <p:nvSpPr>
          <p:cNvPr id="5" name="Rectangle 4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/>
          <p:cNvSpPr/>
          <p:nvPr/>
        </p:nvSpPr>
        <p:spPr>
          <a:xfrm>
            <a:off x="1125455" y="6798339"/>
            <a:ext cx="314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fld id="{B6CDF4B4-146F-4CD0-B0FE-F3CF0468E44B}" type="slidenum">
              <a:rPr lang="id-ID" sz="1200">
                <a:solidFill>
                  <a:prstClr val="white"/>
                </a:solidFill>
                <a:ea typeface="Microsoft YaHei" panose="020B0503020204020204" pitchFamily="34" charset="-122"/>
                <a:cs typeface="Open Sans Light" panose="020B0306030504020204" pitchFamily="34" charset="0"/>
              </a:rPr>
            </a:fld>
            <a:endParaRPr lang="id-ID" sz="1600" dirty="0">
              <a:solidFill>
                <a:prstClr val="white"/>
              </a:solidFill>
              <a:ea typeface="Microsoft YaHei" panose="020B0503020204020204" pitchFamily="34" charset="-122"/>
              <a:cs typeface="Open Sans Light" panose="020B0306030504020204" pitchFamily="34" charset="0"/>
            </a:endParaRPr>
          </a:p>
        </p:txBody>
      </p:sp>
      <p:sp>
        <p:nvSpPr>
          <p:cNvPr id="2" name="e7d195523061f1c0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 hidden="1"/>
          <p:cNvSpPr txBox="1"/>
          <p:nvPr/>
        </p:nvSpPr>
        <p:spPr>
          <a:xfrm>
            <a:off x="-355599" y="1803400"/>
            <a:ext cx="378565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defTabSz="914400"/>
            <a:r>
              <a:rPr lang="en-US" altLang="zh-CN" sz="135">
                <a:solidFill>
                  <a:prstClr val="black"/>
                </a:solidFill>
                <a:ea typeface="Microsoft YaHei" panose="020B0503020204020204" pitchFamily="34" charset="-122"/>
              </a:rPr>
              <a:t>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</a:t>
            </a:r>
            <a:endParaRPr lang="zh-CN" altLang="en-US" sz="135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sp>
        <p:nvSpPr>
          <p:cNvPr id="171" name="TextBox 7"/>
          <p:cNvSpPr txBox="1"/>
          <p:nvPr/>
        </p:nvSpPr>
        <p:spPr>
          <a:xfrm>
            <a:off x="885720" y="866622"/>
            <a:ext cx="838411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 defTabSz="914400">
              <a:defRPr/>
            </a:pPr>
            <a:r>
              <a:rPr lang="zh-CN" altLang="en-US" sz="1200" b="1" kern="0" dirty="0">
                <a:solidFill>
                  <a:sysClr val="window" lastClr="FFFFFF"/>
                </a:solidFill>
              </a:rPr>
              <a:t>投多少</a:t>
            </a:r>
            <a:endParaRPr lang="zh-CN" altLang="en-US" sz="1200" b="1" kern="0" dirty="0">
              <a:solidFill>
                <a:sysClr val="window" lastClr="FFFFFF"/>
              </a:solidFill>
            </a:endParaRPr>
          </a:p>
        </p:txBody>
      </p:sp>
      <p:cxnSp>
        <p:nvCxnSpPr>
          <p:cNvPr id="175" name="Straight Connector 2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/>
          <p:cNvCxnSpPr/>
          <p:nvPr/>
        </p:nvCxnSpPr>
        <p:spPr>
          <a:xfrm>
            <a:off x="14775488" y="2458337"/>
            <a:ext cx="11179" cy="503768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41"/>
          <p:cNvGrpSpPr/>
          <p:nvPr/>
        </p:nvGrpSpPr>
        <p:grpSpPr bwMode="auto">
          <a:xfrm>
            <a:off x="2176356" y="985321"/>
            <a:ext cx="1539331" cy="549423"/>
            <a:chOff x="1302275" y="2214685"/>
            <a:chExt cx="1512000" cy="576000"/>
          </a:xfrm>
        </p:grpSpPr>
        <p:sp>
          <p:nvSpPr>
            <p:cNvPr id="35" name="双波形 34"/>
            <p:cNvSpPr/>
            <p:nvPr/>
          </p:nvSpPr>
          <p:spPr bwMode="auto">
            <a:xfrm>
              <a:off x="1302275" y="2214685"/>
              <a:ext cx="1512000" cy="576000"/>
            </a:xfrm>
            <a:prstGeom prst="doubleWave">
              <a:avLst>
                <a:gd name="adj1" fmla="val 6250"/>
                <a:gd name="adj2" fmla="val -443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914400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5890" algn="l"/>
                </a:tabLst>
                <a:defRPr/>
              </a:pPr>
              <a:endParaRPr lang="zh-CN" altLang="en-US" sz="1500" b="1" dirty="0">
                <a:solidFill>
                  <a:srgbClr val="FFFFFF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37" name="TextBox 22"/>
            <p:cNvSpPr txBox="1">
              <a:spLocks noChangeArrowheads="1"/>
            </p:cNvSpPr>
            <p:nvPr/>
          </p:nvSpPr>
          <p:spPr bwMode="auto">
            <a:xfrm>
              <a:off x="1350027" y="2330718"/>
              <a:ext cx="1416498" cy="4194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>
              <a:spAutoFit/>
            </a:bodyPr>
            <a:lstStyle/>
            <a:p>
              <a:pPr algn="ctr" defTabSz="914400" fontAlgn="ctr">
                <a:buClr>
                  <a:srgbClr val="FF0000"/>
                </a:buClr>
                <a:buSzPct val="70000"/>
                <a:defRPr/>
              </a:pPr>
              <a:r>
                <a:rPr lang="zh-CN" altLang="en-US" sz="2000" b="1" dirty="0">
                  <a:solidFill>
                    <a:srgbClr val="FFFFFF"/>
                  </a:solidFill>
                  <a:effectLst>
                    <a:reflection blurRad="6350" stA="50000" endA="300" endPos="50000" dist="60007" dir="5400000" sy="-100000" algn="bl" rotWithShape="0"/>
                  </a:effectLst>
                  <a:ea typeface="Microsoft YaHei" panose="020B0503020204020204" pitchFamily="34" charset="-122"/>
                </a:rPr>
                <a:t>解决对策</a:t>
              </a:r>
              <a:endParaRPr lang="zh-CN" altLang="en-US" sz="2000" b="1" dirty="0">
                <a:solidFill>
                  <a:srgbClr val="FFFFFF"/>
                </a:solidFill>
                <a:effectLst>
                  <a:reflection blurRad="6350" stA="50000" endA="300" endPos="50000" dist="60007" dir="5400000" sy="-100000" algn="bl" rotWithShape="0"/>
                </a:effectLst>
                <a:ea typeface="Microsoft YaHei" panose="020B0503020204020204" pitchFamily="34" charset="-122"/>
              </a:endParaRPr>
            </a:p>
          </p:txBody>
        </p:sp>
      </p:grpSp>
      <p:sp>
        <p:nvSpPr>
          <p:cNvPr id="48" name="AutoShape 3"/>
          <p:cNvSpPr>
            <a:spLocks noChangeArrowheads="1"/>
          </p:cNvSpPr>
          <p:nvPr/>
        </p:nvSpPr>
        <p:spPr bwMode="auto">
          <a:xfrm>
            <a:off x="4058568" y="884831"/>
            <a:ext cx="7705341" cy="750399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00B0EE"/>
            </a:solidFill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4400"/>
            <a:endParaRPr lang="zh-CN" altLang="en-US" dirty="0">
              <a:ea typeface="Microsoft YaHei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058568" y="884831"/>
            <a:ext cx="770534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600" b="1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生产领料：</a:t>
            </a:r>
            <a:r>
              <a:rPr lang="zh-CN" altLang="en-US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排产后，可根据加工单，参考物料清单，进行自制领料或直接领料（配额），生产</a:t>
            </a:r>
            <a:endParaRPr lang="en-US" altLang="zh-CN" sz="1400" dirty="0">
              <a:solidFill>
                <a:srgbClr val="000000"/>
              </a:solidFill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                          </a:t>
            </a:r>
            <a:r>
              <a:rPr lang="zh-CN" altLang="en-US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领料情况可以通过生产加工单材料统计表进行汇总分析</a:t>
            </a:r>
            <a:r>
              <a:rPr lang="en-US" altLang="zh-CN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lang="en-US" altLang="zh-CN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                   </a:t>
            </a:r>
            <a:endParaRPr lang="zh-CN" altLang="zh-CN" sz="1400" dirty="0">
              <a:solidFill>
                <a:srgbClr val="000000"/>
              </a:solidFill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TextBox 186"/>
          <p:cNvSpPr txBox="1"/>
          <p:nvPr/>
        </p:nvSpPr>
        <p:spPr>
          <a:xfrm>
            <a:off x="885719" y="2280889"/>
            <a:ext cx="1765300" cy="62323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生产领料</a:t>
            </a:r>
            <a:endParaRPr lang="zh-CN" altLang="en-US" b="1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56" name="淘宝网Chenying0907出品 86"/>
          <p:cNvGrpSpPr/>
          <p:nvPr/>
        </p:nvGrpSpPr>
        <p:grpSpPr>
          <a:xfrm>
            <a:off x="431247" y="2496495"/>
            <a:ext cx="424180" cy="493968"/>
            <a:chOff x="7501951" y="2860546"/>
            <a:chExt cx="2190437" cy="2947368"/>
          </a:xfrm>
          <a:solidFill>
            <a:srgbClr val="FFB850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3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4" name="淘宝网Chenying0907出品 93"/>
            <p:cNvSpPr/>
            <p:nvPr/>
          </p:nvSpPr>
          <p:spPr>
            <a:xfrm>
              <a:off x="7567585" y="2860546"/>
              <a:ext cx="1344544" cy="1344541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7" name="淘宝网Chenying0907出品 95"/>
          <p:cNvGrpSpPr/>
          <p:nvPr/>
        </p:nvGrpSpPr>
        <p:grpSpPr>
          <a:xfrm>
            <a:off x="419630" y="3472101"/>
            <a:ext cx="424180" cy="846441"/>
            <a:chOff x="7501951" y="757084"/>
            <a:chExt cx="2190437" cy="5050830"/>
          </a:xfrm>
          <a:solidFill>
            <a:srgbClr val="01ACBE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1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2" name="淘宝网Chenying0907出品 97"/>
            <p:cNvSpPr/>
            <p:nvPr/>
          </p:nvSpPr>
          <p:spPr>
            <a:xfrm>
              <a:off x="7659791" y="757084"/>
              <a:ext cx="1344544" cy="1344538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8" name="淘宝网Chenying0907出品 99"/>
          <p:cNvGrpSpPr/>
          <p:nvPr/>
        </p:nvGrpSpPr>
        <p:grpSpPr>
          <a:xfrm>
            <a:off x="419630" y="4463396"/>
            <a:ext cx="424180" cy="1101005"/>
            <a:chOff x="7501951" y="-762504"/>
            <a:chExt cx="2190437" cy="6570418"/>
          </a:xfrm>
          <a:solidFill>
            <a:srgbClr val="E87071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59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0" name="淘宝网Chenying0907出品 101"/>
            <p:cNvSpPr/>
            <p:nvPr/>
          </p:nvSpPr>
          <p:spPr>
            <a:xfrm>
              <a:off x="7711922" y="-762504"/>
              <a:ext cx="1344544" cy="1344541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53" name="淘宝网Chenying0907出品 1"/>
          <p:cNvSpPr/>
          <p:nvPr/>
        </p:nvSpPr>
        <p:spPr>
          <a:xfrm>
            <a:off x="900959" y="3296907"/>
            <a:ext cx="1623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特殊领补料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54" name="淘宝网Chenying0907出品 2"/>
          <p:cNvSpPr/>
          <p:nvPr/>
        </p:nvSpPr>
        <p:spPr>
          <a:xfrm>
            <a:off x="885719" y="4241507"/>
            <a:ext cx="176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委外发料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5" name="淘宝网Chenying0907出品 2"/>
          <p:cNvSpPr/>
          <p:nvPr/>
        </p:nvSpPr>
        <p:spPr>
          <a:xfrm>
            <a:off x="900854" y="5241465"/>
            <a:ext cx="176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物料盘点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8" name="淘宝网Chenying0907出品 50"/>
          <p:cNvSpPr/>
          <p:nvPr/>
        </p:nvSpPr>
        <p:spPr>
          <a:xfrm rot="18900000">
            <a:off x="451843" y="5448509"/>
            <a:ext cx="424180" cy="482763"/>
          </a:xfrm>
          <a:custGeom>
            <a:avLst/>
            <a:gdLst>
              <a:gd name="connsiteX0" fmla="*/ 0 w 1674495"/>
              <a:gd name="connsiteY0" fmla="*/ 1035368 h 2070735"/>
              <a:gd name="connsiteX1" fmla="*/ 837248 w 1674495"/>
              <a:gd name="connsiteY1" fmla="*/ 0 h 2070735"/>
              <a:gd name="connsiteX2" fmla="*/ 1674496 w 1674495"/>
              <a:gd name="connsiteY2" fmla="*/ 1035368 h 2070735"/>
              <a:gd name="connsiteX3" fmla="*/ 837248 w 1674495"/>
              <a:gd name="connsiteY3" fmla="*/ 2070736 h 2070735"/>
              <a:gd name="connsiteX4" fmla="*/ 0 w 1674495"/>
              <a:gd name="connsiteY4" fmla="*/ 1035368 h 2070735"/>
              <a:gd name="connsiteX0-1" fmla="*/ 13249 w 1687745"/>
              <a:gd name="connsiteY0-2" fmla="*/ 1035368 h 2070736"/>
              <a:gd name="connsiteX1-3" fmla="*/ 850497 w 1687745"/>
              <a:gd name="connsiteY1-4" fmla="*/ 0 h 2070736"/>
              <a:gd name="connsiteX2-5" fmla="*/ 1687745 w 1687745"/>
              <a:gd name="connsiteY2-6" fmla="*/ 1035368 h 2070736"/>
              <a:gd name="connsiteX3-7" fmla="*/ 850497 w 1687745"/>
              <a:gd name="connsiteY3-8" fmla="*/ 2070736 h 2070736"/>
              <a:gd name="connsiteX4-9" fmla="*/ 13249 w 1687745"/>
              <a:gd name="connsiteY4-10" fmla="*/ 1035368 h 2070736"/>
              <a:gd name="connsiteX0-11" fmla="*/ 13249 w 1696474"/>
              <a:gd name="connsiteY0-12" fmla="*/ 1035368 h 2070736"/>
              <a:gd name="connsiteX1-13" fmla="*/ 850497 w 1696474"/>
              <a:gd name="connsiteY1-14" fmla="*/ 0 h 2070736"/>
              <a:gd name="connsiteX2-15" fmla="*/ 1687745 w 1696474"/>
              <a:gd name="connsiteY2-16" fmla="*/ 1035368 h 2070736"/>
              <a:gd name="connsiteX3-17" fmla="*/ 850497 w 1696474"/>
              <a:gd name="connsiteY3-18" fmla="*/ 2070736 h 2070736"/>
              <a:gd name="connsiteX4-19" fmla="*/ 13249 w 1696474"/>
              <a:gd name="connsiteY4-20" fmla="*/ 1035368 h 20707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96474" h="2070736">
                <a:moveTo>
                  <a:pt x="13249" y="1035368"/>
                </a:moveTo>
                <a:cubicBezTo>
                  <a:pt x="112309" y="471170"/>
                  <a:pt x="388098" y="0"/>
                  <a:pt x="850497" y="0"/>
                </a:cubicBezTo>
                <a:cubicBezTo>
                  <a:pt x="1312896" y="0"/>
                  <a:pt x="1611545" y="478790"/>
                  <a:pt x="1687745" y="1035368"/>
                </a:cubicBezTo>
                <a:cubicBezTo>
                  <a:pt x="1765308" y="1601901"/>
                  <a:pt x="1312896" y="2070736"/>
                  <a:pt x="850497" y="2070736"/>
                </a:cubicBezTo>
                <a:cubicBezTo>
                  <a:pt x="388098" y="2070736"/>
                  <a:pt x="-85811" y="1599566"/>
                  <a:pt x="13249" y="1035368"/>
                </a:cubicBezTo>
                <a:close/>
              </a:path>
            </a:pathLst>
          </a:custGeom>
          <a:solidFill>
            <a:srgbClr val="FFB850"/>
          </a:soli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sp>
        <p:nvSpPr>
          <p:cNvPr id="69" name="淘宝网Chenying0907出品 93"/>
          <p:cNvSpPr/>
          <p:nvPr/>
        </p:nvSpPr>
        <p:spPr>
          <a:xfrm>
            <a:off x="464553" y="5437303"/>
            <a:ext cx="260372" cy="225340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948" y="2080026"/>
            <a:ext cx="7702747" cy="3996423"/>
          </a:xfrm>
          <a:prstGeom prst="roundRect">
            <a:avLst>
              <a:gd name="adj" fmla="val 8011"/>
            </a:avLst>
          </a:prstGeom>
          <a:ln w="28575">
            <a:solidFill>
              <a:schemeClr val="accent1"/>
            </a:solidFill>
          </a:ln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750" y="2065197"/>
            <a:ext cx="7705341" cy="4213219"/>
          </a:xfrm>
          <a:prstGeom prst="roundRect">
            <a:avLst>
              <a:gd name="adj" fmla="val 8041"/>
            </a:avLst>
          </a:prstGeom>
          <a:ln w="28575">
            <a:solidFill>
              <a:schemeClr val="accent1"/>
            </a:solidFill>
          </a:ln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352" y="2030581"/>
            <a:ext cx="7705091" cy="4212591"/>
          </a:xfrm>
          <a:prstGeom prst="roundRect">
            <a:avLst>
              <a:gd name="adj" fmla="val 8816"/>
            </a:avLst>
          </a:prstGeom>
          <a:ln w="28575">
            <a:solidFill>
              <a:schemeClr val="accent1"/>
            </a:solidFill>
          </a:ln>
        </p:spPr>
      </p:pic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2250663" y="2999729"/>
            <a:ext cx="1490717" cy="895915"/>
          </a:xfrm>
          <a:prstGeom prst="rect">
            <a:avLst/>
          </a:prstGeom>
          <a:solidFill>
            <a:schemeClr val="bg1"/>
          </a:solidFill>
          <a:ln w="28575">
            <a:solidFill>
              <a:srgbClr val="6B95C7"/>
            </a:solidFill>
            <a:prstDash val="dashDot"/>
            <a:miter lim="800000"/>
          </a:ln>
        </p:spPr>
        <p:txBody>
          <a:bodyPr wrap="square" lIns="64291" tIns="32145" rIns="64291" bIns="32145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ea typeface="Microsoft YaHei" panose="020B0503020204020204" pitchFamily="34" charset="-122"/>
              </a:rPr>
              <a:t>根据加工单自制领料，或者直接配额领料</a:t>
            </a:r>
            <a:endParaRPr lang="zh-CN" altLang="en-US" sz="12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2250663" y="4522406"/>
            <a:ext cx="1490717" cy="895915"/>
          </a:xfrm>
          <a:prstGeom prst="rect">
            <a:avLst/>
          </a:prstGeom>
          <a:solidFill>
            <a:schemeClr val="bg1"/>
          </a:solidFill>
          <a:ln w="28575">
            <a:solidFill>
              <a:srgbClr val="6B95C7"/>
            </a:solidFill>
            <a:prstDash val="dashDot"/>
            <a:miter lim="800000"/>
          </a:ln>
        </p:spPr>
        <p:txBody>
          <a:bodyPr wrap="square" lIns="64291" tIns="32145" rIns="64291" bIns="32145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ea typeface="Microsoft YaHei" panose="020B0503020204020204" pitchFamily="34" charset="-122"/>
              </a:rPr>
              <a:t>通过生产加工材料统计表分析材料领用情况</a:t>
            </a:r>
            <a:endParaRPr lang="zh-CN" altLang="en-US" sz="12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T+Cloud</a:t>
            </a:r>
            <a:r>
              <a:rPr lang="zh-CN" altLang="en-US" dirty="0"/>
              <a:t>解决方案</a:t>
            </a:r>
            <a:r>
              <a:rPr lang="en-US" altLang="zh-CN" dirty="0"/>
              <a:t>-</a:t>
            </a:r>
            <a:r>
              <a:rPr lang="zh-CN" altLang="en-US" dirty="0"/>
              <a:t>生产领料难控制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2" grpId="0" bldLvl="0" animBg="1"/>
      <p:bldP spid="42" grpId="1" animBg="1"/>
      <p:bldP spid="43" grpId="0" bldLvl="0" animBg="1"/>
      <p:bldP spid="43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4" name="淘宝网Chenying0907出品 163"/>
          <p:cNvCxnSpPr/>
          <p:nvPr/>
        </p:nvCxnSpPr>
        <p:spPr>
          <a:xfrm>
            <a:off x="586086" y="2065655"/>
            <a:ext cx="6095" cy="397764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/>
          <p:cNvSpPr/>
          <p:nvPr/>
        </p:nvSpPr>
        <p:spPr>
          <a:xfrm>
            <a:off x="1125455" y="6798339"/>
            <a:ext cx="314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fld id="{B6CDF4B4-146F-4CD0-B0FE-F3CF0468E44B}" type="slidenum">
              <a:rPr lang="id-ID" sz="1200">
                <a:solidFill>
                  <a:prstClr val="white"/>
                </a:solidFill>
                <a:ea typeface="Microsoft YaHei" panose="020B0503020204020204" pitchFamily="34" charset="-122"/>
                <a:cs typeface="Open Sans Light" panose="020B0306030504020204" pitchFamily="34" charset="0"/>
              </a:rPr>
            </a:fld>
            <a:endParaRPr lang="id-ID" sz="1600" dirty="0">
              <a:solidFill>
                <a:prstClr val="white"/>
              </a:solidFill>
              <a:ea typeface="Microsoft YaHei" panose="020B0503020204020204" pitchFamily="34" charset="-122"/>
              <a:cs typeface="Open Sans Light" panose="020B0306030504020204" pitchFamily="34" charset="0"/>
            </a:endParaRPr>
          </a:p>
        </p:txBody>
      </p:sp>
      <p:sp>
        <p:nvSpPr>
          <p:cNvPr id="2" name="e7d195523061f1c0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 hidden="1"/>
          <p:cNvSpPr txBox="1"/>
          <p:nvPr/>
        </p:nvSpPr>
        <p:spPr>
          <a:xfrm>
            <a:off x="-355599" y="1803400"/>
            <a:ext cx="378565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defTabSz="914400"/>
            <a:r>
              <a:rPr lang="en-US" altLang="zh-CN" sz="135">
                <a:solidFill>
                  <a:prstClr val="black"/>
                </a:solidFill>
                <a:ea typeface="Microsoft YaHei" panose="020B0503020204020204" pitchFamily="34" charset="-122"/>
              </a:rPr>
              <a:t>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</a:t>
            </a:r>
            <a:endParaRPr lang="zh-CN" altLang="en-US" sz="135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sp>
        <p:nvSpPr>
          <p:cNvPr id="171" name="TextBox 7"/>
          <p:cNvSpPr txBox="1"/>
          <p:nvPr/>
        </p:nvSpPr>
        <p:spPr>
          <a:xfrm>
            <a:off x="885720" y="866622"/>
            <a:ext cx="838411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 defTabSz="914400">
              <a:defRPr/>
            </a:pPr>
            <a:r>
              <a:rPr lang="zh-CN" altLang="en-US" sz="1200" b="1" kern="0" dirty="0">
                <a:solidFill>
                  <a:sysClr val="window" lastClr="FFFFFF"/>
                </a:solidFill>
              </a:rPr>
              <a:t>投多少</a:t>
            </a:r>
            <a:endParaRPr lang="zh-CN" altLang="en-US" sz="1200" b="1" kern="0" dirty="0">
              <a:solidFill>
                <a:sysClr val="window" lastClr="FFFFFF"/>
              </a:solidFill>
            </a:endParaRPr>
          </a:p>
        </p:txBody>
      </p:sp>
      <p:cxnSp>
        <p:nvCxnSpPr>
          <p:cNvPr id="175" name="Straight Connector 2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/>
          <p:cNvCxnSpPr/>
          <p:nvPr/>
        </p:nvCxnSpPr>
        <p:spPr>
          <a:xfrm>
            <a:off x="14775488" y="2458337"/>
            <a:ext cx="11179" cy="503768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41"/>
          <p:cNvGrpSpPr/>
          <p:nvPr/>
        </p:nvGrpSpPr>
        <p:grpSpPr bwMode="auto">
          <a:xfrm>
            <a:off x="2176356" y="985321"/>
            <a:ext cx="1539331" cy="549423"/>
            <a:chOff x="1302275" y="2214685"/>
            <a:chExt cx="1512000" cy="576000"/>
          </a:xfrm>
        </p:grpSpPr>
        <p:sp>
          <p:nvSpPr>
            <p:cNvPr id="35" name="双波形 34"/>
            <p:cNvSpPr/>
            <p:nvPr/>
          </p:nvSpPr>
          <p:spPr bwMode="auto">
            <a:xfrm>
              <a:off x="1302275" y="2214685"/>
              <a:ext cx="1512000" cy="576000"/>
            </a:xfrm>
            <a:prstGeom prst="doubleWave">
              <a:avLst>
                <a:gd name="adj1" fmla="val 6250"/>
                <a:gd name="adj2" fmla="val -443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914400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5890" algn="l"/>
                </a:tabLst>
                <a:defRPr/>
              </a:pPr>
              <a:endParaRPr lang="zh-CN" altLang="en-US" sz="1500" b="1" dirty="0">
                <a:solidFill>
                  <a:srgbClr val="FFFFFF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37" name="TextBox 22"/>
            <p:cNvSpPr txBox="1">
              <a:spLocks noChangeArrowheads="1"/>
            </p:cNvSpPr>
            <p:nvPr/>
          </p:nvSpPr>
          <p:spPr bwMode="auto">
            <a:xfrm>
              <a:off x="1350027" y="2330718"/>
              <a:ext cx="1416498" cy="4194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>
              <a:spAutoFit/>
            </a:bodyPr>
            <a:lstStyle/>
            <a:p>
              <a:pPr algn="ctr" defTabSz="914400" fontAlgn="ctr">
                <a:buClr>
                  <a:srgbClr val="FF0000"/>
                </a:buClr>
                <a:buSzPct val="70000"/>
                <a:defRPr/>
              </a:pPr>
              <a:r>
                <a:rPr lang="zh-CN" altLang="en-US" sz="2000" b="1" dirty="0">
                  <a:solidFill>
                    <a:srgbClr val="FFFFFF"/>
                  </a:solidFill>
                  <a:effectLst>
                    <a:reflection blurRad="6350" stA="50000" endA="300" endPos="50000" dist="60007" dir="5400000" sy="-100000" algn="bl" rotWithShape="0"/>
                  </a:effectLst>
                  <a:ea typeface="Microsoft YaHei" panose="020B0503020204020204" pitchFamily="34" charset="-122"/>
                </a:rPr>
                <a:t>解决对策</a:t>
              </a:r>
              <a:endParaRPr lang="zh-CN" altLang="en-US" sz="2000" b="1" dirty="0">
                <a:solidFill>
                  <a:srgbClr val="FFFFFF"/>
                </a:solidFill>
                <a:effectLst>
                  <a:reflection blurRad="6350" stA="50000" endA="300" endPos="50000" dist="60007" dir="5400000" sy="-100000" algn="bl" rotWithShape="0"/>
                </a:effectLst>
                <a:ea typeface="Microsoft YaHei" panose="020B0503020204020204" pitchFamily="34" charset="-122"/>
              </a:endParaRPr>
            </a:p>
          </p:txBody>
        </p:sp>
      </p:grpSp>
      <p:sp>
        <p:nvSpPr>
          <p:cNvPr id="48" name="AutoShape 3"/>
          <p:cNvSpPr>
            <a:spLocks noChangeArrowheads="1"/>
          </p:cNvSpPr>
          <p:nvPr/>
        </p:nvSpPr>
        <p:spPr bwMode="auto">
          <a:xfrm>
            <a:off x="4058568" y="884831"/>
            <a:ext cx="7705341" cy="718123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00B0EE"/>
            </a:solidFill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4400"/>
            <a:endParaRPr lang="zh-CN" altLang="en-US" dirty="0">
              <a:ea typeface="Microsoft YaHei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058568" y="884831"/>
            <a:ext cx="770534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特珠领补料：</a:t>
            </a:r>
            <a:r>
              <a:rPr lang="zh-CN" altLang="en-US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主要处理生产过程中的倒冲领料和补料情况，根据入库情况倒推出材料的领用情况，根据加工单进行新材料或原材料增补领料的业务处理</a:t>
            </a:r>
            <a:r>
              <a:rPr lang="en-US" altLang="zh-CN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                 </a:t>
            </a:r>
            <a:endParaRPr lang="zh-CN" altLang="zh-CN" sz="1400" dirty="0">
              <a:solidFill>
                <a:srgbClr val="000000"/>
              </a:solidFill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TextBox 186"/>
          <p:cNvSpPr txBox="1"/>
          <p:nvPr/>
        </p:nvSpPr>
        <p:spPr>
          <a:xfrm>
            <a:off x="885719" y="2280889"/>
            <a:ext cx="1765300" cy="56168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生产领料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56" name="淘宝网Chenying0907出品 86"/>
          <p:cNvGrpSpPr/>
          <p:nvPr/>
        </p:nvGrpSpPr>
        <p:grpSpPr>
          <a:xfrm>
            <a:off x="424319" y="2477728"/>
            <a:ext cx="424180" cy="493968"/>
            <a:chOff x="7501951" y="2860546"/>
            <a:chExt cx="2190437" cy="2947368"/>
          </a:xfrm>
          <a:solidFill>
            <a:srgbClr val="FFB850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3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4" name="淘宝网Chenying0907出品 93"/>
            <p:cNvSpPr/>
            <p:nvPr/>
          </p:nvSpPr>
          <p:spPr>
            <a:xfrm>
              <a:off x="7567585" y="2860546"/>
              <a:ext cx="1344544" cy="1344541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7" name="淘宝网Chenying0907出品 95"/>
          <p:cNvGrpSpPr/>
          <p:nvPr/>
        </p:nvGrpSpPr>
        <p:grpSpPr>
          <a:xfrm>
            <a:off x="419630" y="3472101"/>
            <a:ext cx="424180" cy="846441"/>
            <a:chOff x="7501951" y="757084"/>
            <a:chExt cx="2190437" cy="5050830"/>
          </a:xfrm>
          <a:solidFill>
            <a:srgbClr val="01ACBE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1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2" name="淘宝网Chenying0907出品 97"/>
            <p:cNvSpPr/>
            <p:nvPr/>
          </p:nvSpPr>
          <p:spPr>
            <a:xfrm>
              <a:off x="7659791" y="757084"/>
              <a:ext cx="1344544" cy="1344538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8" name="淘宝网Chenying0907出品 99"/>
          <p:cNvGrpSpPr/>
          <p:nvPr/>
        </p:nvGrpSpPr>
        <p:grpSpPr>
          <a:xfrm>
            <a:off x="419630" y="4463396"/>
            <a:ext cx="424180" cy="1101005"/>
            <a:chOff x="7501951" y="-762504"/>
            <a:chExt cx="2190437" cy="6570418"/>
          </a:xfrm>
          <a:solidFill>
            <a:srgbClr val="E87071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59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0" name="淘宝网Chenying0907出品 101"/>
            <p:cNvSpPr/>
            <p:nvPr/>
          </p:nvSpPr>
          <p:spPr>
            <a:xfrm>
              <a:off x="7711922" y="-762504"/>
              <a:ext cx="1344544" cy="1344541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53" name="淘宝网Chenying0907出品 1"/>
          <p:cNvSpPr/>
          <p:nvPr/>
        </p:nvSpPr>
        <p:spPr>
          <a:xfrm>
            <a:off x="900959" y="3296909"/>
            <a:ext cx="1623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特殊领补料</a:t>
            </a:r>
            <a:endParaRPr lang="zh-CN" altLang="en-US" b="1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54" name="淘宝网Chenying0907出品 2"/>
          <p:cNvSpPr/>
          <p:nvPr/>
        </p:nvSpPr>
        <p:spPr>
          <a:xfrm>
            <a:off x="885719" y="4241507"/>
            <a:ext cx="176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委外发补料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5" name="淘宝网Chenying0907出品 2"/>
          <p:cNvSpPr/>
          <p:nvPr/>
        </p:nvSpPr>
        <p:spPr>
          <a:xfrm>
            <a:off x="900854" y="5241465"/>
            <a:ext cx="176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物料盘点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8" name="淘宝网Chenying0907出品 50"/>
          <p:cNvSpPr/>
          <p:nvPr/>
        </p:nvSpPr>
        <p:spPr>
          <a:xfrm rot="18900000">
            <a:off x="451843" y="5448509"/>
            <a:ext cx="424180" cy="482763"/>
          </a:xfrm>
          <a:custGeom>
            <a:avLst/>
            <a:gdLst>
              <a:gd name="connsiteX0" fmla="*/ 0 w 1674495"/>
              <a:gd name="connsiteY0" fmla="*/ 1035368 h 2070735"/>
              <a:gd name="connsiteX1" fmla="*/ 837248 w 1674495"/>
              <a:gd name="connsiteY1" fmla="*/ 0 h 2070735"/>
              <a:gd name="connsiteX2" fmla="*/ 1674496 w 1674495"/>
              <a:gd name="connsiteY2" fmla="*/ 1035368 h 2070735"/>
              <a:gd name="connsiteX3" fmla="*/ 837248 w 1674495"/>
              <a:gd name="connsiteY3" fmla="*/ 2070736 h 2070735"/>
              <a:gd name="connsiteX4" fmla="*/ 0 w 1674495"/>
              <a:gd name="connsiteY4" fmla="*/ 1035368 h 2070735"/>
              <a:gd name="connsiteX0-1" fmla="*/ 13249 w 1687745"/>
              <a:gd name="connsiteY0-2" fmla="*/ 1035368 h 2070736"/>
              <a:gd name="connsiteX1-3" fmla="*/ 850497 w 1687745"/>
              <a:gd name="connsiteY1-4" fmla="*/ 0 h 2070736"/>
              <a:gd name="connsiteX2-5" fmla="*/ 1687745 w 1687745"/>
              <a:gd name="connsiteY2-6" fmla="*/ 1035368 h 2070736"/>
              <a:gd name="connsiteX3-7" fmla="*/ 850497 w 1687745"/>
              <a:gd name="connsiteY3-8" fmla="*/ 2070736 h 2070736"/>
              <a:gd name="connsiteX4-9" fmla="*/ 13249 w 1687745"/>
              <a:gd name="connsiteY4-10" fmla="*/ 1035368 h 2070736"/>
              <a:gd name="connsiteX0-11" fmla="*/ 13249 w 1696474"/>
              <a:gd name="connsiteY0-12" fmla="*/ 1035368 h 2070736"/>
              <a:gd name="connsiteX1-13" fmla="*/ 850497 w 1696474"/>
              <a:gd name="connsiteY1-14" fmla="*/ 0 h 2070736"/>
              <a:gd name="connsiteX2-15" fmla="*/ 1687745 w 1696474"/>
              <a:gd name="connsiteY2-16" fmla="*/ 1035368 h 2070736"/>
              <a:gd name="connsiteX3-17" fmla="*/ 850497 w 1696474"/>
              <a:gd name="connsiteY3-18" fmla="*/ 2070736 h 2070736"/>
              <a:gd name="connsiteX4-19" fmla="*/ 13249 w 1696474"/>
              <a:gd name="connsiteY4-20" fmla="*/ 1035368 h 20707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96474" h="2070736">
                <a:moveTo>
                  <a:pt x="13249" y="1035368"/>
                </a:moveTo>
                <a:cubicBezTo>
                  <a:pt x="112309" y="471170"/>
                  <a:pt x="388098" y="0"/>
                  <a:pt x="850497" y="0"/>
                </a:cubicBezTo>
                <a:cubicBezTo>
                  <a:pt x="1312896" y="0"/>
                  <a:pt x="1611545" y="478790"/>
                  <a:pt x="1687745" y="1035368"/>
                </a:cubicBezTo>
                <a:cubicBezTo>
                  <a:pt x="1765308" y="1601901"/>
                  <a:pt x="1312896" y="2070736"/>
                  <a:pt x="850497" y="2070736"/>
                </a:cubicBezTo>
                <a:cubicBezTo>
                  <a:pt x="388098" y="2070736"/>
                  <a:pt x="-85811" y="1599566"/>
                  <a:pt x="13249" y="1035368"/>
                </a:cubicBezTo>
                <a:close/>
              </a:path>
            </a:pathLst>
          </a:custGeom>
          <a:solidFill>
            <a:srgbClr val="FFB850"/>
          </a:soli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sp>
        <p:nvSpPr>
          <p:cNvPr id="69" name="淘宝网Chenying0907出品 93"/>
          <p:cNvSpPr/>
          <p:nvPr/>
        </p:nvSpPr>
        <p:spPr>
          <a:xfrm>
            <a:off x="464553" y="5437303"/>
            <a:ext cx="260372" cy="225340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2250167" y="2307926"/>
            <a:ext cx="1490717" cy="618916"/>
          </a:xfrm>
          <a:prstGeom prst="rect">
            <a:avLst/>
          </a:prstGeom>
          <a:solidFill>
            <a:schemeClr val="bg1"/>
          </a:solidFill>
          <a:ln w="28575">
            <a:solidFill>
              <a:srgbClr val="6B95C7"/>
            </a:solidFill>
            <a:prstDash val="dashDot"/>
            <a:miter lim="800000"/>
          </a:ln>
        </p:spPr>
        <p:txBody>
          <a:bodyPr wrap="square" lIns="64291" tIns="32145" rIns="64291" bIns="32145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ea typeface="Microsoft YaHei" panose="020B0503020204020204" pitchFamily="34" charset="-122"/>
              </a:rPr>
              <a:t>指定倒冲领料的原材料。</a:t>
            </a:r>
            <a:endParaRPr lang="zh-CN" altLang="en-US" sz="12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2260756" y="4645046"/>
            <a:ext cx="1490717" cy="1172913"/>
          </a:xfrm>
          <a:prstGeom prst="rect">
            <a:avLst/>
          </a:prstGeom>
          <a:solidFill>
            <a:schemeClr val="bg1"/>
          </a:solidFill>
          <a:ln w="28575">
            <a:solidFill>
              <a:srgbClr val="6B95C7"/>
            </a:solidFill>
            <a:prstDash val="dashDot"/>
            <a:miter lim="800000"/>
          </a:ln>
        </p:spPr>
        <p:txBody>
          <a:bodyPr wrap="square" lIns="64291" tIns="32145" rIns="64291" bIns="32145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ea typeface="Microsoft YaHei" panose="020B0503020204020204" pitchFamily="34" charset="-122"/>
              </a:rPr>
              <a:t>指定材料出库类型为生产补料，选生产加工单，相应补充已有或新材料。</a:t>
            </a:r>
            <a:endParaRPr lang="zh-CN" altLang="en-US" sz="12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4144" y="2145395"/>
            <a:ext cx="7676925" cy="3941820"/>
          </a:xfrm>
          <a:prstGeom prst="roundRect">
            <a:avLst>
              <a:gd name="adj" fmla="val 9052"/>
            </a:avLst>
          </a:prstGeom>
          <a:ln w="28575"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011" y="2121126"/>
            <a:ext cx="7692059" cy="4196319"/>
          </a:xfrm>
          <a:prstGeom prst="roundRect">
            <a:avLst>
              <a:gd name="adj" fmla="val 9493"/>
            </a:avLst>
          </a:prstGeom>
          <a:ln w="28575">
            <a:solidFill>
              <a:schemeClr val="accent1"/>
            </a:solidFill>
          </a:ln>
        </p:spPr>
      </p:pic>
      <p:sp>
        <p:nvSpPr>
          <p:cNvPr id="46" name="Text Box 10"/>
          <p:cNvSpPr txBox="1">
            <a:spLocks noChangeArrowheads="1"/>
          </p:cNvSpPr>
          <p:nvPr/>
        </p:nvSpPr>
        <p:spPr bwMode="auto">
          <a:xfrm>
            <a:off x="2260756" y="3337987"/>
            <a:ext cx="1490717" cy="895915"/>
          </a:xfrm>
          <a:prstGeom prst="rect">
            <a:avLst/>
          </a:prstGeom>
          <a:solidFill>
            <a:schemeClr val="bg1"/>
          </a:solidFill>
          <a:ln w="28575">
            <a:solidFill>
              <a:srgbClr val="6B95C7"/>
            </a:solidFill>
            <a:prstDash val="dashDot"/>
            <a:miter lim="800000"/>
          </a:ln>
        </p:spPr>
        <p:txBody>
          <a:bodyPr wrap="square" lIns="64291" tIns="32145" rIns="64291" bIns="32145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ea typeface="Microsoft YaHei" panose="020B0503020204020204" pitchFamily="34" charset="-122"/>
              </a:rPr>
              <a:t>根据生产入库自动生成倒冲领料的材料出库单。</a:t>
            </a:r>
            <a:endParaRPr lang="zh-CN" altLang="en-US" sz="12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109011" y="2094341"/>
            <a:ext cx="7724805" cy="4249883"/>
            <a:chOff x="4669222" y="3008989"/>
            <a:chExt cx="7724805" cy="4249883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9222" y="3008989"/>
              <a:ext cx="7724805" cy="4249883"/>
            </a:xfrm>
            <a:prstGeom prst="roundRect">
              <a:avLst>
                <a:gd name="adj" fmla="val 8698"/>
              </a:avLst>
            </a:prstGeom>
            <a:ln w="28575">
              <a:solidFill>
                <a:schemeClr val="accent1"/>
              </a:solidFill>
            </a:ln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1952" y="3337986"/>
              <a:ext cx="1190625" cy="904875"/>
            </a:xfrm>
            <a:prstGeom prst="rect">
              <a:avLst/>
            </a:prstGeom>
          </p:spPr>
        </p:pic>
      </p:grp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T+Cloud</a:t>
            </a:r>
            <a:r>
              <a:rPr lang="zh-CN" altLang="en-US" dirty="0"/>
              <a:t>解决方案</a:t>
            </a:r>
            <a:r>
              <a:rPr lang="en-US" altLang="zh-CN" dirty="0"/>
              <a:t>-</a:t>
            </a:r>
            <a:r>
              <a:rPr lang="zh-CN" altLang="en-US" dirty="0"/>
              <a:t>生产领料难控制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2" grpId="0" bldLvl="0" animBg="1"/>
      <p:bldP spid="42" grpId="1" animBg="1"/>
      <p:bldP spid="43" grpId="0" bldLvl="0" animBg="1"/>
      <p:bldP spid="43" grpId="1" animBg="1"/>
      <p:bldP spid="46" grpId="0" bldLvl="0" animBg="1"/>
      <p:bldP spid="46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4" name="淘宝网Chenying0907出品 163"/>
          <p:cNvCxnSpPr/>
          <p:nvPr/>
        </p:nvCxnSpPr>
        <p:spPr>
          <a:xfrm>
            <a:off x="586086" y="2065655"/>
            <a:ext cx="6095" cy="397764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/>
          <p:cNvSpPr/>
          <p:nvPr/>
        </p:nvSpPr>
        <p:spPr>
          <a:xfrm>
            <a:off x="1125455" y="6798339"/>
            <a:ext cx="314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fld id="{B6CDF4B4-146F-4CD0-B0FE-F3CF0468E44B}" type="slidenum">
              <a:rPr lang="id-ID" sz="1200">
                <a:solidFill>
                  <a:prstClr val="white"/>
                </a:solidFill>
                <a:ea typeface="Microsoft YaHei" panose="020B0503020204020204" pitchFamily="34" charset="-122"/>
                <a:cs typeface="Open Sans Light" panose="020B0306030504020204" pitchFamily="34" charset="0"/>
              </a:rPr>
            </a:fld>
            <a:endParaRPr lang="id-ID" sz="1600" dirty="0">
              <a:solidFill>
                <a:prstClr val="white"/>
              </a:solidFill>
              <a:ea typeface="Microsoft YaHei" panose="020B0503020204020204" pitchFamily="34" charset="-122"/>
              <a:cs typeface="Open Sans Light" panose="020B0306030504020204" pitchFamily="34" charset="0"/>
            </a:endParaRPr>
          </a:p>
        </p:txBody>
      </p:sp>
      <p:sp>
        <p:nvSpPr>
          <p:cNvPr id="2" name="e7d195523061f1c0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 hidden="1"/>
          <p:cNvSpPr txBox="1"/>
          <p:nvPr/>
        </p:nvSpPr>
        <p:spPr>
          <a:xfrm>
            <a:off x="-355599" y="1803400"/>
            <a:ext cx="378565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defTabSz="914400"/>
            <a:r>
              <a:rPr lang="en-US" altLang="zh-CN" sz="135">
                <a:solidFill>
                  <a:prstClr val="black"/>
                </a:solidFill>
                <a:ea typeface="Microsoft YaHei" panose="020B0503020204020204" pitchFamily="34" charset="-122"/>
              </a:rPr>
              <a:t>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</a:t>
            </a:r>
            <a:endParaRPr lang="zh-CN" altLang="en-US" sz="135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sp>
        <p:nvSpPr>
          <p:cNvPr id="171" name="TextBox 7"/>
          <p:cNvSpPr txBox="1"/>
          <p:nvPr/>
        </p:nvSpPr>
        <p:spPr>
          <a:xfrm>
            <a:off x="885720" y="866622"/>
            <a:ext cx="838411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 defTabSz="914400">
              <a:defRPr/>
            </a:pPr>
            <a:r>
              <a:rPr lang="zh-CN" altLang="en-US" sz="1200" b="1" kern="0" dirty="0">
                <a:solidFill>
                  <a:sysClr val="window" lastClr="FFFFFF"/>
                </a:solidFill>
              </a:rPr>
              <a:t>投多少</a:t>
            </a:r>
            <a:endParaRPr lang="zh-CN" altLang="en-US" sz="1200" b="1" kern="0" dirty="0">
              <a:solidFill>
                <a:sysClr val="window" lastClr="FFFFFF"/>
              </a:solidFill>
            </a:endParaRPr>
          </a:p>
        </p:txBody>
      </p:sp>
      <p:cxnSp>
        <p:nvCxnSpPr>
          <p:cNvPr id="175" name="Straight Connector 2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/>
          <p:cNvCxnSpPr/>
          <p:nvPr/>
        </p:nvCxnSpPr>
        <p:spPr>
          <a:xfrm>
            <a:off x="14775488" y="2458337"/>
            <a:ext cx="11179" cy="503768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41"/>
          <p:cNvGrpSpPr/>
          <p:nvPr/>
        </p:nvGrpSpPr>
        <p:grpSpPr bwMode="auto">
          <a:xfrm>
            <a:off x="2176356" y="985321"/>
            <a:ext cx="1539331" cy="549423"/>
            <a:chOff x="1302275" y="2214685"/>
            <a:chExt cx="1512000" cy="576000"/>
          </a:xfrm>
        </p:grpSpPr>
        <p:sp>
          <p:nvSpPr>
            <p:cNvPr id="35" name="双波形 34"/>
            <p:cNvSpPr/>
            <p:nvPr/>
          </p:nvSpPr>
          <p:spPr bwMode="auto">
            <a:xfrm>
              <a:off x="1302275" y="2214685"/>
              <a:ext cx="1512000" cy="576000"/>
            </a:xfrm>
            <a:prstGeom prst="doubleWave">
              <a:avLst>
                <a:gd name="adj1" fmla="val 6250"/>
                <a:gd name="adj2" fmla="val -443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914400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5890" algn="l"/>
                </a:tabLst>
                <a:defRPr/>
              </a:pPr>
              <a:endParaRPr lang="zh-CN" altLang="en-US" sz="1500" b="1" dirty="0">
                <a:solidFill>
                  <a:srgbClr val="FFFFFF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37" name="TextBox 22"/>
            <p:cNvSpPr txBox="1">
              <a:spLocks noChangeArrowheads="1"/>
            </p:cNvSpPr>
            <p:nvPr/>
          </p:nvSpPr>
          <p:spPr bwMode="auto">
            <a:xfrm>
              <a:off x="1350027" y="2330718"/>
              <a:ext cx="1416498" cy="4194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>
              <a:spAutoFit/>
            </a:bodyPr>
            <a:lstStyle/>
            <a:p>
              <a:pPr algn="ctr" defTabSz="914400" fontAlgn="ctr">
                <a:buClr>
                  <a:srgbClr val="FF0000"/>
                </a:buClr>
                <a:buSzPct val="70000"/>
                <a:defRPr/>
              </a:pPr>
              <a:r>
                <a:rPr lang="zh-CN" altLang="en-US" sz="2000" b="1" dirty="0">
                  <a:solidFill>
                    <a:srgbClr val="FFFFFF"/>
                  </a:solidFill>
                  <a:effectLst>
                    <a:reflection blurRad="6350" stA="50000" endA="300" endPos="50000" dist="60007" dir="5400000" sy="-100000" algn="bl" rotWithShape="0"/>
                  </a:effectLst>
                  <a:ea typeface="Microsoft YaHei" panose="020B0503020204020204" pitchFamily="34" charset="-122"/>
                </a:rPr>
                <a:t>解决对策</a:t>
              </a:r>
              <a:endParaRPr lang="zh-CN" altLang="en-US" sz="2000" b="1" dirty="0">
                <a:solidFill>
                  <a:srgbClr val="FFFFFF"/>
                </a:solidFill>
                <a:effectLst>
                  <a:reflection blurRad="6350" stA="50000" endA="300" endPos="50000" dist="60007" dir="5400000" sy="-100000" algn="bl" rotWithShape="0"/>
                </a:effectLst>
                <a:ea typeface="Microsoft YaHei" panose="020B0503020204020204" pitchFamily="34" charset="-122"/>
              </a:endParaRPr>
            </a:p>
          </p:txBody>
        </p:sp>
      </p:grpSp>
      <p:sp>
        <p:nvSpPr>
          <p:cNvPr id="48" name="AutoShape 3"/>
          <p:cNvSpPr>
            <a:spLocks noChangeArrowheads="1"/>
          </p:cNvSpPr>
          <p:nvPr/>
        </p:nvSpPr>
        <p:spPr bwMode="auto">
          <a:xfrm>
            <a:off x="4058568" y="884831"/>
            <a:ext cx="7705341" cy="718123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00B0EE"/>
            </a:solidFill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4400"/>
            <a:endParaRPr lang="zh-CN" altLang="en-US" dirty="0">
              <a:ea typeface="Microsoft YaHei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058568" y="884831"/>
            <a:ext cx="770534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委外发补料：</a:t>
            </a:r>
            <a:r>
              <a:rPr lang="zh-CN" altLang="en-US" sz="1400" dirty="0">
                <a:solidFill>
                  <a:prstClr val="black"/>
                </a:solidFill>
                <a:ea typeface="Microsoft YaHei" panose="020B0503020204020204" pitchFamily="34" charset="-122"/>
              </a:rPr>
              <a:t>订单下达后，结合物料清单，根据相应的委外加工单，即可直接生成相应的原材料出库单，也可以根据委外加工单进行新料或已有料的补料处理。</a:t>
            </a:r>
            <a:endParaRPr lang="zh-CN" altLang="zh-CN" sz="1400" dirty="0">
              <a:solidFill>
                <a:srgbClr val="000000"/>
              </a:solidFill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TextBox 186"/>
          <p:cNvSpPr txBox="1"/>
          <p:nvPr/>
        </p:nvSpPr>
        <p:spPr>
          <a:xfrm>
            <a:off x="885719" y="2280889"/>
            <a:ext cx="1765300" cy="56168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生产领料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56" name="淘宝网Chenying0907出品 86"/>
          <p:cNvGrpSpPr/>
          <p:nvPr/>
        </p:nvGrpSpPr>
        <p:grpSpPr>
          <a:xfrm>
            <a:off x="460291" y="2467159"/>
            <a:ext cx="424180" cy="493968"/>
            <a:chOff x="7501951" y="2860546"/>
            <a:chExt cx="2190437" cy="2947368"/>
          </a:xfrm>
          <a:solidFill>
            <a:srgbClr val="FFB850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3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4" name="淘宝网Chenying0907出品 93"/>
            <p:cNvSpPr/>
            <p:nvPr/>
          </p:nvSpPr>
          <p:spPr>
            <a:xfrm>
              <a:off x="7567585" y="2860546"/>
              <a:ext cx="1344544" cy="1344541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7" name="淘宝网Chenying0907出品 95"/>
          <p:cNvGrpSpPr/>
          <p:nvPr/>
        </p:nvGrpSpPr>
        <p:grpSpPr>
          <a:xfrm>
            <a:off x="419630" y="3472101"/>
            <a:ext cx="424180" cy="846441"/>
            <a:chOff x="7501951" y="757084"/>
            <a:chExt cx="2190437" cy="5050830"/>
          </a:xfrm>
          <a:solidFill>
            <a:srgbClr val="01ACBE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1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2" name="淘宝网Chenying0907出品 97"/>
            <p:cNvSpPr/>
            <p:nvPr/>
          </p:nvSpPr>
          <p:spPr>
            <a:xfrm>
              <a:off x="7659791" y="757084"/>
              <a:ext cx="1344544" cy="1344538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8" name="淘宝网Chenying0907出品 99"/>
          <p:cNvGrpSpPr/>
          <p:nvPr/>
        </p:nvGrpSpPr>
        <p:grpSpPr>
          <a:xfrm>
            <a:off x="419630" y="4463396"/>
            <a:ext cx="424180" cy="1101005"/>
            <a:chOff x="7501951" y="-762504"/>
            <a:chExt cx="2190437" cy="6570418"/>
          </a:xfrm>
          <a:solidFill>
            <a:srgbClr val="E87071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59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0" name="淘宝网Chenying0907出品 101"/>
            <p:cNvSpPr/>
            <p:nvPr/>
          </p:nvSpPr>
          <p:spPr>
            <a:xfrm>
              <a:off x="7711922" y="-762504"/>
              <a:ext cx="1344544" cy="1344541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53" name="淘宝网Chenying0907出品 1"/>
          <p:cNvSpPr/>
          <p:nvPr/>
        </p:nvSpPr>
        <p:spPr>
          <a:xfrm>
            <a:off x="900959" y="3296907"/>
            <a:ext cx="1623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特殊领补料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54" name="淘宝网Chenying0907出品 2"/>
          <p:cNvSpPr/>
          <p:nvPr/>
        </p:nvSpPr>
        <p:spPr>
          <a:xfrm>
            <a:off x="885719" y="4241509"/>
            <a:ext cx="1765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委外发补料</a:t>
            </a:r>
            <a:endParaRPr lang="zh-CN" altLang="en-US" b="1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5" name="淘宝网Chenying0907出品 2"/>
          <p:cNvSpPr/>
          <p:nvPr/>
        </p:nvSpPr>
        <p:spPr>
          <a:xfrm>
            <a:off x="900854" y="5241465"/>
            <a:ext cx="176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物料盘点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8" name="淘宝网Chenying0907出品 50"/>
          <p:cNvSpPr/>
          <p:nvPr/>
        </p:nvSpPr>
        <p:spPr>
          <a:xfrm rot="18900000">
            <a:off x="451843" y="5448509"/>
            <a:ext cx="424180" cy="482763"/>
          </a:xfrm>
          <a:custGeom>
            <a:avLst/>
            <a:gdLst>
              <a:gd name="connsiteX0" fmla="*/ 0 w 1674495"/>
              <a:gd name="connsiteY0" fmla="*/ 1035368 h 2070735"/>
              <a:gd name="connsiteX1" fmla="*/ 837248 w 1674495"/>
              <a:gd name="connsiteY1" fmla="*/ 0 h 2070735"/>
              <a:gd name="connsiteX2" fmla="*/ 1674496 w 1674495"/>
              <a:gd name="connsiteY2" fmla="*/ 1035368 h 2070735"/>
              <a:gd name="connsiteX3" fmla="*/ 837248 w 1674495"/>
              <a:gd name="connsiteY3" fmla="*/ 2070736 h 2070735"/>
              <a:gd name="connsiteX4" fmla="*/ 0 w 1674495"/>
              <a:gd name="connsiteY4" fmla="*/ 1035368 h 2070735"/>
              <a:gd name="connsiteX0-1" fmla="*/ 13249 w 1687745"/>
              <a:gd name="connsiteY0-2" fmla="*/ 1035368 h 2070736"/>
              <a:gd name="connsiteX1-3" fmla="*/ 850497 w 1687745"/>
              <a:gd name="connsiteY1-4" fmla="*/ 0 h 2070736"/>
              <a:gd name="connsiteX2-5" fmla="*/ 1687745 w 1687745"/>
              <a:gd name="connsiteY2-6" fmla="*/ 1035368 h 2070736"/>
              <a:gd name="connsiteX3-7" fmla="*/ 850497 w 1687745"/>
              <a:gd name="connsiteY3-8" fmla="*/ 2070736 h 2070736"/>
              <a:gd name="connsiteX4-9" fmla="*/ 13249 w 1687745"/>
              <a:gd name="connsiteY4-10" fmla="*/ 1035368 h 2070736"/>
              <a:gd name="connsiteX0-11" fmla="*/ 13249 w 1696474"/>
              <a:gd name="connsiteY0-12" fmla="*/ 1035368 h 2070736"/>
              <a:gd name="connsiteX1-13" fmla="*/ 850497 w 1696474"/>
              <a:gd name="connsiteY1-14" fmla="*/ 0 h 2070736"/>
              <a:gd name="connsiteX2-15" fmla="*/ 1687745 w 1696474"/>
              <a:gd name="connsiteY2-16" fmla="*/ 1035368 h 2070736"/>
              <a:gd name="connsiteX3-17" fmla="*/ 850497 w 1696474"/>
              <a:gd name="connsiteY3-18" fmla="*/ 2070736 h 2070736"/>
              <a:gd name="connsiteX4-19" fmla="*/ 13249 w 1696474"/>
              <a:gd name="connsiteY4-20" fmla="*/ 1035368 h 20707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96474" h="2070736">
                <a:moveTo>
                  <a:pt x="13249" y="1035368"/>
                </a:moveTo>
                <a:cubicBezTo>
                  <a:pt x="112309" y="471170"/>
                  <a:pt x="388098" y="0"/>
                  <a:pt x="850497" y="0"/>
                </a:cubicBezTo>
                <a:cubicBezTo>
                  <a:pt x="1312896" y="0"/>
                  <a:pt x="1611545" y="478790"/>
                  <a:pt x="1687745" y="1035368"/>
                </a:cubicBezTo>
                <a:cubicBezTo>
                  <a:pt x="1765308" y="1601901"/>
                  <a:pt x="1312896" y="2070736"/>
                  <a:pt x="850497" y="2070736"/>
                </a:cubicBezTo>
                <a:cubicBezTo>
                  <a:pt x="388098" y="2070736"/>
                  <a:pt x="-85811" y="1599566"/>
                  <a:pt x="13249" y="1035368"/>
                </a:cubicBezTo>
                <a:close/>
              </a:path>
            </a:pathLst>
          </a:custGeom>
          <a:solidFill>
            <a:srgbClr val="FFB850"/>
          </a:soli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sp>
        <p:nvSpPr>
          <p:cNvPr id="69" name="淘宝网Chenying0907出品 93"/>
          <p:cNvSpPr/>
          <p:nvPr/>
        </p:nvSpPr>
        <p:spPr>
          <a:xfrm>
            <a:off x="464553" y="5437303"/>
            <a:ext cx="260372" cy="225340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2303903" y="4354485"/>
            <a:ext cx="1490717" cy="895915"/>
          </a:xfrm>
          <a:prstGeom prst="rect">
            <a:avLst/>
          </a:prstGeom>
          <a:solidFill>
            <a:schemeClr val="bg1"/>
          </a:solidFill>
          <a:ln w="28575">
            <a:solidFill>
              <a:srgbClr val="6B95C7"/>
            </a:solidFill>
            <a:prstDash val="dashDot"/>
            <a:miter lim="800000"/>
          </a:ln>
        </p:spPr>
        <p:txBody>
          <a:bodyPr wrap="square" lIns="64291" tIns="32145" rIns="64291" bIns="32145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ea typeface="Microsoft YaHei" panose="020B0503020204020204" pitchFamily="34" charset="-122"/>
              </a:rPr>
              <a:t>根据委外加工单，进行新料或已有料的补充。</a:t>
            </a:r>
            <a:endParaRPr lang="zh-CN" altLang="en-US" sz="12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sp>
        <p:nvSpPr>
          <p:cNvPr id="46" name="Text Box 10"/>
          <p:cNvSpPr txBox="1">
            <a:spLocks noChangeArrowheads="1"/>
          </p:cNvSpPr>
          <p:nvPr/>
        </p:nvSpPr>
        <p:spPr bwMode="auto">
          <a:xfrm>
            <a:off x="2303903" y="2801509"/>
            <a:ext cx="1490717" cy="895915"/>
          </a:xfrm>
          <a:prstGeom prst="rect">
            <a:avLst/>
          </a:prstGeom>
          <a:solidFill>
            <a:schemeClr val="bg1"/>
          </a:solidFill>
          <a:ln w="28575">
            <a:solidFill>
              <a:srgbClr val="6B95C7"/>
            </a:solidFill>
            <a:prstDash val="dashDot"/>
            <a:miter lim="800000"/>
          </a:ln>
        </p:spPr>
        <p:txBody>
          <a:bodyPr wrap="square" lIns="64291" tIns="32145" rIns="64291" bIns="32145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ea typeface="Microsoft YaHei" panose="020B0503020204020204" pitchFamily="34" charset="-122"/>
              </a:rPr>
              <a:t>委外加工单，直接生成委外材料出库单。</a:t>
            </a:r>
            <a:endParaRPr lang="zh-CN" altLang="en-US" sz="12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9838" y="2166691"/>
            <a:ext cx="7705341" cy="4020080"/>
          </a:xfrm>
          <a:prstGeom prst="roundRect">
            <a:avLst>
              <a:gd name="adj" fmla="val 6994"/>
            </a:avLst>
          </a:prstGeom>
          <a:ln w="28575">
            <a:solidFill>
              <a:schemeClr val="accent1"/>
            </a:solidFill>
          </a:ln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837" y="2194631"/>
            <a:ext cx="7705368" cy="3992179"/>
          </a:xfrm>
          <a:prstGeom prst="roundRect">
            <a:avLst>
              <a:gd name="adj" fmla="val 7250"/>
            </a:avLst>
          </a:prstGeom>
          <a:ln w="28575">
            <a:solidFill>
              <a:schemeClr val="accent1"/>
            </a:solidFill>
          </a:ln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725" y="2194560"/>
            <a:ext cx="7694931" cy="4028440"/>
          </a:xfrm>
          <a:prstGeom prst="roundRect">
            <a:avLst>
              <a:gd name="adj" fmla="val 7014"/>
            </a:avLst>
          </a:prstGeom>
          <a:ln w="28575">
            <a:solidFill>
              <a:schemeClr val="accent1"/>
            </a:solidFill>
          </a:ln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885" y="2167257"/>
            <a:ext cx="7694931" cy="4055745"/>
          </a:xfrm>
          <a:prstGeom prst="roundRect">
            <a:avLst>
              <a:gd name="adj" fmla="val 6795"/>
            </a:avLst>
          </a:prstGeom>
          <a:ln w="28575">
            <a:solidFill>
              <a:schemeClr val="accent1"/>
            </a:solidFill>
          </a:ln>
        </p:spPr>
      </p:pic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T+Cloud</a:t>
            </a:r>
            <a:r>
              <a:rPr lang="zh-CN" altLang="en-US" dirty="0"/>
              <a:t>解决方案</a:t>
            </a:r>
            <a:r>
              <a:rPr lang="en-US" altLang="zh-CN" dirty="0"/>
              <a:t>-</a:t>
            </a:r>
            <a:r>
              <a:rPr lang="zh-CN" altLang="en-US" dirty="0"/>
              <a:t>生产领料难控制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 bldLvl="0" animBg="1"/>
      <p:bldP spid="43" grpId="1" animBg="1"/>
      <p:bldP spid="46" grpId="0" bldLvl="0" animBg="1"/>
      <p:bldP spid="46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4" name="淘宝网Chenying0907出品 163"/>
          <p:cNvCxnSpPr/>
          <p:nvPr/>
        </p:nvCxnSpPr>
        <p:spPr>
          <a:xfrm>
            <a:off x="586086" y="2065655"/>
            <a:ext cx="6095" cy="397764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/>
          <p:cNvSpPr/>
          <p:nvPr/>
        </p:nvSpPr>
        <p:spPr>
          <a:xfrm>
            <a:off x="1125455" y="6798339"/>
            <a:ext cx="314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fld id="{B6CDF4B4-146F-4CD0-B0FE-F3CF0468E44B}" type="slidenum">
              <a:rPr lang="id-ID" sz="1200">
                <a:solidFill>
                  <a:prstClr val="white"/>
                </a:solidFill>
                <a:ea typeface="Microsoft YaHei" panose="020B0503020204020204" pitchFamily="34" charset="-122"/>
                <a:cs typeface="Open Sans Light" panose="020B0306030504020204" pitchFamily="34" charset="0"/>
              </a:rPr>
            </a:fld>
            <a:endParaRPr lang="id-ID" sz="1600" dirty="0">
              <a:solidFill>
                <a:prstClr val="white"/>
              </a:solidFill>
              <a:ea typeface="Microsoft YaHei" panose="020B0503020204020204" pitchFamily="34" charset="-122"/>
              <a:cs typeface="Open Sans Light" panose="020B0306030504020204" pitchFamily="34" charset="0"/>
            </a:endParaRPr>
          </a:p>
        </p:txBody>
      </p:sp>
      <p:sp>
        <p:nvSpPr>
          <p:cNvPr id="2" name="e7d195523061f1c0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 hidden="1"/>
          <p:cNvSpPr txBox="1"/>
          <p:nvPr/>
        </p:nvSpPr>
        <p:spPr>
          <a:xfrm>
            <a:off x="-355599" y="1803400"/>
            <a:ext cx="378565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defTabSz="914400"/>
            <a:r>
              <a:rPr lang="en-US" altLang="zh-CN" sz="135">
                <a:solidFill>
                  <a:prstClr val="black"/>
                </a:solidFill>
                <a:ea typeface="Microsoft YaHei" panose="020B0503020204020204" pitchFamily="34" charset="-122"/>
              </a:rPr>
              <a:t>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</a:t>
            </a:r>
            <a:endParaRPr lang="zh-CN" altLang="en-US" sz="135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sp>
        <p:nvSpPr>
          <p:cNvPr id="171" name="TextBox 7"/>
          <p:cNvSpPr txBox="1"/>
          <p:nvPr/>
        </p:nvSpPr>
        <p:spPr>
          <a:xfrm>
            <a:off x="885720" y="866622"/>
            <a:ext cx="838411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 defTabSz="914400">
              <a:defRPr/>
            </a:pPr>
            <a:r>
              <a:rPr lang="zh-CN" altLang="en-US" sz="1200" b="1" kern="0" dirty="0">
                <a:solidFill>
                  <a:sysClr val="window" lastClr="FFFFFF"/>
                </a:solidFill>
              </a:rPr>
              <a:t>投多少</a:t>
            </a:r>
            <a:endParaRPr lang="zh-CN" altLang="en-US" sz="1200" b="1" kern="0" dirty="0">
              <a:solidFill>
                <a:sysClr val="window" lastClr="FFFFFF"/>
              </a:solidFill>
            </a:endParaRPr>
          </a:p>
        </p:txBody>
      </p:sp>
      <p:cxnSp>
        <p:nvCxnSpPr>
          <p:cNvPr id="175" name="Straight Connector 2" descr="e7d195523061f1c0f55f9af68525816972d868573ada39bc763F3977967589A5F92C178830C92595A6CE4D0132F8C206B2B04C416AAA86B7FD80AB023F78DAEB544E2F013E11B2B95AD21703D1C90034A379EC9026EFAAF5F7727753EAE971202E63961014F906410F158775B2B1018A6FE339E1B81B507080DB7D95287B82C99968A42B15F7191B0D520B5E68673771052D3E491E2907D9"/>
          <p:cNvCxnSpPr/>
          <p:nvPr/>
        </p:nvCxnSpPr>
        <p:spPr>
          <a:xfrm>
            <a:off x="14775488" y="2458337"/>
            <a:ext cx="11179" cy="503768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41"/>
          <p:cNvGrpSpPr/>
          <p:nvPr/>
        </p:nvGrpSpPr>
        <p:grpSpPr bwMode="auto">
          <a:xfrm>
            <a:off x="2176356" y="985321"/>
            <a:ext cx="1539331" cy="549423"/>
            <a:chOff x="1302275" y="2214685"/>
            <a:chExt cx="1512000" cy="576000"/>
          </a:xfrm>
        </p:grpSpPr>
        <p:sp>
          <p:nvSpPr>
            <p:cNvPr id="35" name="双波形 34"/>
            <p:cNvSpPr/>
            <p:nvPr/>
          </p:nvSpPr>
          <p:spPr bwMode="auto">
            <a:xfrm>
              <a:off x="1302275" y="2214685"/>
              <a:ext cx="1512000" cy="576000"/>
            </a:xfrm>
            <a:prstGeom prst="doubleWave">
              <a:avLst>
                <a:gd name="adj1" fmla="val 6250"/>
                <a:gd name="adj2" fmla="val -4430"/>
              </a:avLst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 contourW="25400">
              <a:bevelT prst="convex"/>
              <a:bevelB w="0" h="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914400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5890" algn="l"/>
                </a:tabLst>
                <a:defRPr/>
              </a:pPr>
              <a:endParaRPr lang="zh-CN" altLang="en-US" sz="1500" b="1" dirty="0">
                <a:solidFill>
                  <a:srgbClr val="FFFFFF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37" name="TextBox 22"/>
            <p:cNvSpPr txBox="1">
              <a:spLocks noChangeArrowheads="1"/>
            </p:cNvSpPr>
            <p:nvPr/>
          </p:nvSpPr>
          <p:spPr bwMode="auto">
            <a:xfrm>
              <a:off x="1350027" y="2330718"/>
              <a:ext cx="1416498" cy="4194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/>
          </p:spPr>
          <p:txBody>
            <a:bodyPr>
              <a:spAutoFit/>
            </a:bodyPr>
            <a:lstStyle/>
            <a:p>
              <a:pPr algn="ctr" defTabSz="914400" fontAlgn="ctr">
                <a:buClr>
                  <a:srgbClr val="FF0000"/>
                </a:buClr>
                <a:buSzPct val="70000"/>
                <a:defRPr/>
              </a:pPr>
              <a:r>
                <a:rPr lang="zh-CN" altLang="en-US" sz="2000" b="1" dirty="0">
                  <a:solidFill>
                    <a:srgbClr val="FFFFFF"/>
                  </a:solidFill>
                  <a:effectLst>
                    <a:reflection blurRad="6350" stA="50000" endA="300" endPos="50000" dist="60007" dir="5400000" sy="-100000" algn="bl" rotWithShape="0"/>
                  </a:effectLst>
                  <a:ea typeface="Microsoft YaHei" panose="020B0503020204020204" pitchFamily="34" charset="-122"/>
                </a:rPr>
                <a:t>解决对策</a:t>
              </a:r>
              <a:endParaRPr lang="zh-CN" altLang="en-US" sz="2000" b="1" dirty="0">
                <a:solidFill>
                  <a:srgbClr val="FFFFFF"/>
                </a:solidFill>
                <a:effectLst>
                  <a:reflection blurRad="6350" stA="50000" endA="300" endPos="50000" dist="60007" dir="5400000" sy="-100000" algn="bl" rotWithShape="0"/>
                </a:effectLst>
                <a:ea typeface="Microsoft YaHei" panose="020B0503020204020204" pitchFamily="34" charset="-122"/>
              </a:endParaRPr>
            </a:p>
          </p:txBody>
        </p:sp>
      </p:grpSp>
      <p:sp>
        <p:nvSpPr>
          <p:cNvPr id="48" name="AutoShape 3"/>
          <p:cNvSpPr>
            <a:spLocks noChangeArrowheads="1"/>
          </p:cNvSpPr>
          <p:nvPr/>
        </p:nvSpPr>
        <p:spPr bwMode="auto">
          <a:xfrm>
            <a:off x="4058568" y="884831"/>
            <a:ext cx="7705341" cy="718123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00B0EE"/>
            </a:solidFill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914400"/>
            <a:endParaRPr lang="zh-CN" altLang="en-US" dirty="0">
              <a:ea typeface="Microsoft YaHei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058568" y="884831"/>
            <a:ext cx="770534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物料盘点：</a:t>
            </a:r>
            <a:r>
              <a:rPr lang="zh-CN" altLang="en-US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通过</a:t>
            </a:r>
            <a:r>
              <a:rPr lang="zh-CN" altLang="en-US" sz="1600" b="1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盘点单</a:t>
            </a:r>
            <a:r>
              <a:rPr lang="zh-CN" altLang="en-US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可以针对现场仓或委外仓进行盘点，盘盈、盘亏生成相应的调差领退料，   </a:t>
            </a:r>
            <a:endParaRPr lang="en-US" altLang="zh-CN" sz="1400" dirty="0">
              <a:solidFill>
                <a:srgbClr val="000000"/>
              </a:solidFill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                          </a:t>
            </a:r>
            <a:r>
              <a:rPr lang="zh-CN" altLang="en-US" sz="1400" dirty="0">
                <a:solidFill>
                  <a:srgbClr val="00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以及盘盈、盘亏材料出入库单。</a:t>
            </a:r>
            <a:endParaRPr lang="zh-CN" altLang="zh-CN" sz="1400" dirty="0">
              <a:solidFill>
                <a:srgbClr val="000000"/>
              </a:solidFill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TextBox 186"/>
          <p:cNvSpPr txBox="1"/>
          <p:nvPr/>
        </p:nvSpPr>
        <p:spPr>
          <a:xfrm>
            <a:off x="885719" y="2280889"/>
            <a:ext cx="1765300" cy="56168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生产领料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56" name="淘宝网Chenying0907出品 86"/>
          <p:cNvGrpSpPr/>
          <p:nvPr/>
        </p:nvGrpSpPr>
        <p:grpSpPr>
          <a:xfrm>
            <a:off x="460291" y="2467159"/>
            <a:ext cx="424180" cy="493968"/>
            <a:chOff x="7501951" y="2860546"/>
            <a:chExt cx="2190437" cy="2947368"/>
          </a:xfrm>
          <a:solidFill>
            <a:srgbClr val="FFB850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3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4" name="淘宝网Chenying0907出品 93"/>
            <p:cNvSpPr/>
            <p:nvPr/>
          </p:nvSpPr>
          <p:spPr>
            <a:xfrm>
              <a:off x="7567585" y="2860546"/>
              <a:ext cx="1344544" cy="1344541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7" name="淘宝网Chenying0907出品 95"/>
          <p:cNvGrpSpPr/>
          <p:nvPr/>
        </p:nvGrpSpPr>
        <p:grpSpPr>
          <a:xfrm>
            <a:off x="419630" y="3472101"/>
            <a:ext cx="424180" cy="846441"/>
            <a:chOff x="7501951" y="757084"/>
            <a:chExt cx="2190437" cy="5050830"/>
          </a:xfrm>
          <a:solidFill>
            <a:srgbClr val="01ACBE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1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2" name="淘宝网Chenying0907出品 97"/>
            <p:cNvSpPr/>
            <p:nvPr/>
          </p:nvSpPr>
          <p:spPr>
            <a:xfrm>
              <a:off x="7659791" y="757084"/>
              <a:ext cx="1344544" cy="1344538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8" name="淘宝网Chenying0907出品 99"/>
          <p:cNvGrpSpPr/>
          <p:nvPr/>
        </p:nvGrpSpPr>
        <p:grpSpPr>
          <a:xfrm>
            <a:off x="419630" y="4463396"/>
            <a:ext cx="424180" cy="1101005"/>
            <a:chOff x="7501951" y="-762504"/>
            <a:chExt cx="2190437" cy="6570418"/>
          </a:xfrm>
          <a:solidFill>
            <a:srgbClr val="E87071"/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59" name="淘宝网Chenying0907出品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  <p:sp>
          <p:nvSpPr>
            <p:cNvPr id="60" name="淘宝网Chenying0907出品 101"/>
            <p:cNvSpPr/>
            <p:nvPr/>
          </p:nvSpPr>
          <p:spPr>
            <a:xfrm>
              <a:off x="7711922" y="-762504"/>
              <a:ext cx="1344544" cy="1344541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latin typeface="Calibri" panose="020F0502020204030204"/>
                <a:ea typeface="Microsoft YaHei" panose="020B0503020204020204" pitchFamily="34" charset="-122"/>
              </a:endParaRPr>
            </a:p>
          </p:txBody>
        </p:sp>
      </p:grpSp>
      <p:sp>
        <p:nvSpPr>
          <p:cNvPr id="53" name="淘宝网Chenying0907出品 1"/>
          <p:cNvSpPr/>
          <p:nvPr/>
        </p:nvSpPr>
        <p:spPr>
          <a:xfrm>
            <a:off x="900959" y="3296907"/>
            <a:ext cx="1623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特殊领补料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54" name="淘宝网Chenying0907出品 2"/>
          <p:cNvSpPr/>
          <p:nvPr/>
        </p:nvSpPr>
        <p:spPr>
          <a:xfrm>
            <a:off x="885719" y="4241507"/>
            <a:ext cx="176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委外发补料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5" name="淘宝网Chenying0907出品 2"/>
          <p:cNvSpPr/>
          <p:nvPr/>
        </p:nvSpPr>
        <p:spPr>
          <a:xfrm>
            <a:off x="900854" y="5241465"/>
            <a:ext cx="1765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rPr>
              <a:t>物料盘点</a:t>
            </a:r>
            <a:endParaRPr lang="zh-CN" altLang="en-US" b="1" dirty="0">
              <a:solidFill>
                <a:prstClr val="black">
                  <a:lumMod val="75000"/>
                  <a:lumOff val="25000"/>
                </a:prstClr>
              </a:solidFill>
              <a:ea typeface="Microsoft YaHei" panose="020B0503020204020204" pitchFamily="34" charset="-122"/>
            </a:endParaRPr>
          </a:p>
        </p:txBody>
      </p:sp>
      <p:sp>
        <p:nvSpPr>
          <p:cNvPr id="68" name="淘宝网Chenying0907出品 50"/>
          <p:cNvSpPr/>
          <p:nvPr/>
        </p:nvSpPr>
        <p:spPr>
          <a:xfrm rot="18900000">
            <a:off x="451843" y="5448509"/>
            <a:ext cx="424180" cy="482763"/>
          </a:xfrm>
          <a:custGeom>
            <a:avLst/>
            <a:gdLst>
              <a:gd name="connsiteX0" fmla="*/ 0 w 1674495"/>
              <a:gd name="connsiteY0" fmla="*/ 1035368 h 2070735"/>
              <a:gd name="connsiteX1" fmla="*/ 837248 w 1674495"/>
              <a:gd name="connsiteY1" fmla="*/ 0 h 2070735"/>
              <a:gd name="connsiteX2" fmla="*/ 1674496 w 1674495"/>
              <a:gd name="connsiteY2" fmla="*/ 1035368 h 2070735"/>
              <a:gd name="connsiteX3" fmla="*/ 837248 w 1674495"/>
              <a:gd name="connsiteY3" fmla="*/ 2070736 h 2070735"/>
              <a:gd name="connsiteX4" fmla="*/ 0 w 1674495"/>
              <a:gd name="connsiteY4" fmla="*/ 1035368 h 2070735"/>
              <a:gd name="connsiteX0-1" fmla="*/ 13249 w 1687745"/>
              <a:gd name="connsiteY0-2" fmla="*/ 1035368 h 2070736"/>
              <a:gd name="connsiteX1-3" fmla="*/ 850497 w 1687745"/>
              <a:gd name="connsiteY1-4" fmla="*/ 0 h 2070736"/>
              <a:gd name="connsiteX2-5" fmla="*/ 1687745 w 1687745"/>
              <a:gd name="connsiteY2-6" fmla="*/ 1035368 h 2070736"/>
              <a:gd name="connsiteX3-7" fmla="*/ 850497 w 1687745"/>
              <a:gd name="connsiteY3-8" fmla="*/ 2070736 h 2070736"/>
              <a:gd name="connsiteX4-9" fmla="*/ 13249 w 1687745"/>
              <a:gd name="connsiteY4-10" fmla="*/ 1035368 h 2070736"/>
              <a:gd name="connsiteX0-11" fmla="*/ 13249 w 1696474"/>
              <a:gd name="connsiteY0-12" fmla="*/ 1035368 h 2070736"/>
              <a:gd name="connsiteX1-13" fmla="*/ 850497 w 1696474"/>
              <a:gd name="connsiteY1-14" fmla="*/ 0 h 2070736"/>
              <a:gd name="connsiteX2-15" fmla="*/ 1687745 w 1696474"/>
              <a:gd name="connsiteY2-16" fmla="*/ 1035368 h 2070736"/>
              <a:gd name="connsiteX3-17" fmla="*/ 850497 w 1696474"/>
              <a:gd name="connsiteY3-18" fmla="*/ 2070736 h 2070736"/>
              <a:gd name="connsiteX4-19" fmla="*/ 13249 w 1696474"/>
              <a:gd name="connsiteY4-20" fmla="*/ 1035368 h 20707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96474" h="2070736">
                <a:moveTo>
                  <a:pt x="13249" y="1035368"/>
                </a:moveTo>
                <a:cubicBezTo>
                  <a:pt x="112309" y="471170"/>
                  <a:pt x="388098" y="0"/>
                  <a:pt x="850497" y="0"/>
                </a:cubicBezTo>
                <a:cubicBezTo>
                  <a:pt x="1312896" y="0"/>
                  <a:pt x="1611545" y="478790"/>
                  <a:pt x="1687745" y="1035368"/>
                </a:cubicBezTo>
                <a:cubicBezTo>
                  <a:pt x="1765308" y="1601901"/>
                  <a:pt x="1312896" y="2070736"/>
                  <a:pt x="850497" y="2070736"/>
                </a:cubicBezTo>
                <a:cubicBezTo>
                  <a:pt x="388098" y="2070736"/>
                  <a:pt x="-85811" y="1599566"/>
                  <a:pt x="13249" y="1035368"/>
                </a:cubicBezTo>
                <a:close/>
              </a:path>
            </a:pathLst>
          </a:custGeom>
          <a:solidFill>
            <a:srgbClr val="FFB850"/>
          </a:soli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sp>
        <p:nvSpPr>
          <p:cNvPr id="69" name="淘宝网Chenying0907出品 93"/>
          <p:cNvSpPr/>
          <p:nvPr/>
        </p:nvSpPr>
        <p:spPr>
          <a:xfrm>
            <a:off x="464553" y="5437303"/>
            <a:ext cx="260372" cy="225340"/>
          </a:xfrm>
          <a:prstGeom prst="ellipse">
            <a:avLst/>
          </a:prstGeom>
          <a:solidFill>
            <a:srgbClr val="FFB850"/>
          </a:solidFill>
          <a:ln>
            <a:noFill/>
          </a:ln>
          <a:effectLst>
            <a:outerShdw blurRad="177800" dist="139700" dir="2700000" algn="tl" rotWithShape="0">
              <a:srgbClr val="4949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" panose="020F0502020204030204"/>
              <a:ea typeface="Microsoft YaHei" panose="020B0503020204020204" pitchFamily="34" charset="-122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2303903" y="4354483"/>
            <a:ext cx="1490717" cy="895915"/>
          </a:xfrm>
          <a:prstGeom prst="rect">
            <a:avLst/>
          </a:prstGeom>
          <a:solidFill>
            <a:schemeClr val="bg1"/>
          </a:solidFill>
          <a:ln w="28575">
            <a:solidFill>
              <a:srgbClr val="6B95C7"/>
            </a:solidFill>
            <a:prstDash val="dashDot"/>
            <a:miter lim="800000"/>
          </a:ln>
        </p:spPr>
        <p:txBody>
          <a:bodyPr wrap="square" lIns="64291" tIns="32145" rIns="64291" bIns="32145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ea typeface="Microsoft YaHei" panose="020B0503020204020204" pitchFamily="34" charset="-122"/>
              </a:rPr>
              <a:t>根据盘盈、盘亏情况生成相关的调差领退或盘盈亏单</a:t>
            </a:r>
            <a:endParaRPr lang="zh-CN" altLang="en-US" sz="12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sp>
        <p:nvSpPr>
          <p:cNvPr id="46" name="Text Box 10"/>
          <p:cNvSpPr txBox="1">
            <a:spLocks noChangeArrowheads="1"/>
          </p:cNvSpPr>
          <p:nvPr/>
        </p:nvSpPr>
        <p:spPr bwMode="auto">
          <a:xfrm>
            <a:off x="2303903" y="2801509"/>
            <a:ext cx="1490717" cy="895915"/>
          </a:xfrm>
          <a:prstGeom prst="rect">
            <a:avLst/>
          </a:prstGeom>
          <a:solidFill>
            <a:schemeClr val="bg1"/>
          </a:solidFill>
          <a:ln w="28575">
            <a:solidFill>
              <a:srgbClr val="6B95C7"/>
            </a:solidFill>
            <a:prstDash val="dashDot"/>
            <a:miter lim="800000"/>
          </a:ln>
        </p:spPr>
        <p:txBody>
          <a:bodyPr wrap="square" lIns="64291" tIns="32145" rIns="64291" bIns="32145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prstClr val="black"/>
                </a:solidFill>
                <a:ea typeface="Microsoft YaHei" panose="020B0503020204020204" pitchFamily="34" charset="-122"/>
              </a:rPr>
              <a:t>盘点现场仓及委外仓，录入相应的数量</a:t>
            </a:r>
            <a:endParaRPr lang="zh-CN" altLang="en-US" sz="12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9617" y="2292105"/>
            <a:ext cx="7709947" cy="3710083"/>
          </a:xfrm>
          <a:prstGeom prst="roundRect">
            <a:avLst>
              <a:gd name="adj" fmla="val 7212"/>
            </a:avLst>
          </a:prstGeom>
          <a:ln w="28575"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168" y="2268387"/>
            <a:ext cx="7731760" cy="3733800"/>
          </a:xfrm>
          <a:prstGeom prst="roundRect">
            <a:avLst>
              <a:gd name="adj" fmla="val 10289"/>
            </a:avLst>
          </a:prstGeom>
          <a:ln w="28575">
            <a:solidFill>
              <a:schemeClr val="accent1"/>
            </a:solidFill>
          </a:ln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T+Cloud</a:t>
            </a:r>
            <a:r>
              <a:rPr lang="zh-CN" altLang="en-US" dirty="0"/>
              <a:t>解决方案</a:t>
            </a:r>
            <a:r>
              <a:rPr lang="en-US" altLang="zh-CN" dirty="0"/>
              <a:t>-</a:t>
            </a:r>
            <a:r>
              <a:rPr lang="zh-CN" altLang="en-US" dirty="0"/>
              <a:t>生产领料难控制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 bldLvl="0" animBg="1"/>
      <p:bldP spid="43" grpId="1" animBg="1"/>
      <p:bldP spid="46" grpId="0" bldLvl="0" animBg="1"/>
      <p:bldP spid="46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403861" y="1677036"/>
            <a:ext cx="2232025" cy="3977005"/>
            <a:chOff x="636" y="2641"/>
            <a:chExt cx="3515" cy="6263"/>
          </a:xfrm>
        </p:grpSpPr>
        <p:sp>
          <p:nvSpPr>
            <p:cNvPr id="187" name="TextBox 186"/>
            <p:cNvSpPr txBox="1"/>
            <p:nvPr/>
          </p:nvSpPr>
          <p:spPr>
            <a:xfrm>
              <a:off x="1371" y="3179"/>
              <a:ext cx="2780" cy="981"/>
            </a:xfrm>
            <a:prstGeom prst="rect">
              <a:avLst/>
            </a:prstGeom>
            <a:noFill/>
          </p:spPr>
          <p:txBody>
            <a:bodyPr wrap="square" lIns="68571" tIns="34285" rIns="68571" bIns="34285" rtlCol="0">
              <a:spAutoFit/>
            </a:bodyPr>
            <a:lstStyle/>
            <a:p>
              <a:pPr defTabSz="914400">
                <a:lnSpc>
                  <a:spcPct val="200000"/>
                </a:lnSpc>
              </a:pPr>
              <a:r>
                <a:rPr lang="zh-CN" altLang="en-US" b="1" dirty="0">
                  <a:solidFill>
                    <a:prstClr val="black">
                      <a:lumMod val="75000"/>
                      <a:lumOff val="25000"/>
                    </a:prstClr>
                  </a:solidFill>
                  <a:ea typeface="Microsoft YaHei" panose="020B0503020204020204" pitchFamily="34" charset="-122"/>
                </a:rPr>
                <a:t>采购费用难分摊</a:t>
              </a:r>
              <a:endPara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636" y="2641"/>
              <a:ext cx="666" cy="6263"/>
              <a:chOff x="976" y="2557"/>
              <a:chExt cx="408" cy="6296"/>
            </a:xfrm>
          </p:grpSpPr>
          <p:cxnSp>
            <p:nvCxnSpPr>
              <p:cNvPr id="164" name="淘宝网Chenying0907出品 163"/>
              <p:cNvCxnSpPr/>
              <p:nvPr/>
            </p:nvCxnSpPr>
            <p:spPr>
              <a:xfrm>
                <a:off x="1131" y="2557"/>
                <a:ext cx="6" cy="6297"/>
              </a:xfrm>
              <a:prstGeom prst="line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淘宝网Chenying0907出品 86"/>
              <p:cNvGrpSpPr/>
              <p:nvPr/>
            </p:nvGrpSpPr>
            <p:grpSpPr>
              <a:xfrm>
                <a:off x="976" y="3500"/>
                <a:ext cx="409" cy="764"/>
                <a:chOff x="7501951" y="2927402"/>
                <a:chExt cx="2190437" cy="2880512"/>
              </a:xfrm>
              <a:solidFill>
                <a:srgbClr val="FFB850"/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93" name="淘宝网Chenying0907出品 50"/>
                <p:cNvSpPr/>
                <p:nvPr/>
              </p:nvSpPr>
              <p:spPr>
                <a:xfrm rot="18900000">
                  <a:off x="7501951" y="2927402"/>
                  <a:ext cx="2190437" cy="2880512"/>
                </a:xfrm>
                <a:custGeom>
                  <a:avLst/>
                  <a:gdLst>
                    <a:gd name="connsiteX0" fmla="*/ 0 w 1674495"/>
                    <a:gd name="connsiteY0" fmla="*/ 1035368 h 2070735"/>
                    <a:gd name="connsiteX1" fmla="*/ 837248 w 1674495"/>
                    <a:gd name="connsiteY1" fmla="*/ 0 h 2070735"/>
                    <a:gd name="connsiteX2" fmla="*/ 1674496 w 1674495"/>
                    <a:gd name="connsiteY2" fmla="*/ 1035368 h 2070735"/>
                    <a:gd name="connsiteX3" fmla="*/ 837248 w 1674495"/>
                    <a:gd name="connsiteY3" fmla="*/ 2070736 h 2070735"/>
                    <a:gd name="connsiteX4" fmla="*/ 0 w 1674495"/>
                    <a:gd name="connsiteY4" fmla="*/ 1035368 h 2070735"/>
                    <a:gd name="connsiteX0-1" fmla="*/ 13249 w 1687745"/>
                    <a:gd name="connsiteY0-2" fmla="*/ 1035368 h 2070736"/>
                    <a:gd name="connsiteX1-3" fmla="*/ 850497 w 1687745"/>
                    <a:gd name="connsiteY1-4" fmla="*/ 0 h 2070736"/>
                    <a:gd name="connsiteX2-5" fmla="*/ 1687745 w 1687745"/>
                    <a:gd name="connsiteY2-6" fmla="*/ 1035368 h 2070736"/>
                    <a:gd name="connsiteX3-7" fmla="*/ 850497 w 1687745"/>
                    <a:gd name="connsiteY3-8" fmla="*/ 2070736 h 2070736"/>
                    <a:gd name="connsiteX4-9" fmla="*/ 13249 w 1687745"/>
                    <a:gd name="connsiteY4-10" fmla="*/ 1035368 h 2070736"/>
                    <a:gd name="connsiteX0-11" fmla="*/ 13249 w 1696474"/>
                    <a:gd name="connsiteY0-12" fmla="*/ 1035368 h 2070736"/>
                    <a:gd name="connsiteX1-13" fmla="*/ 850497 w 1696474"/>
                    <a:gd name="connsiteY1-14" fmla="*/ 0 h 2070736"/>
                    <a:gd name="connsiteX2-15" fmla="*/ 1687745 w 1696474"/>
                    <a:gd name="connsiteY2-16" fmla="*/ 1035368 h 2070736"/>
                    <a:gd name="connsiteX3-17" fmla="*/ 850497 w 1696474"/>
                    <a:gd name="connsiteY3-18" fmla="*/ 2070736 h 2070736"/>
                    <a:gd name="connsiteX4-19" fmla="*/ 13249 w 1696474"/>
                    <a:gd name="connsiteY4-20" fmla="*/ 1035368 h 207073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696474" h="2070736">
                      <a:moveTo>
                        <a:pt x="13249" y="1035368"/>
                      </a:moveTo>
                      <a:cubicBezTo>
                        <a:pt x="112309" y="471170"/>
                        <a:pt x="388098" y="0"/>
                        <a:pt x="850497" y="0"/>
                      </a:cubicBezTo>
                      <a:cubicBezTo>
                        <a:pt x="1312896" y="0"/>
                        <a:pt x="1611545" y="478790"/>
                        <a:pt x="1687745" y="1035368"/>
                      </a:cubicBezTo>
                      <a:cubicBezTo>
                        <a:pt x="1765308" y="1601901"/>
                        <a:pt x="1312896" y="2070736"/>
                        <a:pt x="850497" y="2070736"/>
                      </a:cubicBezTo>
                      <a:cubicBezTo>
                        <a:pt x="388098" y="2070736"/>
                        <a:pt x="-85811" y="1599566"/>
                        <a:pt x="13249" y="1035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softEdge rad="431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94" name="淘宝网Chenying0907出品 93"/>
                <p:cNvSpPr/>
                <p:nvPr/>
              </p:nvSpPr>
              <p:spPr>
                <a:xfrm>
                  <a:off x="7567586" y="3243360"/>
                  <a:ext cx="1344545" cy="1344539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77800" dist="139700" dir="2700000" algn="tl" rotWithShape="0">
                    <a:srgbClr val="49494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96" name="淘宝网Chenying0907出品 95"/>
              <p:cNvGrpSpPr/>
              <p:nvPr/>
            </p:nvGrpSpPr>
            <p:grpSpPr>
              <a:xfrm>
                <a:off x="976" y="5443"/>
                <a:ext cx="409" cy="764"/>
                <a:chOff x="7501951" y="2927402"/>
                <a:chExt cx="2190437" cy="2880512"/>
              </a:xfrm>
              <a:solidFill>
                <a:srgbClr val="01ACBE"/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97" name="淘宝网Chenying0907出品 50"/>
                <p:cNvSpPr/>
                <p:nvPr/>
              </p:nvSpPr>
              <p:spPr>
                <a:xfrm rot="18900000">
                  <a:off x="7501951" y="2927402"/>
                  <a:ext cx="2190437" cy="2880512"/>
                </a:xfrm>
                <a:custGeom>
                  <a:avLst/>
                  <a:gdLst>
                    <a:gd name="connsiteX0" fmla="*/ 0 w 1674495"/>
                    <a:gd name="connsiteY0" fmla="*/ 1035368 h 2070735"/>
                    <a:gd name="connsiteX1" fmla="*/ 837248 w 1674495"/>
                    <a:gd name="connsiteY1" fmla="*/ 0 h 2070735"/>
                    <a:gd name="connsiteX2" fmla="*/ 1674496 w 1674495"/>
                    <a:gd name="connsiteY2" fmla="*/ 1035368 h 2070735"/>
                    <a:gd name="connsiteX3" fmla="*/ 837248 w 1674495"/>
                    <a:gd name="connsiteY3" fmla="*/ 2070736 h 2070735"/>
                    <a:gd name="connsiteX4" fmla="*/ 0 w 1674495"/>
                    <a:gd name="connsiteY4" fmla="*/ 1035368 h 2070735"/>
                    <a:gd name="connsiteX0-1" fmla="*/ 13249 w 1687745"/>
                    <a:gd name="connsiteY0-2" fmla="*/ 1035368 h 2070736"/>
                    <a:gd name="connsiteX1-3" fmla="*/ 850497 w 1687745"/>
                    <a:gd name="connsiteY1-4" fmla="*/ 0 h 2070736"/>
                    <a:gd name="connsiteX2-5" fmla="*/ 1687745 w 1687745"/>
                    <a:gd name="connsiteY2-6" fmla="*/ 1035368 h 2070736"/>
                    <a:gd name="connsiteX3-7" fmla="*/ 850497 w 1687745"/>
                    <a:gd name="connsiteY3-8" fmla="*/ 2070736 h 2070736"/>
                    <a:gd name="connsiteX4-9" fmla="*/ 13249 w 1687745"/>
                    <a:gd name="connsiteY4-10" fmla="*/ 1035368 h 2070736"/>
                    <a:gd name="connsiteX0-11" fmla="*/ 13249 w 1696474"/>
                    <a:gd name="connsiteY0-12" fmla="*/ 1035368 h 2070736"/>
                    <a:gd name="connsiteX1-13" fmla="*/ 850497 w 1696474"/>
                    <a:gd name="connsiteY1-14" fmla="*/ 0 h 2070736"/>
                    <a:gd name="connsiteX2-15" fmla="*/ 1687745 w 1696474"/>
                    <a:gd name="connsiteY2-16" fmla="*/ 1035368 h 2070736"/>
                    <a:gd name="connsiteX3-17" fmla="*/ 850497 w 1696474"/>
                    <a:gd name="connsiteY3-18" fmla="*/ 2070736 h 2070736"/>
                    <a:gd name="connsiteX4-19" fmla="*/ 13249 w 1696474"/>
                    <a:gd name="connsiteY4-20" fmla="*/ 1035368 h 207073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696474" h="2070736">
                      <a:moveTo>
                        <a:pt x="13249" y="1035368"/>
                      </a:moveTo>
                      <a:cubicBezTo>
                        <a:pt x="112309" y="471170"/>
                        <a:pt x="388098" y="0"/>
                        <a:pt x="850497" y="0"/>
                      </a:cubicBezTo>
                      <a:cubicBezTo>
                        <a:pt x="1312896" y="0"/>
                        <a:pt x="1611545" y="478790"/>
                        <a:pt x="1687745" y="1035368"/>
                      </a:cubicBezTo>
                      <a:cubicBezTo>
                        <a:pt x="1765308" y="1601901"/>
                        <a:pt x="1312896" y="2070736"/>
                        <a:pt x="850497" y="2070736"/>
                      </a:cubicBezTo>
                      <a:cubicBezTo>
                        <a:pt x="388098" y="2070736"/>
                        <a:pt x="-85811" y="1599566"/>
                        <a:pt x="13249" y="1035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softEdge rad="431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98" name="淘宝网Chenying0907出品 97"/>
                <p:cNvSpPr/>
                <p:nvPr/>
              </p:nvSpPr>
              <p:spPr>
                <a:xfrm>
                  <a:off x="7567586" y="3243360"/>
                  <a:ext cx="1344545" cy="1344539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77800" dist="139700" dir="2700000" algn="tl" rotWithShape="0">
                    <a:srgbClr val="49494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100" name="淘宝网Chenying0907出品 99"/>
              <p:cNvGrpSpPr/>
              <p:nvPr/>
            </p:nvGrpSpPr>
            <p:grpSpPr>
              <a:xfrm>
                <a:off x="976" y="7270"/>
                <a:ext cx="409" cy="764"/>
                <a:chOff x="7501951" y="2927402"/>
                <a:chExt cx="2190437" cy="2880512"/>
              </a:xfrm>
              <a:solidFill>
                <a:srgbClr val="E87071"/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01" name="淘宝网Chenying0907出品 50"/>
                <p:cNvSpPr/>
                <p:nvPr/>
              </p:nvSpPr>
              <p:spPr>
                <a:xfrm rot="18900000">
                  <a:off x="7501951" y="2927402"/>
                  <a:ext cx="2190437" cy="2880512"/>
                </a:xfrm>
                <a:custGeom>
                  <a:avLst/>
                  <a:gdLst>
                    <a:gd name="connsiteX0" fmla="*/ 0 w 1674495"/>
                    <a:gd name="connsiteY0" fmla="*/ 1035368 h 2070735"/>
                    <a:gd name="connsiteX1" fmla="*/ 837248 w 1674495"/>
                    <a:gd name="connsiteY1" fmla="*/ 0 h 2070735"/>
                    <a:gd name="connsiteX2" fmla="*/ 1674496 w 1674495"/>
                    <a:gd name="connsiteY2" fmla="*/ 1035368 h 2070735"/>
                    <a:gd name="connsiteX3" fmla="*/ 837248 w 1674495"/>
                    <a:gd name="connsiteY3" fmla="*/ 2070736 h 2070735"/>
                    <a:gd name="connsiteX4" fmla="*/ 0 w 1674495"/>
                    <a:gd name="connsiteY4" fmla="*/ 1035368 h 2070735"/>
                    <a:gd name="connsiteX0-1" fmla="*/ 13249 w 1687745"/>
                    <a:gd name="connsiteY0-2" fmla="*/ 1035368 h 2070736"/>
                    <a:gd name="connsiteX1-3" fmla="*/ 850497 w 1687745"/>
                    <a:gd name="connsiteY1-4" fmla="*/ 0 h 2070736"/>
                    <a:gd name="connsiteX2-5" fmla="*/ 1687745 w 1687745"/>
                    <a:gd name="connsiteY2-6" fmla="*/ 1035368 h 2070736"/>
                    <a:gd name="connsiteX3-7" fmla="*/ 850497 w 1687745"/>
                    <a:gd name="connsiteY3-8" fmla="*/ 2070736 h 2070736"/>
                    <a:gd name="connsiteX4-9" fmla="*/ 13249 w 1687745"/>
                    <a:gd name="connsiteY4-10" fmla="*/ 1035368 h 2070736"/>
                    <a:gd name="connsiteX0-11" fmla="*/ 13249 w 1696474"/>
                    <a:gd name="connsiteY0-12" fmla="*/ 1035368 h 2070736"/>
                    <a:gd name="connsiteX1-13" fmla="*/ 850497 w 1696474"/>
                    <a:gd name="connsiteY1-14" fmla="*/ 0 h 2070736"/>
                    <a:gd name="connsiteX2-15" fmla="*/ 1687745 w 1696474"/>
                    <a:gd name="connsiteY2-16" fmla="*/ 1035368 h 2070736"/>
                    <a:gd name="connsiteX3-17" fmla="*/ 850497 w 1696474"/>
                    <a:gd name="connsiteY3-18" fmla="*/ 2070736 h 2070736"/>
                    <a:gd name="connsiteX4-19" fmla="*/ 13249 w 1696474"/>
                    <a:gd name="connsiteY4-20" fmla="*/ 1035368 h 207073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696474" h="2070736">
                      <a:moveTo>
                        <a:pt x="13249" y="1035368"/>
                      </a:moveTo>
                      <a:cubicBezTo>
                        <a:pt x="112309" y="471170"/>
                        <a:pt x="388098" y="0"/>
                        <a:pt x="850497" y="0"/>
                      </a:cubicBezTo>
                      <a:cubicBezTo>
                        <a:pt x="1312896" y="0"/>
                        <a:pt x="1611545" y="478790"/>
                        <a:pt x="1687745" y="1035368"/>
                      </a:cubicBezTo>
                      <a:cubicBezTo>
                        <a:pt x="1765308" y="1601901"/>
                        <a:pt x="1312896" y="2070736"/>
                        <a:pt x="850497" y="2070736"/>
                      </a:cubicBezTo>
                      <a:cubicBezTo>
                        <a:pt x="388098" y="2070736"/>
                        <a:pt x="-85811" y="1599566"/>
                        <a:pt x="13249" y="1035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softEdge rad="431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02" name="淘宝网Chenying0907出品 101"/>
                <p:cNvSpPr/>
                <p:nvPr/>
              </p:nvSpPr>
              <p:spPr>
                <a:xfrm>
                  <a:off x="7567586" y="3243360"/>
                  <a:ext cx="1344545" cy="1344539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77800" dist="139700" dir="2700000" algn="tl" rotWithShape="0">
                    <a:srgbClr val="49494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</p:grpSp>
        </p:grpSp>
        <p:sp>
          <p:nvSpPr>
            <p:cNvPr id="7" name="淘宝网Chenying0907出品 1"/>
            <p:cNvSpPr/>
            <p:nvPr/>
          </p:nvSpPr>
          <p:spPr>
            <a:xfrm>
              <a:off x="1350" y="5294"/>
              <a:ext cx="2556" cy="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200000"/>
                </a:lnSpc>
              </a:pPr>
              <a:r>
                <a:rPr lang="zh-CN" altLang="en-US" sz="16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生产成本难核算</a:t>
              </a:r>
              <a:endParaRPr lang="zh-CN" altLang="en-US" sz="1600" dirty="0">
                <a:solidFill>
                  <a:prstClr val="black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8" name="淘宝网Chenying0907出品 2"/>
            <p:cNvSpPr/>
            <p:nvPr/>
          </p:nvSpPr>
          <p:spPr>
            <a:xfrm>
              <a:off x="1371" y="7131"/>
              <a:ext cx="2780" cy="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200000"/>
                </a:lnSpc>
              </a:pPr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ea typeface="Microsoft YaHei" panose="020B0503020204020204" pitchFamily="34" charset="-122"/>
                </a:rPr>
                <a:t>销售费用难分摊</a:t>
              </a:r>
              <a:endPara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9557" y="2833371"/>
            <a:ext cx="8705215" cy="2263775"/>
          </a:xfrm>
          <a:prstGeom prst="roundRect">
            <a:avLst>
              <a:gd name="adj" fmla="val 10603"/>
            </a:avLst>
          </a:prstGeom>
          <a:ln w="28575">
            <a:solidFill>
              <a:srgbClr val="6B95C7"/>
            </a:solidFill>
          </a:ln>
        </p:spPr>
      </p:pic>
      <p:grpSp>
        <p:nvGrpSpPr>
          <p:cNvPr id="12" name="组合 11"/>
          <p:cNvGrpSpPr/>
          <p:nvPr/>
        </p:nvGrpSpPr>
        <p:grpSpPr>
          <a:xfrm>
            <a:off x="2790191" y="1247141"/>
            <a:ext cx="8656955" cy="716915"/>
            <a:chOff x="2530" y="1757"/>
            <a:chExt cx="14364" cy="1154"/>
          </a:xfrm>
        </p:grpSpPr>
        <p:grpSp>
          <p:nvGrpSpPr>
            <p:cNvPr id="20" name="组合 41"/>
            <p:cNvGrpSpPr/>
            <p:nvPr/>
          </p:nvGrpSpPr>
          <p:grpSpPr bwMode="auto">
            <a:xfrm>
              <a:off x="2530" y="1757"/>
              <a:ext cx="3381" cy="959"/>
              <a:chOff x="1110033" y="2214685"/>
              <a:chExt cx="1704160" cy="576077"/>
            </a:xfrm>
          </p:grpSpPr>
          <p:sp>
            <p:nvSpPr>
              <p:cNvPr id="21" name="双波形 20"/>
              <p:cNvSpPr/>
              <p:nvPr/>
            </p:nvSpPr>
            <p:spPr bwMode="auto">
              <a:xfrm>
                <a:off x="1110033" y="2214685"/>
                <a:ext cx="1704160" cy="576077"/>
              </a:xfrm>
              <a:prstGeom prst="doubleWave">
                <a:avLst>
                  <a:gd name="adj1" fmla="val 6250"/>
                  <a:gd name="adj2" fmla="val -4430"/>
                </a:avLst>
              </a:prstGeom>
              <a:gradFill flip="none" rotWithShape="1">
                <a:gsLst>
                  <a:gs pos="0">
                    <a:srgbClr val="FFCF01"/>
                  </a:gs>
                  <a:gs pos="90000">
                    <a:srgbClr val="E22000"/>
                  </a:gs>
                </a:gsLst>
                <a:lin ang="2700000" scaled="1"/>
                <a:tileRect/>
              </a:gradFill>
              <a:ln w="31750">
                <a:solidFill>
                  <a:schemeClr val="bg1"/>
                </a:solidFill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extrusionH="304800" contourW="25400">
                <a:bevelT prst="convex"/>
                <a:bevelB w="0" h="0"/>
                <a:contourClr>
                  <a:srgbClr val="FFE593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lvl="2" algn="ctr" defTabSz="914400" eaLnBrk="0" fontAlgn="ctr" hangingPunct="0"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u"/>
                  <a:tabLst>
                    <a:tab pos="135890" algn="l"/>
                  </a:tabLst>
                  <a:defRPr/>
                </a:pPr>
                <a:endParaRPr lang="zh-CN" altLang="en-US" sz="1500" b="1" dirty="0">
                  <a:solidFill>
                    <a:srgbClr val="FFFFFF"/>
                  </a:solidFill>
                  <a:latin typeface="Calibri" panose="020F0502020204030204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" name="TextBox 22"/>
              <p:cNvSpPr txBox="1">
                <a:spLocks noChangeArrowheads="1"/>
              </p:cNvSpPr>
              <p:nvPr/>
            </p:nvSpPr>
            <p:spPr bwMode="auto">
              <a:xfrm>
                <a:off x="1110033" y="2330761"/>
                <a:ext cx="1656365" cy="386775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/>
            </p:spPr>
            <p:txBody>
              <a:bodyPr wrap="square">
                <a:spAutoFit/>
              </a:bodyPr>
              <a:lstStyle/>
              <a:p>
                <a:pPr algn="ctr" defTabSz="914400" fontAlgn="ctr">
                  <a:buClr>
                    <a:srgbClr val="FF0000"/>
                  </a:buClr>
                  <a:buSzPct val="70000"/>
                  <a:defRPr/>
                </a:pPr>
                <a:r>
                  <a:rPr lang="zh-CN" altLang="en-US" sz="2000" b="1" dirty="0">
                    <a:solidFill>
                      <a:srgbClr val="FFFFFF"/>
                    </a:solidFill>
                    <a:effectLst>
                      <a:reflection blurRad="6350" stA="50000" endA="300" endPos="50000" dist="60007" dir="5400000" sy="-100000" algn="bl" rotWithShape="0"/>
                    </a:effectLst>
                    <a:ea typeface="Microsoft YaHei" panose="020B0503020204020204" pitchFamily="34" charset="-122"/>
                  </a:rPr>
                  <a:t>产品应用对策</a:t>
                </a:r>
                <a:endParaRPr lang="zh-CN" altLang="en-US" sz="2000" b="1" dirty="0">
                  <a:solidFill>
                    <a:srgbClr val="FFFFFF"/>
                  </a:solidFill>
                  <a:effectLst>
                    <a:reflection blurRad="6350" stA="50000" endA="300" endPos="50000" dist="60007" dir="5400000" sy="-100000" algn="bl" rotWithShape="0"/>
                  </a:effectLst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39" name="AutoShape 3"/>
            <p:cNvSpPr>
              <a:spLocks noChangeArrowheads="1"/>
            </p:cNvSpPr>
            <p:nvPr/>
          </p:nvSpPr>
          <p:spPr bwMode="auto">
            <a:xfrm>
              <a:off x="6006" y="1757"/>
              <a:ext cx="10888" cy="1154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rgbClr val="00B0EE"/>
              </a:solidFill>
              <a:miter lim="800000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defTabSz="914400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6006" y="1812"/>
              <a:ext cx="10888" cy="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914400"/>
              <a:r>
                <a:rPr lang="zh-CN" altLang="en-US" sz="1600" b="1" dirty="0">
                  <a:solidFill>
                    <a:srgbClr val="FF0000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</a:rPr>
                <a:t>采购费用分摊：</a:t>
              </a:r>
              <a:r>
                <a:rPr lang="zh-CN" altLang="en-US" sz="16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材料入库后，可在费用分摊单中选择一笔至多笔采购途中发生的费用，分摊至入库单，核算出存货的精准成本。</a:t>
              </a:r>
              <a:endParaRPr lang="en-US" altLang="zh-CN" sz="1600" dirty="0">
                <a:solidFill>
                  <a:prstClr val="black"/>
                </a:solidFill>
                <a:ea typeface="Microsoft YaHei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189" y="2193291"/>
            <a:ext cx="8705851" cy="4312285"/>
          </a:xfrm>
          <a:prstGeom prst="roundRect">
            <a:avLst>
              <a:gd name="adj" fmla="val 7127"/>
            </a:avLst>
          </a:prstGeom>
          <a:ln w="28575">
            <a:solidFill>
              <a:srgbClr val="6B95C7"/>
            </a:solidFill>
          </a:ln>
        </p:spPr>
      </p:pic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T+Cloud</a:t>
            </a:r>
            <a:r>
              <a:rPr lang="zh-CN" altLang="en-US" dirty="0"/>
              <a:t>解决方案</a:t>
            </a:r>
            <a:r>
              <a:rPr lang="en-US" altLang="zh-CN" dirty="0"/>
              <a:t>-</a:t>
            </a:r>
            <a:r>
              <a:rPr lang="zh-CN" altLang="en-US" dirty="0"/>
              <a:t>成本费用难核算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403861" y="1677036"/>
            <a:ext cx="2383791" cy="3977005"/>
            <a:chOff x="636" y="2641"/>
            <a:chExt cx="3754" cy="6263"/>
          </a:xfrm>
        </p:grpSpPr>
        <p:sp>
          <p:nvSpPr>
            <p:cNvPr id="187" name="TextBox 186"/>
            <p:cNvSpPr txBox="1"/>
            <p:nvPr/>
          </p:nvSpPr>
          <p:spPr>
            <a:xfrm>
              <a:off x="1371" y="3179"/>
              <a:ext cx="2780" cy="885"/>
            </a:xfrm>
            <a:prstGeom prst="rect">
              <a:avLst/>
            </a:prstGeom>
            <a:noFill/>
          </p:spPr>
          <p:txBody>
            <a:bodyPr wrap="square" lIns="68571" tIns="34285" rIns="68571" bIns="34285" rtlCol="0">
              <a:spAutoFit/>
            </a:bodyPr>
            <a:lstStyle/>
            <a:p>
              <a:pPr defTabSz="914400">
                <a:lnSpc>
                  <a:spcPct val="200000"/>
                </a:lnSpc>
              </a:pPr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ea typeface="Microsoft YaHei" panose="020B0503020204020204" pitchFamily="34" charset="-122"/>
                </a:rPr>
                <a:t>采购费用难分摊</a:t>
              </a:r>
              <a:endPara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636" y="2641"/>
              <a:ext cx="666" cy="6263"/>
              <a:chOff x="976" y="2557"/>
              <a:chExt cx="408" cy="6296"/>
            </a:xfrm>
          </p:grpSpPr>
          <p:cxnSp>
            <p:nvCxnSpPr>
              <p:cNvPr id="164" name="淘宝网Chenying0907出品 163"/>
              <p:cNvCxnSpPr/>
              <p:nvPr/>
            </p:nvCxnSpPr>
            <p:spPr>
              <a:xfrm>
                <a:off x="1131" y="2557"/>
                <a:ext cx="6" cy="6297"/>
              </a:xfrm>
              <a:prstGeom prst="line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淘宝网Chenying0907出品 86"/>
              <p:cNvGrpSpPr/>
              <p:nvPr/>
            </p:nvGrpSpPr>
            <p:grpSpPr>
              <a:xfrm>
                <a:off x="976" y="3500"/>
                <a:ext cx="409" cy="764"/>
                <a:chOff x="7501951" y="2927402"/>
                <a:chExt cx="2190437" cy="2880512"/>
              </a:xfrm>
              <a:solidFill>
                <a:srgbClr val="FFB850"/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93" name="淘宝网Chenying0907出品 50"/>
                <p:cNvSpPr/>
                <p:nvPr/>
              </p:nvSpPr>
              <p:spPr>
                <a:xfrm rot="18900000">
                  <a:off x="7501951" y="2927402"/>
                  <a:ext cx="2190437" cy="2880512"/>
                </a:xfrm>
                <a:custGeom>
                  <a:avLst/>
                  <a:gdLst>
                    <a:gd name="connsiteX0" fmla="*/ 0 w 1674495"/>
                    <a:gd name="connsiteY0" fmla="*/ 1035368 h 2070735"/>
                    <a:gd name="connsiteX1" fmla="*/ 837248 w 1674495"/>
                    <a:gd name="connsiteY1" fmla="*/ 0 h 2070735"/>
                    <a:gd name="connsiteX2" fmla="*/ 1674496 w 1674495"/>
                    <a:gd name="connsiteY2" fmla="*/ 1035368 h 2070735"/>
                    <a:gd name="connsiteX3" fmla="*/ 837248 w 1674495"/>
                    <a:gd name="connsiteY3" fmla="*/ 2070736 h 2070735"/>
                    <a:gd name="connsiteX4" fmla="*/ 0 w 1674495"/>
                    <a:gd name="connsiteY4" fmla="*/ 1035368 h 2070735"/>
                    <a:gd name="connsiteX0-1" fmla="*/ 13249 w 1687745"/>
                    <a:gd name="connsiteY0-2" fmla="*/ 1035368 h 2070736"/>
                    <a:gd name="connsiteX1-3" fmla="*/ 850497 w 1687745"/>
                    <a:gd name="connsiteY1-4" fmla="*/ 0 h 2070736"/>
                    <a:gd name="connsiteX2-5" fmla="*/ 1687745 w 1687745"/>
                    <a:gd name="connsiteY2-6" fmla="*/ 1035368 h 2070736"/>
                    <a:gd name="connsiteX3-7" fmla="*/ 850497 w 1687745"/>
                    <a:gd name="connsiteY3-8" fmla="*/ 2070736 h 2070736"/>
                    <a:gd name="connsiteX4-9" fmla="*/ 13249 w 1687745"/>
                    <a:gd name="connsiteY4-10" fmla="*/ 1035368 h 2070736"/>
                    <a:gd name="connsiteX0-11" fmla="*/ 13249 w 1696474"/>
                    <a:gd name="connsiteY0-12" fmla="*/ 1035368 h 2070736"/>
                    <a:gd name="connsiteX1-13" fmla="*/ 850497 w 1696474"/>
                    <a:gd name="connsiteY1-14" fmla="*/ 0 h 2070736"/>
                    <a:gd name="connsiteX2-15" fmla="*/ 1687745 w 1696474"/>
                    <a:gd name="connsiteY2-16" fmla="*/ 1035368 h 2070736"/>
                    <a:gd name="connsiteX3-17" fmla="*/ 850497 w 1696474"/>
                    <a:gd name="connsiteY3-18" fmla="*/ 2070736 h 2070736"/>
                    <a:gd name="connsiteX4-19" fmla="*/ 13249 w 1696474"/>
                    <a:gd name="connsiteY4-20" fmla="*/ 1035368 h 207073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696474" h="2070736">
                      <a:moveTo>
                        <a:pt x="13249" y="1035368"/>
                      </a:moveTo>
                      <a:cubicBezTo>
                        <a:pt x="112309" y="471170"/>
                        <a:pt x="388098" y="0"/>
                        <a:pt x="850497" y="0"/>
                      </a:cubicBezTo>
                      <a:cubicBezTo>
                        <a:pt x="1312896" y="0"/>
                        <a:pt x="1611545" y="478790"/>
                        <a:pt x="1687745" y="1035368"/>
                      </a:cubicBezTo>
                      <a:cubicBezTo>
                        <a:pt x="1765308" y="1601901"/>
                        <a:pt x="1312896" y="2070736"/>
                        <a:pt x="850497" y="2070736"/>
                      </a:cubicBezTo>
                      <a:cubicBezTo>
                        <a:pt x="388098" y="2070736"/>
                        <a:pt x="-85811" y="1599566"/>
                        <a:pt x="13249" y="1035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softEdge rad="431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94" name="淘宝网Chenying0907出品 93"/>
                <p:cNvSpPr/>
                <p:nvPr/>
              </p:nvSpPr>
              <p:spPr>
                <a:xfrm>
                  <a:off x="7567586" y="3243360"/>
                  <a:ext cx="1344545" cy="1344539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77800" dist="139700" dir="2700000" algn="tl" rotWithShape="0">
                    <a:srgbClr val="49494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96" name="淘宝网Chenying0907出品 95"/>
              <p:cNvGrpSpPr/>
              <p:nvPr/>
            </p:nvGrpSpPr>
            <p:grpSpPr>
              <a:xfrm>
                <a:off x="976" y="5443"/>
                <a:ext cx="409" cy="764"/>
                <a:chOff x="7501951" y="2927402"/>
                <a:chExt cx="2190437" cy="2880512"/>
              </a:xfrm>
              <a:solidFill>
                <a:srgbClr val="01ACBE"/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97" name="淘宝网Chenying0907出品 50"/>
                <p:cNvSpPr/>
                <p:nvPr/>
              </p:nvSpPr>
              <p:spPr>
                <a:xfrm rot="18900000">
                  <a:off x="7501951" y="2927402"/>
                  <a:ext cx="2190437" cy="2880512"/>
                </a:xfrm>
                <a:custGeom>
                  <a:avLst/>
                  <a:gdLst>
                    <a:gd name="connsiteX0" fmla="*/ 0 w 1674495"/>
                    <a:gd name="connsiteY0" fmla="*/ 1035368 h 2070735"/>
                    <a:gd name="connsiteX1" fmla="*/ 837248 w 1674495"/>
                    <a:gd name="connsiteY1" fmla="*/ 0 h 2070735"/>
                    <a:gd name="connsiteX2" fmla="*/ 1674496 w 1674495"/>
                    <a:gd name="connsiteY2" fmla="*/ 1035368 h 2070735"/>
                    <a:gd name="connsiteX3" fmla="*/ 837248 w 1674495"/>
                    <a:gd name="connsiteY3" fmla="*/ 2070736 h 2070735"/>
                    <a:gd name="connsiteX4" fmla="*/ 0 w 1674495"/>
                    <a:gd name="connsiteY4" fmla="*/ 1035368 h 2070735"/>
                    <a:gd name="connsiteX0-1" fmla="*/ 13249 w 1687745"/>
                    <a:gd name="connsiteY0-2" fmla="*/ 1035368 h 2070736"/>
                    <a:gd name="connsiteX1-3" fmla="*/ 850497 w 1687745"/>
                    <a:gd name="connsiteY1-4" fmla="*/ 0 h 2070736"/>
                    <a:gd name="connsiteX2-5" fmla="*/ 1687745 w 1687745"/>
                    <a:gd name="connsiteY2-6" fmla="*/ 1035368 h 2070736"/>
                    <a:gd name="connsiteX3-7" fmla="*/ 850497 w 1687745"/>
                    <a:gd name="connsiteY3-8" fmla="*/ 2070736 h 2070736"/>
                    <a:gd name="connsiteX4-9" fmla="*/ 13249 w 1687745"/>
                    <a:gd name="connsiteY4-10" fmla="*/ 1035368 h 2070736"/>
                    <a:gd name="connsiteX0-11" fmla="*/ 13249 w 1696474"/>
                    <a:gd name="connsiteY0-12" fmla="*/ 1035368 h 2070736"/>
                    <a:gd name="connsiteX1-13" fmla="*/ 850497 w 1696474"/>
                    <a:gd name="connsiteY1-14" fmla="*/ 0 h 2070736"/>
                    <a:gd name="connsiteX2-15" fmla="*/ 1687745 w 1696474"/>
                    <a:gd name="connsiteY2-16" fmla="*/ 1035368 h 2070736"/>
                    <a:gd name="connsiteX3-17" fmla="*/ 850497 w 1696474"/>
                    <a:gd name="connsiteY3-18" fmla="*/ 2070736 h 2070736"/>
                    <a:gd name="connsiteX4-19" fmla="*/ 13249 w 1696474"/>
                    <a:gd name="connsiteY4-20" fmla="*/ 1035368 h 207073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696474" h="2070736">
                      <a:moveTo>
                        <a:pt x="13249" y="1035368"/>
                      </a:moveTo>
                      <a:cubicBezTo>
                        <a:pt x="112309" y="471170"/>
                        <a:pt x="388098" y="0"/>
                        <a:pt x="850497" y="0"/>
                      </a:cubicBezTo>
                      <a:cubicBezTo>
                        <a:pt x="1312896" y="0"/>
                        <a:pt x="1611545" y="478790"/>
                        <a:pt x="1687745" y="1035368"/>
                      </a:cubicBezTo>
                      <a:cubicBezTo>
                        <a:pt x="1765308" y="1601901"/>
                        <a:pt x="1312896" y="2070736"/>
                        <a:pt x="850497" y="2070736"/>
                      </a:cubicBezTo>
                      <a:cubicBezTo>
                        <a:pt x="388098" y="2070736"/>
                        <a:pt x="-85811" y="1599566"/>
                        <a:pt x="13249" y="1035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softEdge rad="431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98" name="淘宝网Chenying0907出品 97"/>
                <p:cNvSpPr/>
                <p:nvPr/>
              </p:nvSpPr>
              <p:spPr>
                <a:xfrm>
                  <a:off x="7567586" y="3243360"/>
                  <a:ext cx="1344545" cy="1344539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77800" dist="139700" dir="2700000" algn="tl" rotWithShape="0">
                    <a:srgbClr val="49494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100" name="淘宝网Chenying0907出品 99"/>
              <p:cNvGrpSpPr/>
              <p:nvPr/>
            </p:nvGrpSpPr>
            <p:grpSpPr>
              <a:xfrm>
                <a:off x="976" y="7270"/>
                <a:ext cx="409" cy="764"/>
                <a:chOff x="7501951" y="2927402"/>
                <a:chExt cx="2190437" cy="2880512"/>
              </a:xfrm>
              <a:solidFill>
                <a:srgbClr val="E87071"/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01" name="淘宝网Chenying0907出品 50"/>
                <p:cNvSpPr/>
                <p:nvPr/>
              </p:nvSpPr>
              <p:spPr>
                <a:xfrm rot="18900000">
                  <a:off x="7501951" y="2927402"/>
                  <a:ext cx="2190437" cy="2880512"/>
                </a:xfrm>
                <a:custGeom>
                  <a:avLst/>
                  <a:gdLst>
                    <a:gd name="connsiteX0" fmla="*/ 0 w 1674495"/>
                    <a:gd name="connsiteY0" fmla="*/ 1035368 h 2070735"/>
                    <a:gd name="connsiteX1" fmla="*/ 837248 w 1674495"/>
                    <a:gd name="connsiteY1" fmla="*/ 0 h 2070735"/>
                    <a:gd name="connsiteX2" fmla="*/ 1674496 w 1674495"/>
                    <a:gd name="connsiteY2" fmla="*/ 1035368 h 2070735"/>
                    <a:gd name="connsiteX3" fmla="*/ 837248 w 1674495"/>
                    <a:gd name="connsiteY3" fmla="*/ 2070736 h 2070735"/>
                    <a:gd name="connsiteX4" fmla="*/ 0 w 1674495"/>
                    <a:gd name="connsiteY4" fmla="*/ 1035368 h 2070735"/>
                    <a:gd name="connsiteX0-1" fmla="*/ 13249 w 1687745"/>
                    <a:gd name="connsiteY0-2" fmla="*/ 1035368 h 2070736"/>
                    <a:gd name="connsiteX1-3" fmla="*/ 850497 w 1687745"/>
                    <a:gd name="connsiteY1-4" fmla="*/ 0 h 2070736"/>
                    <a:gd name="connsiteX2-5" fmla="*/ 1687745 w 1687745"/>
                    <a:gd name="connsiteY2-6" fmla="*/ 1035368 h 2070736"/>
                    <a:gd name="connsiteX3-7" fmla="*/ 850497 w 1687745"/>
                    <a:gd name="connsiteY3-8" fmla="*/ 2070736 h 2070736"/>
                    <a:gd name="connsiteX4-9" fmla="*/ 13249 w 1687745"/>
                    <a:gd name="connsiteY4-10" fmla="*/ 1035368 h 2070736"/>
                    <a:gd name="connsiteX0-11" fmla="*/ 13249 w 1696474"/>
                    <a:gd name="connsiteY0-12" fmla="*/ 1035368 h 2070736"/>
                    <a:gd name="connsiteX1-13" fmla="*/ 850497 w 1696474"/>
                    <a:gd name="connsiteY1-14" fmla="*/ 0 h 2070736"/>
                    <a:gd name="connsiteX2-15" fmla="*/ 1687745 w 1696474"/>
                    <a:gd name="connsiteY2-16" fmla="*/ 1035368 h 2070736"/>
                    <a:gd name="connsiteX3-17" fmla="*/ 850497 w 1696474"/>
                    <a:gd name="connsiteY3-18" fmla="*/ 2070736 h 2070736"/>
                    <a:gd name="connsiteX4-19" fmla="*/ 13249 w 1696474"/>
                    <a:gd name="connsiteY4-20" fmla="*/ 1035368 h 207073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696474" h="2070736">
                      <a:moveTo>
                        <a:pt x="13249" y="1035368"/>
                      </a:moveTo>
                      <a:cubicBezTo>
                        <a:pt x="112309" y="471170"/>
                        <a:pt x="388098" y="0"/>
                        <a:pt x="850497" y="0"/>
                      </a:cubicBezTo>
                      <a:cubicBezTo>
                        <a:pt x="1312896" y="0"/>
                        <a:pt x="1611545" y="478790"/>
                        <a:pt x="1687745" y="1035368"/>
                      </a:cubicBezTo>
                      <a:cubicBezTo>
                        <a:pt x="1765308" y="1601901"/>
                        <a:pt x="1312896" y="2070736"/>
                        <a:pt x="850497" y="2070736"/>
                      </a:cubicBezTo>
                      <a:cubicBezTo>
                        <a:pt x="388098" y="2070736"/>
                        <a:pt x="-85811" y="1599566"/>
                        <a:pt x="13249" y="1035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softEdge rad="431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02" name="淘宝网Chenying0907出品 101"/>
                <p:cNvSpPr/>
                <p:nvPr/>
              </p:nvSpPr>
              <p:spPr>
                <a:xfrm>
                  <a:off x="7567586" y="3243360"/>
                  <a:ext cx="1344545" cy="1344539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77800" dist="139700" dir="2700000" algn="tl" rotWithShape="0">
                    <a:srgbClr val="49494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</p:grpSp>
        </p:grpSp>
        <p:sp>
          <p:nvSpPr>
            <p:cNvPr id="7" name="淘宝网Chenying0907出品 1"/>
            <p:cNvSpPr/>
            <p:nvPr/>
          </p:nvSpPr>
          <p:spPr>
            <a:xfrm>
              <a:off x="1308" y="5126"/>
              <a:ext cx="3082" cy="10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200000"/>
                </a:lnSpc>
              </a:pPr>
              <a:r>
                <a:rPr lang="zh-CN" altLang="en-US" b="1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生产成本难核算</a:t>
              </a:r>
              <a:endParaRPr lang="zh-CN" altLang="en-US" b="1" dirty="0">
                <a:solidFill>
                  <a:prstClr val="black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8" name="淘宝网Chenying0907出品 2"/>
            <p:cNvSpPr/>
            <p:nvPr/>
          </p:nvSpPr>
          <p:spPr>
            <a:xfrm>
              <a:off x="1371" y="7131"/>
              <a:ext cx="2780" cy="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200000"/>
                </a:lnSpc>
              </a:pPr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ea typeface="Microsoft YaHei" panose="020B0503020204020204" pitchFamily="34" charset="-122"/>
                </a:rPr>
                <a:t>销售费用难分摊</a:t>
              </a:r>
              <a:endPara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790191" y="1247144"/>
            <a:ext cx="8656955" cy="865393"/>
            <a:chOff x="2530" y="1757"/>
            <a:chExt cx="14364" cy="1393"/>
          </a:xfrm>
        </p:grpSpPr>
        <p:grpSp>
          <p:nvGrpSpPr>
            <p:cNvPr id="20" name="组合 41"/>
            <p:cNvGrpSpPr/>
            <p:nvPr/>
          </p:nvGrpSpPr>
          <p:grpSpPr bwMode="auto">
            <a:xfrm>
              <a:off x="2530" y="1757"/>
              <a:ext cx="3381" cy="959"/>
              <a:chOff x="1110033" y="2214685"/>
              <a:chExt cx="1704160" cy="576077"/>
            </a:xfrm>
          </p:grpSpPr>
          <p:sp>
            <p:nvSpPr>
              <p:cNvPr id="21" name="双波形 20"/>
              <p:cNvSpPr/>
              <p:nvPr/>
            </p:nvSpPr>
            <p:spPr bwMode="auto">
              <a:xfrm>
                <a:off x="1110033" y="2214685"/>
                <a:ext cx="1704160" cy="576077"/>
              </a:xfrm>
              <a:prstGeom prst="doubleWave">
                <a:avLst>
                  <a:gd name="adj1" fmla="val 6250"/>
                  <a:gd name="adj2" fmla="val -4430"/>
                </a:avLst>
              </a:prstGeom>
              <a:gradFill flip="none" rotWithShape="1">
                <a:gsLst>
                  <a:gs pos="0">
                    <a:srgbClr val="FFCF01"/>
                  </a:gs>
                  <a:gs pos="90000">
                    <a:srgbClr val="E22000"/>
                  </a:gs>
                </a:gsLst>
                <a:lin ang="2700000" scaled="1"/>
                <a:tileRect/>
              </a:gradFill>
              <a:ln w="31750">
                <a:solidFill>
                  <a:schemeClr val="bg1"/>
                </a:solidFill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extrusionH="304800" contourW="25400">
                <a:bevelT prst="convex"/>
                <a:bevelB w="0" h="0"/>
                <a:contourClr>
                  <a:srgbClr val="FFE593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lvl="2" algn="ctr" defTabSz="914400" eaLnBrk="0" fontAlgn="ctr" hangingPunct="0"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u"/>
                  <a:tabLst>
                    <a:tab pos="135890" algn="l"/>
                  </a:tabLst>
                  <a:defRPr/>
                </a:pPr>
                <a:endParaRPr lang="zh-CN" altLang="en-US" sz="1500" b="1" dirty="0">
                  <a:solidFill>
                    <a:srgbClr val="FFFFFF"/>
                  </a:solidFill>
                  <a:latin typeface="Calibri" panose="020F0502020204030204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" name="TextBox 22"/>
              <p:cNvSpPr txBox="1">
                <a:spLocks noChangeArrowheads="1"/>
              </p:cNvSpPr>
              <p:nvPr/>
            </p:nvSpPr>
            <p:spPr bwMode="auto">
              <a:xfrm>
                <a:off x="1110033" y="2330761"/>
                <a:ext cx="1656365" cy="386775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/>
            </p:spPr>
            <p:txBody>
              <a:bodyPr wrap="square">
                <a:spAutoFit/>
              </a:bodyPr>
              <a:lstStyle/>
              <a:p>
                <a:pPr algn="ctr" defTabSz="914400" fontAlgn="ctr">
                  <a:buClr>
                    <a:srgbClr val="FF0000"/>
                  </a:buClr>
                  <a:buSzPct val="70000"/>
                  <a:defRPr/>
                </a:pPr>
                <a:r>
                  <a:rPr lang="zh-CN" altLang="en-US" sz="2000" b="1" dirty="0">
                    <a:solidFill>
                      <a:srgbClr val="FFFFFF"/>
                    </a:solidFill>
                    <a:effectLst>
                      <a:reflection blurRad="6350" stA="50000" endA="300" endPos="50000" dist="60007" dir="5400000" sy="-100000" algn="bl" rotWithShape="0"/>
                    </a:effectLst>
                    <a:ea typeface="Microsoft YaHei" panose="020B0503020204020204" pitchFamily="34" charset="-122"/>
                  </a:rPr>
                  <a:t>产品应用对策</a:t>
                </a:r>
                <a:endParaRPr lang="zh-CN" altLang="en-US" sz="2000" b="1" dirty="0">
                  <a:solidFill>
                    <a:srgbClr val="FFFFFF"/>
                  </a:solidFill>
                  <a:effectLst>
                    <a:reflection blurRad="6350" stA="50000" endA="300" endPos="50000" dist="60007" dir="5400000" sy="-100000" algn="bl" rotWithShape="0"/>
                  </a:effectLst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39" name="AutoShape 3"/>
            <p:cNvSpPr>
              <a:spLocks noChangeArrowheads="1"/>
            </p:cNvSpPr>
            <p:nvPr/>
          </p:nvSpPr>
          <p:spPr bwMode="auto">
            <a:xfrm>
              <a:off x="6006" y="1757"/>
              <a:ext cx="10888" cy="1154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rgbClr val="00B0EE"/>
              </a:solidFill>
              <a:miter lim="800000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defTabSz="914400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6006" y="1812"/>
              <a:ext cx="10888" cy="13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914400"/>
              <a:r>
                <a:rPr lang="zh-CN" altLang="en-US" sz="1600" b="1" dirty="0">
                  <a:solidFill>
                    <a:srgbClr val="FF0000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</a:rPr>
                <a:t>产品成本分配：</a:t>
              </a:r>
              <a:r>
                <a:rPr lang="zh-CN" altLang="en-US" sz="16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参照产成品入库单和委外入库单，补充核算除直接材料之外的间接材料、制造费用、人工费用、其他费用，确保产品成本无误。</a:t>
              </a:r>
              <a:endParaRPr lang="zh-CN" altLang="en-US" sz="1600" dirty="0">
                <a:solidFill>
                  <a:prstClr val="black"/>
                </a:solidFill>
                <a:ea typeface="Microsoft YaHei" panose="020B0503020204020204" pitchFamily="34" charset="-122"/>
              </a:endParaRPr>
            </a:p>
            <a:p>
              <a:pPr marL="0" lvl="1" defTabSz="914400"/>
              <a:endParaRPr lang="en-US" altLang="zh-CN" sz="1600" dirty="0">
                <a:solidFill>
                  <a:prstClr val="black"/>
                </a:solidFill>
                <a:ea typeface="Microsoft YaHei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011805" y="2325369"/>
            <a:ext cx="8345171" cy="4083051"/>
          </a:xfrm>
          <a:prstGeom prst="roundRect">
            <a:avLst>
              <a:gd name="adj" fmla="val 6594"/>
            </a:avLst>
          </a:prstGeom>
          <a:ln w="28575">
            <a:solidFill>
              <a:srgbClr val="6B95C7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1805" y="2287270"/>
            <a:ext cx="8345171" cy="4121151"/>
          </a:xfrm>
          <a:prstGeom prst="roundRect">
            <a:avLst>
              <a:gd name="adj" fmla="val 8012"/>
            </a:avLst>
          </a:prstGeom>
          <a:ln w="28575">
            <a:solidFill>
              <a:srgbClr val="6B95C7"/>
            </a:solidFill>
          </a:ln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T+Cloud</a:t>
            </a:r>
            <a:r>
              <a:rPr lang="zh-CN" altLang="en-US" dirty="0"/>
              <a:t>解决方案</a:t>
            </a:r>
            <a:r>
              <a:rPr lang="en-US" altLang="zh-CN" dirty="0"/>
              <a:t>-</a:t>
            </a:r>
            <a:r>
              <a:rPr lang="zh-CN" altLang="en-US" dirty="0"/>
              <a:t>成本费用难核算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10"/>
          <p:cNvSpPr/>
          <p:nvPr/>
        </p:nvSpPr>
        <p:spPr bwMode="auto">
          <a:xfrm>
            <a:off x="3431704" y="951779"/>
            <a:ext cx="4195802" cy="4892504"/>
          </a:xfrm>
          <a:custGeom>
            <a:avLst/>
            <a:gdLst>
              <a:gd name="T0" fmla="*/ 432 w 680"/>
              <a:gd name="T1" fmla="*/ 430 h 794"/>
              <a:gd name="T2" fmla="*/ 461 w 680"/>
              <a:gd name="T3" fmla="*/ 417 h 794"/>
              <a:gd name="T4" fmla="*/ 573 w 680"/>
              <a:gd name="T5" fmla="*/ 504 h 794"/>
              <a:gd name="T6" fmla="*/ 573 w 680"/>
              <a:gd name="T7" fmla="*/ 290 h 794"/>
              <a:gd name="T8" fmla="*/ 461 w 680"/>
              <a:gd name="T9" fmla="*/ 377 h 794"/>
              <a:gd name="T10" fmla="*/ 432 w 680"/>
              <a:gd name="T11" fmla="*/ 365 h 794"/>
              <a:gd name="T12" fmla="*/ 355 w 680"/>
              <a:gd name="T13" fmla="*/ 336 h 794"/>
              <a:gd name="T14" fmla="*/ 369 w 680"/>
              <a:gd name="T15" fmla="*/ 253 h 794"/>
              <a:gd name="T16" fmla="*/ 356 w 680"/>
              <a:gd name="T17" fmla="*/ 169 h 794"/>
              <a:gd name="T18" fmla="*/ 432 w 680"/>
              <a:gd name="T19" fmla="*/ 140 h 794"/>
              <a:gd name="T20" fmla="*/ 461 w 680"/>
              <a:gd name="T21" fmla="*/ 128 h 794"/>
              <a:gd name="T22" fmla="*/ 573 w 680"/>
              <a:gd name="T23" fmla="*/ 215 h 794"/>
              <a:gd name="T24" fmla="*/ 573 w 680"/>
              <a:gd name="T25" fmla="*/ 0 h 794"/>
              <a:gd name="T26" fmla="*/ 461 w 680"/>
              <a:gd name="T27" fmla="*/ 87 h 794"/>
              <a:gd name="T28" fmla="*/ 432 w 680"/>
              <a:gd name="T29" fmla="*/ 75 h 794"/>
              <a:gd name="T30" fmla="*/ 311 w 680"/>
              <a:gd name="T31" fmla="*/ 107 h 794"/>
              <a:gd name="T32" fmla="*/ 325 w 680"/>
              <a:gd name="T33" fmla="*/ 191 h 794"/>
              <a:gd name="T34" fmla="*/ 248 w 680"/>
              <a:gd name="T35" fmla="*/ 220 h 794"/>
              <a:gd name="T36" fmla="*/ 219 w 680"/>
              <a:gd name="T37" fmla="*/ 233 h 794"/>
              <a:gd name="T38" fmla="*/ 107 w 680"/>
              <a:gd name="T39" fmla="*/ 146 h 794"/>
              <a:gd name="T40" fmla="*/ 107 w 680"/>
              <a:gd name="T41" fmla="*/ 360 h 794"/>
              <a:gd name="T42" fmla="*/ 219 w 680"/>
              <a:gd name="T43" fmla="*/ 273 h 794"/>
              <a:gd name="T44" fmla="*/ 248 w 680"/>
              <a:gd name="T45" fmla="*/ 286 h 794"/>
              <a:gd name="T46" fmla="*/ 324 w 680"/>
              <a:gd name="T47" fmla="*/ 315 h 794"/>
              <a:gd name="T48" fmla="*/ 311 w 680"/>
              <a:gd name="T49" fmla="*/ 397 h 794"/>
              <a:gd name="T50" fmla="*/ 325 w 680"/>
              <a:gd name="T51" fmla="*/ 481 h 794"/>
              <a:gd name="T52" fmla="*/ 248 w 680"/>
              <a:gd name="T53" fmla="*/ 510 h 794"/>
              <a:gd name="T54" fmla="*/ 219 w 680"/>
              <a:gd name="T55" fmla="*/ 522 h 794"/>
              <a:gd name="T56" fmla="*/ 107 w 680"/>
              <a:gd name="T57" fmla="*/ 435 h 794"/>
              <a:gd name="T58" fmla="*/ 107 w 680"/>
              <a:gd name="T59" fmla="*/ 649 h 794"/>
              <a:gd name="T60" fmla="*/ 219 w 680"/>
              <a:gd name="T61" fmla="*/ 562 h 794"/>
              <a:gd name="T62" fmla="*/ 248 w 680"/>
              <a:gd name="T63" fmla="*/ 575 h 794"/>
              <a:gd name="T64" fmla="*/ 324 w 680"/>
              <a:gd name="T65" fmla="*/ 604 h 794"/>
              <a:gd name="T66" fmla="*/ 311 w 680"/>
              <a:gd name="T67" fmla="*/ 687 h 794"/>
              <a:gd name="T68" fmla="*/ 432 w 680"/>
              <a:gd name="T69" fmla="*/ 719 h 794"/>
              <a:gd name="T70" fmla="*/ 461 w 680"/>
              <a:gd name="T71" fmla="*/ 707 h 794"/>
              <a:gd name="T72" fmla="*/ 573 w 680"/>
              <a:gd name="T73" fmla="*/ 794 h 794"/>
              <a:gd name="T74" fmla="*/ 573 w 680"/>
              <a:gd name="T75" fmla="*/ 580 h 794"/>
              <a:gd name="T76" fmla="*/ 461 w 680"/>
              <a:gd name="T77" fmla="*/ 667 h 794"/>
              <a:gd name="T78" fmla="*/ 432 w 680"/>
              <a:gd name="T79" fmla="*/ 654 h 794"/>
              <a:gd name="T80" fmla="*/ 355 w 680"/>
              <a:gd name="T81" fmla="*/ 625 h 794"/>
              <a:gd name="T82" fmla="*/ 369 w 680"/>
              <a:gd name="T83" fmla="*/ 542 h 794"/>
              <a:gd name="T84" fmla="*/ 356 w 680"/>
              <a:gd name="T85" fmla="*/ 459 h 7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80" h="794">
                <a:moveTo>
                  <a:pt x="376" y="462"/>
                </a:moveTo>
                <a:cubicBezTo>
                  <a:pt x="400" y="462"/>
                  <a:pt x="421" y="449"/>
                  <a:pt x="432" y="430"/>
                </a:cubicBezTo>
                <a:cubicBezTo>
                  <a:pt x="432" y="430"/>
                  <a:pt x="439" y="417"/>
                  <a:pt x="445" y="417"/>
                </a:cubicBezTo>
                <a:cubicBezTo>
                  <a:pt x="461" y="417"/>
                  <a:pt x="461" y="417"/>
                  <a:pt x="461" y="417"/>
                </a:cubicBezTo>
                <a:cubicBezTo>
                  <a:pt x="468" y="417"/>
                  <a:pt x="472" y="434"/>
                  <a:pt x="472" y="434"/>
                </a:cubicBezTo>
                <a:cubicBezTo>
                  <a:pt x="487" y="475"/>
                  <a:pt x="527" y="504"/>
                  <a:pt x="573" y="504"/>
                </a:cubicBezTo>
                <a:cubicBezTo>
                  <a:pt x="632" y="504"/>
                  <a:pt x="680" y="456"/>
                  <a:pt x="680" y="397"/>
                </a:cubicBezTo>
                <a:cubicBezTo>
                  <a:pt x="680" y="338"/>
                  <a:pt x="632" y="290"/>
                  <a:pt x="573" y="290"/>
                </a:cubicBezTo>
                <a:cubicBezTo>
                  <a:pt x="527" y="290"/>
                  <a:pt x="487" y="319"/>
                  <a:pt x="472" y="361"/>
                </a:cubicBezTo>
                <a:cubicBezTo>
                  <a:pt x="472" y="361"/>
                  <a:pt x="468" y="377"/>
                  <a:pt x="461" y="377"/>
                </a:cubicBezTo>
                <a:cubicBezTo>
                  <a:pt x="445" y="377"/>
                  <a:pt x="445" y="377"/>
                  <a:pt x="445" y="377"/>
                </a:cubicBezTo>
                <a:cubicBezTo>
                  <a:pt x="439" y="377"/>
                  <a:pt x="432" y="365"/>
                  <a:pt x="432" y="365"/>
                </a:cubicBezTo>
                <a:cubicBezTo>
                  <a:pt x="421" y="345"/>
                  <a:pt x="400" y="332"/>
                  <a:pt x="376" y="332"/>
                </a:cubicBezTo>
                <a:cubicBezTo>
                  <a:pt x="369" y="332"/>
                  <a:pt x="362" y="334"/>
                  <a:pt x="355" y="336"/>
                </a:cubicBezTo>
                <a:cubicBezTo>
                  <a:pt x="340" y="307"/>
                  <a:pt x="340" y="307"/>
                  <a:pt x="340" y="307"/>
                </a:cubicBezTo>
                <a:cubicBezTo>
                  <a:pt x="358" y="295"/>
                  <a:pt x="369" y="276"/>
                  <a:pt x="369" y="253"/>
                </a:cubicBezTo>
                <a:cubicBezTo>
                  <a:pt x="369" y="231"/>
                  <a:pt x="358" y="211"/>
                  <a:pt x="341" y="199"/>
                </a:cubicBezTo>
                <a:cubicBezTo>
                  <a:pt x="356" y="169"/>
                  <a:pt x="356" y="169"/>
                  <a:pt x="356" y="169"/>
                </a:cubicBezTo>
                <a:cubicBezTo>
                  <a:pt x="362" y="171"/>
                  <a:pt x="369" y="172"/>
                  <a:pt x="376" y="172"/>
                </a:cubicBezTo>
                <a:cubicBezTo>
                  <a:pt x="400" y="172"/>
                  <a:pt x="421" y="160"/>
                  <a:pt x="432" y="140"/>
                </a:cubicBezTo>
                <a:cubicBezTo>
                  <a:pt x="432" y="140"/>
                  <a:pt x="439" y="128"/>
                  <a:pt x="445" y="128"/>
                </a:cubicBezTo>
                <a:cubicBezTo>
                  <a:pt x="461" y="128"/>
                  <a:pt x="461" y="128"/>
                  <a:pt x="461" y="128"/>
                </a:cubicBezTo>
                <a:cubicBezTo>
                  <a:pt x="468" y="128"/>
                  <a:pt x="472" y="144"/>
                  <a:pt x="472" y="144"/>
                </a:cubicBezTo>
                <a:cubicBezTo>
                  <a:pt x="487" y="185"/>
                  <a:pt x="527" y="215"/>
                  <a:pt x="573" y="215"/>
                </a:cubicBezTo>
                <a:cubicBezTo>
                  <a:pt x="632" y="215"/>
                  <a:pt x="680" y="167"/>
                  <a:pt x="680" y="107"/>
                </a:cubicBezTo>
                <a:cubicBezTo>
                  <a:pt x="680" y="48"/>
                  <a:pt x="632" y="0"/>
                  <a:pt x="573" y="0"/>
                </a:cubicBezTo>
                <a:cubicBezTo>
                  <a:pt x="527" y="0"/>
                  <a:pt x="487" y="30"/>
                  <a:pt x="472" y="71"/>
                </a:cubicBezTo>
                <a:cubicBezTo>
                  <a:pt x="472" y="71"/>
                  <a:pt x="468" y="87"/>
                  <a:pt x="461" y="87"/>
                </a:cubicBezTo>
                <a:cubicBezTo>
                  <a:pt x="445" y="87"/>
                  <a:pt x="445" y="87"/>
                  <a:pt x="445" y="87"/>
                </a:cubicBezTo>
                <a:cubicBezTo>
                  <a:pt x="439" y="87"/>
                  <a:pt x="432" y="75"/>
                  <a:pt x="432" y="75"/>
                </a:cubicBezTo>
                <a:cubicBezTo>
                  <a:pt x="421" y="55"/>
                  <a:pt x="400" y="42"/>
                  <a:pt x="376" y="42"/>
                </a:cubicBezTo>
                <a:cubicBezTo>
                  <a:pt x="340" y="42"/>
                  <a:pt x="311" y="72"/>
                  <a:pt x="311" y="107"/>
                </a:cubicBezTo>
                <a:cubicBezTo>
                  <a:pt x="311" y="130"/>
                  <a:pt x="322" y="150"/>
                  <a:pt x="340" y="162"/>
                </a:cubicBezTo>
                <a:cubicBezTo>
                  <a:pt x="325" y="191"/>
                  <a:pt x="325" y="191"/>
                  <a:pt x="325" y="191"/>
                </a:cubicBezTo>
                <a:cubicBezTo>
                  <a:pt x="318" y="189"/>
                  <a:pt x="311" y="188"/>
                  <a:pt x="304" y="188"/>
                </a:cubicBezTo>
                <a:cubicBezTo>
                  <a:pt x="280" y="188"/>
                  <a:pt x="259" y="201"/>
                  <a:pt x="248" y="220"/>
                </a:cubicBezTo>
                <a:cubicBezTo>
                  <a:pt x="248" y="220"/>
                  <a:pt x="242" y="233"/>
                  <a:pt x="235" y="233"/>
                </a:cubicBezTo>
                <a:cubicBezTo>
                  <a:pt x="219" y="233"/>
                  <a:pt x="219" y="233"/>
                  <a:pt x="219" y="233"/>
                </a:cubicBezTo>
                <a:cubicBezTo>
                  <a:pt x="212" y="233"/>
                  <a:pt x="208" y="216"/>
                  <a:pt x="208" y="216"/>
                </a:cubicBezTo>
                <a:cubicBezTo>
                  <a:pt x="193" y="175"/>
                  <a:pt x="154" y="146"/>
                  <a:pt x="107" y="146"/>
                </a:cubicBezTo>
                <a:cubicBezTo>
                  <a:pt x="48" y="146"/>
                  <a:pt x="0" y="194"/>
                  <a:pt x="0" y="253"/>
                </a:cubicBezTo>
                <a:cubicBezTo>
                  <a:pt x="0" y="312"/>
                  <a:pt x="48" y="360"/>
                  <a:pt x="107" y="360"/>
                </a:cubicBezTo>
                <a:cubicBezTo>
                  <a:pt x="154" y="360"/>
                  <a:pt x="193" y="331"/>
                  <a:pt x="208" y="290"/>
                </a:cubicBezTo>
                <a:cubicBezTo>
                  <a:pt x="208" y="290"/>
                  <a:pt x="212" y="273"/>
                  <a:pt x="219" y="273"/>
                </a:cubicBezTo>
                <a:cubicBezTo>
                  <a:pt x="235" y="273"/>
                  <a:pt x="235" y="273"/>
                  <a:pt x="235" y="273"/>
                </a:cubicBezTo>
                <a:cubicBezTo>
                  <a:pt x="242" y="273"/>
                  <a:pt x="248" y="286"/>
                  <a:pt x="248" y="286"/>
                </a:cubicBezTo>
                <a:cubicBezTo>
                  <a:pt x="259" y="305"/>
                  <a:pt x="280" y="318"/>
                  <a:pt x="304" y="318"/>
                </a:cubicBezTo>
                <a:cubicBezTo>
                  <a:pt x="311" y="318"/>
                  <a:pt x="318" y="317"/>
                  <a:pt x="324" y="315"/>
                </a:cubicBezTo>
                <a:cubicBezTo>
                  <a:pt x="339" y="344"/>
                  <a:pt x="339" y="344"/>
                  <a:pt x="339" y="344"/>
                </a:cubicBezTo>
                <a:cubicBezTo>
                  <a:pt x="322" y="356"/>
                  <a:pt x="311" y="375"/>
                  <a:pt x="311" y="397"/>
                </a:cubicBezTo>
                <a:cubicBezTo>
                  <a:pt x="311" y="420"/>
                  <a:pt x="322" y="440"/>
                  <a:pt x="340" y="451"/>
                </a:cubicBezTo>
                <a:cubicBezTo>
                  <a:pt x="325" y="481"/>
                  <a:pt x="325" y="481"/>
                  <a:pt x="325" y="481"/>
                </a:cubicBezTo>
                <a:cubicBezTo>
                  <a:pt x="318" y="479"/>
                  <a:pt x="311" y="477"/>
                  <a:pt x="304" y="477"/>
                </a:cubicBezTo>
                <a:cubicBezTo>
                  <a:pt x="280" y="477"/>
                  <a:pt x="259" y="490"/>
                  <a:pt x="248" y="510"/>
                </a:cubicBezTo>
                <a:cubicBezTo>
                  <a:pt x="248" y="510"/>
                  <a:pt x="242" y="522"/>
                  <a:pt x="235" y="522"/>
                </a:cubicBezTo>
                <a:cubicBezTo>
                  <a:pt x="219" y="522"/>
                  <a:pt x="219" y="522"/>
                  <a:pt x="219" y="522"/>
                </a:cubicBezTo>
                <a:cubicBezTo>
                  <a:pt x="212" y="522"/>
                  <a:pt x="208" y="506"/>
                  <a:pt x="208" y="506"/>
                </a:cubicBezTo>
                <a:cubicBezTo>
                  <a:pt x="193" y="464"/>
                  <a:pt x="154" y="435"/>
                  <a:pt x="107" y="435"/>
                </a:cubicBezTo>
                <a:cubicBezTo>
                  <a:pt x="48" y="435"/>
                  <a:pt x="0" y="483"/>
                  <a:pt x="0" y="542"/>
                </a:cubicBezTo>
                <a:cubicBezTo>
                  <a:pt x="0" y="602"/>
                  <a:pt x="48" y="649"/>
                  <a:pt x="107" y="649"/>
                </a:cubicBezTo>
                <a:cubicBezTo>
                  <a:pt x="154" y="649"/>
                  <a:pt x="193" y="620"/>
                  <a:pt x="208" y="579"/>
                </a:cubicBezTo>
                <a:cubicBezTo>
                  <a:pt x="208" y="579"/>
                  <a:pt x="212" y="562"/>
                  <a:pt x="219" y="562"/>
                </a:cubicBezTo>
                <a:cubicBezTo>
                  <a:pt x="235" y="562"/>
                  <a:pt x="235" y="562"/>
                  <a:pt x="235" y="562"/>
                </a:cubicBezTo>
                <a:cubicBezTo>
                  <a:pt x="242" y="562"/>
                  <a:pt x="248" y="575"/>
                  <a:pt x="248" y="575"/>
                </a:cubicBezTo>
                <a:cubicBezTo>
                  <a:pt x="259" y="594"/>
                  <a:pt x="280" y="607"/>
                  <a:pt x="304" y="607"/>
                </a:cubicBezTo>
                <a:cubicBezTo>
                  <a:pt x="311" y="607"/>
                  <a:pt x="318" y="606"/>
                  <a:pt x="324" y="604"/>
                </a:cubicBezTo>
                <a:cubicBezTo>
                  <a:pt x="339" y="633"/>
                  <a:pt x="339" y="633"/>
                  <a:pt x="339" y="633"/>
                </a:cubicBezTo>
                <a:cubicBezTo>
                  <a:pt x="322" y="645"/>
                  <a:pt x="311" y="665"/>
                  <a:pt x="311" y="687"/>
                </a:cubicBezTo>
                <a:cubicBezTo>
                  <a:pt x="311" y="723"/>
                  <a:pt x="340" y="752"/>
                  <a:pt x="376" y="752"/>
                </a:cubicBezTo>
                <a:cubicBezTo>
                  <a:pt x="400" y="752"/>
                  <a:pt x="421" y="739"/>
                  <a:pt x="432" y="719"/>
                </a:cubicBezTo>
                <a:cubicBezTo>
                  <a:pt x="432" y="719"/>
                  <a:pt x="439" y="707"/>
                  <a:pt x="445" y="707"/>
                </a:cubicBezTo>
                <a:cubicBezTo>
                  <a:pt x="461" y="707"/>
                  <a:pt x="461" y="707"/>
                  <a:pt x="461" y="707"/>
                </a:cubicBezTo>
                <a:cubicBezTo>
                  <a:pt x="468" y="707"/>
                  <a:pt x="472" y="723"/>
                  <a:pt x="472" y="723"/>
                </a:cubicBezTo>
                <a:cubicBezTo>
                  <a:pt x="487" y="764"/>
                  <a:pt x="527" y="794"/>
                  <a:pt x="573" y="794"/>
                </a:cubicBezTo>
                <a:cubicBezTo>
                  <a:pt x="632" y="794"/>
                  <a:pt x="680" y="746"/>
                  <a:pt x="680" y="687"/>
                </a:cubicBezTo>
                <a:cubicBezTo>
                  <a:pt x="680" y="628"/>
                  <a:pt x="632" y="580"/>
                  <a:pt x="573" y="580"/>
                </a:cubicBezTo>
                <a:cubicBezTo>
                  <a:pt x="527" y="580"/>
                  <a:pt x="487" y="609"/>
                  <a:pt x="472" y="650"/>
                </a:cubicBezTo>
                <a:cubicBezTo>
                  <a:pt x="472" y="650"/>
                  <a:pt x="468" y="667"/>
                  <a:pt x="461" y="667"/>
                </a:cubicBezTo>
                <a:cubicBezTo>
                  <a:pt x="445" y="667"/>
                  <a:pt x="445" y="667"/>
                  <a:pt x="445" y="667"/>
                </a:cubicBezTo>
                <a:cubicBezTo>
                  <a:pt x="439" y="667"/>
                  <a:pt x="432" y="654"/>
                  <a:pt x="432" y="654"/>
                </a:cubicBezTo>
                <a:cubicBezTo>
                  <a:pt x="421" y="635"/>
                  <a:pt x="400" y="622"/>
                  <a:pt x="376" y="622"/>
                </a:cubicBezTo>
                <a:cubicBezTo>
                  <a:pt x="369" y="622"/>
                  <a:pt x="361" y="623"/>
                  <a:pt x="355" y="625"/>
                </a:cubicBezTo>
                <a:cubicBezTo>
                  <a:pt x="340" y="596"/>
                  <a:pt x="340" y="596"/>
                  <a:pt x="340" y="596"/>
                </a:cubicBezTo>
                <a:cubicBezTo>
                  <a:pt x="358" y="585"/>
                  <a:pt x="369" y="565"/>
                  <a:pt x="369" y="542"/>
                </a:cubicBezTo>
                <a:cubicBezTo>
                  <a:pt x="369" y="520"/>
                  <a:pt x="358" y="500"/>
                  <a:pt x="341" y="489"/>
                </a:cubicBezTo>
                <a:cubicBezTo>
                  <a:pt x="356" y="459"/>
                  <a:pt x="356" y="459"/>
                  <a:pt x="356" y="459"/>
                </a:cubicBezTo>
                <a:cubicBezTo>
                  <a:pt x="362" y="461"/>
                  <a:pt x="369" y="462"/>
                  <a:pt x="376" y="462"/>
                </a:cubicBezTo>
                <a:close/>
              </a:path>
            </a:pathLst>
          </a:custGeom>
          <a:gradFill flip="none" rotWithShape="1">
            <a:gsLst>
              <a:gs pos="0">
                <a:srgbClr val="D0CFCC"/>
              </a:gs>
              <a:gs pos="76000">
                <a:schemeClr val="bg1">
                  <a:lumMod val="85000"/>
                </a:schemeClr>
              </a:gs>
              <a:gs pos="100000">
                <a:srgbClr val="FEFCFB"/>
              </a:gs>
            </a:gsLst>
            <a:lin ang="10800000" scaled="1"/>
            <a:tileRect/>
          </a:gradFill>
          <a:ln w="9525">
            <a:solidFill>
              <a:schemeClr val="bg1"/>
            </a:solidFill>
            <a:round/>
          </a:ln>
          <a:effectLst>
            <a:outerShdw blurRad="279400" dist="254000" dir="2700000" algn="tl" rotWithShape="0">
              <a:prstClr val="black">
                <a:alpha val="28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latin typeface="Lantinghei SC Extralight" charset="-122"/>
              <a:ea typeface="Lantinghei SC Extralight" charset="-122"/>
              <a:cs typeface="Lantinghei SC Extralight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38" y="1909733"/>
            <a:ext cx="1120500" cy="1120500"/>
          </a:xfrm>
          <a:prstGeom prst="rect">
            <a:avLst/>
          </a:prstGeom>
          <a:effectLst>
            <a:outerShdw blurRad="266700" dist="127000" dir="2700000" sx="101000" sy="101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69" y="1281862"/>
            <a:ext cx="1028495" cy="4158000"/>
          </a:xfrm>
          <a:prstGeom prst="rect">
            <a:avLst/>
          </a:prstGeom>
          <a:effectLst>
            <a:outerShdw blurRad="266700" dist="127000" dir="2700000" sx="101000" sy="101000" algn="tl" rotWithShape="0">
              <a:prstClr val="black">
                <a:alpha val="30000"/>
              </a:prstClr>
            </a:outerShdw>
          </a:effectLst>
        </p:spPr>
      </p:pic>
      <p:sp>
        <p:nvSpPr>
          <p:cNvPr id="41" name="椭圆 40"/>
          <p:cNvSpPr/>
          <p:nvPr/>
        </p:nvSpPr>
        <p:spPr>
          <a:xfrm>
            <a:off x="5444876" y="1266194"/>
            <a:ext cx="609899" cy="609899"/>
          </a:xfrm>
          <a:prstGeom prst="ellipse">
            <a:avLst/>
          </a:prstGeom>
          <a:gradFill flip="none" rotWithShape="1">
            <a:gsLst>
              <a:gs pos="0">
                <a:srgbClr val="F4962B"/>
              </a:gs>
              <a:gs pos="100000">
                <a:srgbClr val="FED562"/>
              </a:gs>
            </a:gsLst>
            <a:lin ang="2700000" scaled="1"/>
            <a:tileRect/>
          </a:gradFill>
          <a:ln w="28575">
            <a:gradFill flip="none" rotWithShape="1">
              <a:gsLst>
                <a:gs pos="0">
                  <a:srgbClr val="FED255"/>
                </a:gs>
                <a:gs pos="0">
                  <a:srgbClr val="F4962B"/>
                </a:gs>
                <a:gs pos="100000">
                  <a:srgbClr val="FED562"/>
                </a:gs>
              </a:gsLst>
              <a:lin ang="13500000" scaled="0"/>
              <a:tileRect/>
            </a:gradFill>
          </a:ln>
          <a:effectLst>
            <a:outerShdw blurRad="228600" dist="101600" dir="2700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ntinghei SC Extralight" charset="-122"/>
              <a:ea typeface="Lantinghei SC Extralight" charset="-122"/>
              <a:cs typeface="Lantinghei SC Extralight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6403610" y="4581661"/>
            <a:ext cx="1125152" cy="1125152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CECAC8"/>
              </a:gs>
            </a:gsLst>
            <a:lin ang="2700000" scaled="1"/>
            <a:tileRect/>
          </a:gradFill>
          <a:ln w="41275">
            <a:gradFill flip="none" rotWithShape="1">
              <a:gsLst>
                <a:gs pos="100000">
                  <a:srgbClr val="FFFFFF"/>
                </a:gs>
                <a:gs pos="0">
                  <a:srgbClr val="CDCDCD"/>
                </a:gs>
              </a:gsLst>
              <a:lin ang="13500000" scaled="1"/>
              <a:tileRect/>
            </a:gradFill>
          </a:ln>
          <a:effectLst>
            <a:outerShdw blurRad="292100" dist="152400" dir="2700000" sx="102000" sy="102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ntinghei SC Extralight" charset="-122"/>
              <a:ea typeface="Lantinghei SC Extralight" charset="-122"/>
              <a:cs typeface="Lantinghei SC Extralight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6403610" y="2797563"/>
            <a:ext cx="1125152" cy="1125152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CECAC8"/>
              </a:gs>
            </a:gsLst>
            <a:lin ang="2700000" scaled="1"/>
            <a:tileRect/>
          </a:gradFill>
          <a:ln w="41275">
            <a:gradFill flip="none" rotWithShape="1">
              <a:gsLst>
                <a:gs pos="100000">
                  <a:srgbClr val="FFFFFF"/>
                </a:gs>
                <a:gs pos="0">
                  <a:srgbClr val="CDCDCD"/>
                </a:gs>
              </a:gsLst>
              <a:lin ang="13500000" scaled="1"/>
              <a:tileRect/>
            </a:gradFill>
          </a:ln>
          <a:effectLst>
            <a:outerShdw blurRad="292100" dist="152400" dir="2700000" sx="102000" sy="102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ntinghei SC Extralight" charset="-122"/>
              <a:ea typeface="Lantinghei SC Extralight" charset="-122"/>
              <a:cs typeface="Lantinghei SC Extralight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6403610" y="1055029"/>
            <a:ext cx="1125152" cy="1125152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CECAC8"/>
              </a:gs>
            </a:gsLst>
            <a:lin ang="2700000" scaled="1"/>
            <a:tileRect/>
          </a:gradFill>
          <a:ln w="41275">
            <a:gradFill flip="none" rotWithShape="1">
              <a:gsLst>
                <a:gs pos="100000">
                  <a:srgbClr val="FFFFFF"/>
                </a:gs>
                <a:gs pos="0">
                  <a:srgbClr val="CDCDCD"/>
                </a:gs>
              </a:gsLst>
              <a:lin ang="13500000" scaled="1"/>
              <a:tileRect/>
            </a:gradFill>
          </a:ln>
          <a:effectLst>
            <a:outerShdw blurRad="292100" dist="152400" dir="2700000" sx="102000" sy="102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antinghei SC Extralight" charset="-122"/>
              <a:ea typeface="Lantinghei SC Extralight" charset="-122"/>
              <a:cs typeface="Lantinghei SC Extralight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38" y="3693874"/>
            <a:ext cx="1120500" cy="1120500"/>
          </a:xfrm>
          <a:prstGeom prst="rect">
            <a:avLst/>
          </a:prstGeom>
          <a:effectLst>
            <a:outerShdw blurRad="266700" dist="127000" dir="2700000" sx="101000" sy="101000" algn="tl" rotWithShape="0">
              <a:prstClr val="black">
                <a:alpha val="30000"/>
              </a:prstClr>
            </a:outerShdw>
          </a:effectLst>
        </p:spPr>
      </p:pic>
      <p:sp>
        <p:nvSpPr>
          <p:cNvPr id="46" name="Freeform 95"/>
          <p:cNvSpPr/>
          <p:nvPr/>
        </p:nvSpPr>
        <p:spPr bwMode="auto">
          <a:xfrm>
            <a:off x="6581378" y="1301561"/>
            <a:ext cx="607901" cy="675358"/>
          </a:xfrm>
          <a:custGeom>
            <a:avLst/>
            <a:gdLst>
              <a:gd name="T0" fmla="*/ 134 w 240"/>
              <a:gd name="T1" fmla="*/ 240 h 240"/>
              <a:gd name="T2" fmla="*/ 240 w 240"/>
              <a:gd name="T3" fmla="*/ 0 h 240"/>
              <a:gd name="T4" fmla="*/ 0 w 240"/>
              <a:gd name="T5" fmla="*/ 106 h 240"/>
              <a:gd name="T6" fmla="*/ 118 w 240"/>
              <a:gd name="T7" fmla="*/ 122 h 240"/>
              <a:gd name="T8" fmla="*/ 134 w 240"/>
              <a:gd name="T9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0" h="240">
                <a:moveTo>
                  <a:pt x="134" y="240"/>
                </a:moveTo>
                <a:lnTo>
                  <a:pt x="240" y="0"/>
                </a:lnTo>
                <a:lnTo>
                  <a:pt x="0" y="106"/>
                </a:lnTo>
                <a:lnTo>
                  <a:pt x="118" y="122"/>
                </a:lnTo>
                <a:lnTo>
                  <a:pt x="134" y="240"/>
                </a:lnTo>
                <a:close/>
              </a:path>
            </a:pathLst>
          </a:custGeom>
          <a:noFill/>
          <a:ln w="25400" cap="rnd">
            <a:solidFill>
              <a:schemeClr val="tx1">
                <a:lumMod val="65000"/>
                <a:lumOff val="35000"/>
              </a:schemeClr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latin typeface="Lantinghei SC Extralight" charset="-122"/>
              <a:ea typeface="Lantinghei SC Extralight" charset="-122"/>
              <a:cs typeface="Lantinghei SC Extralight" charset="-122"/>
            </a:endParaRPr>
          </a:p>
        </p:txBody>
      </p:sp>
      <p:grpSp>
        <p:nvGrpSpPr>
          <p:cNvPr id="47" name="组合 84"/>
          <p:cNvGrpSpPr/>
          <p:nvPr/>
        </p:nvGrpSpPr>
        <p:grpSpPr>
          <a:xfrm>
            <a:off x="3796267" y="2264564"/>
            <a:ext cx="607901" cy="410843"/>
            <a:chOff x="9840913" y="4719638"/>
            <a:chExt cx="381000" cy="231775"/>
          </a:xfrm>
        </p:grpSpPr>
        <p:sp>
          <p:nvSpPr>
            <p:cNvPr id="48" name="Freeform 96"/>
            <p:cNvSpPr/>
            <p:nvPr/>
          </p:nvSpPr>
          <p:spPr bwMode="auto">
            <a:xfrm>
              <a:off x="9840913" y="4719638"/>
              <a:ext cx="381000" cy="133350"/>
            </a:xfrm>
            <a:custGeom>
              <a:avLst/>
              <a:gdLst>
                <a:gd name="T0" fmla="*/ 0 w 240"/>
                <a:gd name="T1" fmla="*/ 0 h 84"/>
                <a:gd name="T2" fmla="*/ 120 w 240"/>
                <a:gd name="T3" fmla="*/ 84 h 84"/>
                <a:gd name="T4" fmla="*/ 240 w 240"/>
                <a:gd name="T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84">
                  <a:moveTo>
                    <a:pt x="0" y="0"/>
                  </a:moveTo>
                  <a:lnTo>
                    <a:pt x="120" y="84"/>
                  </a:lnTo>
                  <a:lnTo>
                    <a:pt x="240" y="0"/>
                  </a:ln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latin typeface="Lantinghei SC Extralight" charset="-122"/>
                <a:ea typeface="Lantinghei SC Extralight" charset="-122"/>
                <a:cs typeface="Lantinghei SC Extralight" charset="-122"/>
              </a:endParaRPr>
            </a:p>
          </p:txBody>
        </p:sp>
        <p:sp>
          <p:nvSpPr>
            <p:cNvPr id="49" name="Rectangle 97"/>
            <p:cNvSpPr>
              <a:spLocks noChangeArrowheads="1"/>
            </p:cNvSpPr>
            <p:nvPr/>
          </p:nvSpPr>
          <p:spPr bwMode="auto">
            <a:xfrm>
              <a:off x="9840913" y="4719638"/>
              <a:ext cx="381000" cy="231775"/>
            </a:xfrm>
            <a:prstGeom prst="rect">
              <a:avLst/>
            </a:pr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latin typeface="Lantinghei SC Extralight" charset="-122"/>
                <a:ea typeface="Lantinghei SC Extralight" charset="-122"/>
                <a:cs typeface="Lantinghei SC Extralight" charset="-122"/>
              </a:endParaRPr>
            </a:p>
          </p:txBody>
        </p:sp>
      </p:grpSp>
      <p:grpSp>
        <p:nvGrpSpPr>
          <p:cNvPr id="50" name="组合 92"/>
          <p:cNvGrpSpPr/>
          <p:nvPr/>
        </p:nvGrpSpPr>
        <p:grpSpPr>
          <a:xfrm>
            <a:off x="6676498" y="4910678"/>
            <a:ext cx="607901" cy="467123"/>
            <a:chOff x="6465888" y="4700588"/>
            <a:chExt cx="381000" cy="263525"/>
          </a:xfrm>
        </p:grpSpPr>
        <p:sp>
          <p:nvSpPr>
            <p:cNvPr id="51" name="Freeform 109"/>
            <p:cNvSpPr/>
            <p:nvPr/>
          </p:nvSpPr>
          <p:spPr bwMode="auto">
            <a:xfrm>
              <a:off x="6465888" y="4700588"/>
              <a:ext cx="381000" cy="88900"/>
            </a:xfrm>
            <a:custGeom>
              <a:avLst/>
              <a:gdLst>
                <a:gd name="T0" fmla="*/ 0 w 120"/>
                <a:gd name="T1" fmla="*/ 28 h 28"/>
                <a:gd name="T2" fmla="*/ 60 w 120"/>
                <a:gd name="T3" fmla="*/ 0 h 28"/>
                <a:gd name="T4" fmla="*/ 120 w 120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0" h="28">
                  <a:moveTo>
                    <a:pt x="0" y="28"/>
                  </a:moveTo>
                  <a:cubicBezTo>
                    <a:pt x="14" y="11"/>
                    <a:pt x="36" y="0"/>
                    <a:pt x="60" y="0"/>
                  </a:cubicBezTo>
                  <a:cubicBezTo>
                    <a:pt x="84" y="0"/>
                    <a:pt x="106" y="11"/>
                    <a:pt x="120" y="28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latin typeface="Lantinghei SC Extralight" charset="-122"/>
                <a:ea typeface="Lantinghei SC Extralight" charset="-122"/>
                <a:cs typeface="Lantinghei SC Extralight" charset="-122"/>
              </a:endParaRPr>
            </a:p>
          </p:txBody>
        </p:sp>
        <p:sp>
          <p:nvSpPr>
            <p:cNvPr id="52" name="Freeform 110"/>
            <p:cNvSpPr/>
            <p:nvPr/>
          </p:nvSpPr>
          <p:spPr bwMode="auto">
            <a:xfrm>
              <a:off x="6519863" y="4776788"/>
              <a:ext cx="276225" cy="66675"/>
            </a:xfrm>
            <a:custGeom>
              <a:avLst/>
              <a:gdLst>
                <a:gd name="T0" fmla="*/ 0 w 87"/>
                <a:gd name="T1" fmla="*/ 21 h 21"/>
                <a:gd name="T2" fmla="*/ 43 w 87"/>
                <a:gd name="T3" fmla="*/ 0 h 21"/>
                <a:gd name="T4" fmla="*/ 87 w 87"/>
                <a:gd name="T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21">
                  <a:moveTo>
                    <a:pt x="0" y="21"/>
                  </a:moveTo>
                  <a:cubicBezTo>
                    <a:pt x="10" y="8"/>
                    <a:pt x="25" y="0"/>
                    <a:pt x="43" y="0"/>
                  </a:cubicBezTo>
                  <a:cubicBezTo>
                    <a:pt x="61" y="0"/>
                    <a:pt x="76" y="8"/>
                    <a:pt x="87" y="21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latin typeface="Lantinghei SC Extralight" charset="-122"/>
                <a:ea typeface="Lantinghei SC Extralight" charset="-122"/>
                <a:cs typeface="Lantinghei SC Extralight" charset="-122"/>
              </a:endParaRPr>
            </a:p>
          </p:txBody>
        </p:sp>
        <p:sp>
          <p:nvSpPr>
            <p:cNvPr id="53" name="Freeform 111"/>
            <p:cNvSpPr/>
            <p:nvPr/>
          </p:nvSpPr>
          <p:spPr bwMode="auto">
            <a:xfrm>
              <a:off x="6570663" y="4849813"/>
              <a:ext cx="171450" cy="44450"/>
            </a:xfrm>
            <a:custGeom>
              <a:avLst/>
              <a:gdLst>
                <a:gd name="T0" fmla="*/ 0 w 54"/>
                <a:gd name="T1" fmla="*/ 14 h 14"/>
                <a:gd name="T2" fmla="*/ 27 w 54"/>
                <a:gd name="T3" fmla="*/ 0 h 14"/>
                <a:gd name="T4" fmla="*/ 54 w 54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4">
                  <a:moveTo>
                    <a:pt x="0" y="14"/>
                  </a:moveTo>
                  <a:cubicBezTo>
                    <a:pt x="6" y="5"/>
                    <a:pt x="16" y="0"/>
                    <a:pt x="27" y="0"/>
                  </a:cubicBezTo>
                  <a:cubicBezTo>
                    <a:pt x="38" y="0"/>
                    <a:pt x="48" y="5"/>
                    <a:pt x="54" y="14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latin typeface="Lantinghei SC Extralight" charset="-122"/>
                <a:ea typeface="Lantinghei SC Extralight" charset="-122"/>
                <a:cs typeface="Lantinghei SC Extralight" charset="-122"/>
              </a:endParaRPr>
            </a:p>
          </p:txBody>
        </p:sp>
        <p:sp>
          <p:nvSpPr>
            <p:cNvPr id="54" name="Oval 112"/>
            <p:cNvSpPr>
              <a:spLocks noChangeArrowheads="1"/>
            </p:cNvSpPr>
            <p:nvPr/>
          </p:nvSpPr>
          <p:spPr bwMode="auto">
            <a:xfrm>
              <a:off x="6643688" y="4938713"/>
              <a:ext cx="25400" cy="25400"/>
            </a:xfrm>
            <a:prstGeom prst="ellipse">
              <a:avLst/>
            </a:prstGeom>
            <a:noFill/>
            <a:ln w="254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latin typeface="Lantinghei SC Extralight" charset="-122"/>
                <a:ea typeface="Lantinghei SC Extralight" charset="-122"/>
                <a:cs typeface="Lantinghei SC Extralight" charset="-122"/>
              </a:endParaRPr>
            </a:p>
          </p:txBody>
        </p:sp>
      </p:grpSp>
      <p:grpSp>
        <p:nvGrpSpPr>
          <p:cNvPr id="55" name="组合 129"/>
          <p:cNvGrpSpPr/>
          <p:nvPr/>
        </p:nvGrpSpPr>
        <p:grpSpPr>
          <a:xfrm>
            <a:off x="6662238" y="3091682"/>
            <a:ext cx="607901" cy="534658"/>
            <a:chOff x="7591425" y="4687888"/>
            <a:chExt cx="381000" cy="301625"/>
          </a:xfrm>
        </p:grpSpPr>
        <p:sp>
          <p:nvSpPr>
            <p:cNvPr id="56" name="Freeform 113"/>
            <p:cNvSpPr/>
            <p:nvPr/>
          </p:nvSpPr>
          <p:spPr bwMode="auto">
            <a:xfrm>
              <a:off x="7591425" y="4687888"/>
              <a:ext cx="361950" cy="301625"/>
            </a:xfrm>
            <a:custGeom>
              <a:avLst/>
              <a:gdLst>
                <a:gd name="T0" fmla="*/ 67 w 114"/>
                <a:gd name="T1" fmla="*/ 88 h 95"/>
                <a:gd name="T2" fmla="*/ 57 w 114"/>
                <a:gd name="T3" fmla="*/ 88 h 95"/>
                <a:gd name="T4" fmla="*/ 37 w 114"/>
                <a:gd name="T5" fmla="*/ 86 h 95"/>
                <a:gd name="T6" fmla="*/ 19 w 114"/>
                <a:gd name="T7" fmla="*/ 94 h 95"/>
                <a:gd name="T8" fmla="*/ 21 w 114"/>
                <a:gd name="T9" fmla="*/ 79 h 95"/>
                <a:gd name="T10" fmla="*/ 0 w 114"/>
                <a:gd name="T11" fmla="*/ 44 h 95"/>
                <a:gd name="T12" fmla="*/ 57 w 114"/>
                <a:gd name="T13" fmla="*/ 0 h 95"/>
                <a:gd name="T14" fmla="*/ 114 w 114"/>
                <a:gd name="T15" fmla="*/ 4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95">
                  <a:moveTo>
                    <a:pt x="67" y="88"/>
                  </a:moveTo>
                  <a:cubicBezTo>
                    <a:pt x="64" y="88"/>
                    <a:pt x="60" y="88"/>
                    <a:pt x="57" y="88"/>
                  </a:cubicBezTo>
                  <a:cubicBezTo>
                    <a:pt x="51" y="88"/>
                    <a:pt x="42" y="87"/>
                    <a:pt x="37" y="86"/>
                  </a:cubicBezTo>
                  <a:cubicBezTo>
                    <a:pt x="33" y="85"/>
                    <a:pt x="29" y="95"/>
                    <a:pt x="19" y="94"/>
                  </a:cubicBezTo>
                  <a:cubicBezTo>
                    <a:pt x="19" y="94"/>
                    <a:pt x="28" y="82"/>
                    <a:pt x="21" y="79"/>
                  </a:cubicBezTo>
                  <a:cubicBezTo>
                    <a:pt x="8" y="71"/>
                    <a:pt x="0" y="58"/>
                    <a:pt x="0" y="44"/>
                  </a:cubicBezTo>
                  <a:cubicBezTo>
                    <a:pt x="0" y="20"/>
                    <a:pt x="26" y="0"/>
                    <a:pt x="57" y="0"/>
                  </a:cubicBezTo>
                  <a:cubicBezTo>
                    <a:pt x="89" y="0"/>
                    <a:pt x="114" y="20"/>
                    <a:pt x="114" y="44"/>
                  </a:cubicBezTo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latin typeface="Lantinghei SC Extralight" charset="-122"/>
                <a:ea typeface="Lantinghei SC Extralight" charset="-122"/>
                <a:cs typeface="Lantinghei SC Extralight" charset="-122"/>
              </a:endParaRPr>
            </a:p>
          </p:txBody>
        </p:sp>
        <p:sp>
          <p:nvSpPr>
            <p:cNvPr id="57" name="Freeform 114"/>
            <p:cNvSpPr/>
            <p:nvPr/>
          </p:nvSpPr>
          <p:spPr bwMode="auto">
            <a:xfrm>
              <a:off x="7731125" y="4786313"/>
              <a:ext cx="241300" cy="203200"/>
            </a:xfrm>
            <a:custGeom>
              <a:avLst/>
              <a:gdLst>
                <a:gd name="T0" fmla="*/ 0 w 76"/>
                <a:gd name="T1" fmla="*/ 30 h 64"/>
                <a:gd name="T2" fmla="*/ 38 w 76"/>
                <a:gd name="T3" fmla="*/ 59 h 64"/>
                <a:gd name="T4" fmla="*/ 52 w 76"/>
                <a:gd name="T5" fmla="*/ 58 h 64"/>
                <a:gd name="T6" fmla="*/ 64 w 76"/>
                <a:gd name="T7" fmla="*/ 63 h 64"/>
                <a:gd name="T8" fmla="*/ 62 w 76"/>
                <a:gd name="T9" fmla="*/ 53 h 64"/>
                <a:gd name="T10" fmla="*/ 76 w 76"/>
                <a:gd name="T11" fmla="*/ 30 h 64"/>
                <a:gd name="T12" fmla="*/ 38 w 76"/>
                <a:gd name="T13" fmla="*/ 0 h 64"/>
                <a:gd name="T14" fmla="*/ 0 w 76"/>
                <a:gd name="T15" fmla="*/ 3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4">
                  <a:moveTo>
                    <a:pt x="0" y="30"/>
                  </a:moveTo>
                  <a:cubicBezTo>
                    <a:pt x="0" y="46"/>
                    <a:pt x="17" y="59"/>
                    <a:pt x="38" y="59"/>
                  </a:cubicBezTo>
                  <a:cubicBezTo>
                    <a:pt x="42" y="59"/>
                    <a:pt x="48" y="58"/>
                    <a:pt x="52" y="58"/>
                  </a:cubicBezTo>
                  <a:cubicBezTo>
                    <a:pt x="54" y="57"/>
                    <a:pt x="57" y="64"/>
                    <a:pt x="64" y="63"/>
                  </a:cubicBezTo>
                  <a:cubicBezTo>
                    <a:pt x="64" y="63"/>
                    <a:pt x="58" y="55"/>
                    <a:pt x="62" y="53"/>
                  </a:cubicBezTo>
                  <a:cubicBezTo>
                    <a:pt x="71" y="47"/>
                    <a:pt x="76" y="39"/>
                    <a:pt x="76" y="30"/>
                  </a:cubicBezTo>
                  <a:cubicBezTo>
                    <a:pt x="76" y="13"/>
                    <a:pt x="59" y="0"/>
                    <a:pt x="38" y="0"/>
                  </a:cubicBezTo>
                  <a:cubicBezTo>
                    <a:pt x="17" y="0"/>
                    <a:pt x="0" y="13"/>
                    <a:pt x="0" y="30"/>
                  </a:cubicBezTo>
                  <a:close/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latin typeface="Lantinghei SC Extralight" charset="-122"/>
                <a:ea typeface="Lantinghei SC Extralight" charset="-122"/>
                <a:cs typeface="Lantinghei SC Extralight" charset="-122"/>
              </a:endParaRPr>
            </a:p>
          </p:txBody>
        </p:sp>
      </p:grpSp>
      <p:grpSp>
        <p:nvGrpSpPr>
          <p:cNvPr id="58" name="组合 132"/>
          <p:cNvGrpSpPr/>
          <p:nvPr/>
        </p:nvGrpSpPr>
        <p:grpSpPr>
          <a:xfrm>
            <a:off x="3777268" y="3951560"/>
            <a:ext cx="626898" cy="626898"/>
            <a:chOff x="9840913" y="434975"/>
            <a:chExt cx="381000" cy="381000"/>
          </a:xfrm>
        </p:grpSpPr>
        <p:sp>
          <p:nvSpPr>
            <p:cNvPr id="59" name="Freeform 27"/>
            <p:cNvSpPr/>
            <p:nvPr/>
          </p:nvSpPr>
          <p:spPr bwMode="auto">
            <a:xfrm>
              <a:off x="9840913" y="434975"/>
              <a:ext cx="381000" cy="381000"/>
            </a:xfrm>
            <a:custGeom>
              <a:avLst/>
              <a:gdLst>
                <a:gd name="T0" fmla="*/ 120 w 120"/>
                <a:gd name="T1" fmla="*/ 68 h 120"/>
                <a:gd name="T2" fmla="*/ 120 w 120"/>
                <a:gd name="T3" fmla="*/ 53 h 120"/>
                <a:gd name="T4" fmla="*/ 108 w 120"/>
                <a:gd name="T5" fmla="*/ 51 h 120"/>
                <a:gd name="T6" fmla="*/ 100 w 120"/>
                <a:gd name="T7" fmla="*/ 32 h 120"/>
                <a:gd name="T8" fmla="*/ 108 w 120"/>
                <a:gd name="T9" fmla="*/ 23 h 120"/>
                <a:gd name="T10" fmla="*/ 97 w 120"/>
                <a:gd name="T11" fmla="*/ 12 h 120"/>
                <a:gd name="T12" fmla="*/ 88 w 120"/>
                <a:gd name="T13" fmla="*/ 20 h 120"/>
                <a:gd name="T14" fmla="*/ 69 w 120"/>
                <a:gd name="T15" fmla="*/ 12 h 120"/>
                <a:gd name="T16" fmla="*/ 67 w 120"/>
                <a:gd name="T17" fmla="*/ 0 h 120"/>
                <a:gd name="T18" fmla="*/ 53 w 120"/>
                <a:gd name="T19" fmla="*/ 0 h 120"/>
                <a:gd name="T20" fmla="*/ 51 w 120"/>
                <a:gd name="T21" fmla="*/ 12 h 120"/>
                <a:gd name="T22" fmla="*/ 33 w 120"/>
                <a:gd name="T23" fmla="*/ 20 h 120"/>
                <a:gd name="T24" fmla="*/ 23 w 120"/>
                <a:gd name="T25" fmla="*/ 12 h 120"/>
                <a:gd name="T26" fmla="*/ 13 w 120"/>
                <a:gd name="T27" fmla="*/ 23 h 120"/>
                <a:gd name="T28" fmla="*/ 21 w 120"/>
                <a:gd name="T29" fmla="*/ 33 h 120"/>
                <a:gd name="T30" fmla="*/ 13 w 120"/>
                <a:gd name="T31" fmla="*/ 51 h 120"/>
                <a:gd name="T32" fmla="*/ 0 w 120"/>
                <a:gd name="T33" fmla="*/ 53 h 120"/>
                <a:gd name="T34" fmla="*/ 0 w 120"/>
                <a:gd name="T35" fmla="*/ 68 h 120"/>
                <a:gd name="T36" fmla="*/ 13 w 120"/>
                <a:gd name="T37" fmla="*/ 69 h 120"/>
                <a:gd name="T38" fmla="*/ 21 w 120"/>
                <a:gd name="T39" fmla="*/ 88 h 120"/>
                <a:gd name="T40" fmla="*/ 13 w 120"/>
                <a:gd name="T41" fmla="*/ 97 h 120"/>
                <a:gd name="T42" fmla="*/ 23 w 120"/>
                <a:gd name="T43" fmla="*/ 108 h 120"/>
                <a:gd name="T44" fmla="*/ 33 w 120"/>
                <a:gd name="T45" fmla="*/ 100 h 120"/>
                <a:gd name="T46" fmla="*/ 51 w 120"/>
                <a:gd name="T47" fmla="*/ 108 h 120"/>
                <a:gd name="T48" fmla="*/ 53 w 120"/>
                <a:gd name="T49" fmla="*/ 120 h 120"/>
                <a:gd name="T50" fmla="*/ 67 w 120"/>
                <a:gd name="T51" fmla="*/ 120 h 120"/>
                <a:gd name="T52" fmla="*/ 69 w 120"/>
                <a:gd name="T53" fmla="*/ 108 h 120"/>
                <a:gd name="T54" fmla="*/ 88 w 120"/>
                <a:gd name="T55" fmla="*/ 100 h 120"/>
                <a:gd name="T56" fmla="*/ 97 w 120"/>
                <a:gd name="T57" fmla="*/ 108 h 120"/>
                <a:gd name="T58" fmla="*/ 108 w 120"/>
                <a:gd name="T59" fmla="*/ 97 h 120"/>
                <a:gd name="T60" fmla="*/ 100 w 120"/>
                <a:gd name="T61" fmla="*/ 88 h 120"/>
                <a:gd name="T62" fmla="*/ 108 w 120"/>
                <a:gd name="T63" fmla="*/ 69 h 120"/>
                <a:gd name="T64" fmla="*/ 120 w 120"/>
                <a:gd name="T65" fmla="*/ 6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" h="120">
                  <a:moveTo>
                    <a:pt x="120" y="68"/>
                  </a:moveTo>
                  <a:cubicBezTo>
                    <a:pt x="120" y="53"/>
                    <a:pt x="120" y="53"/>
                    <a:pt x="120" y="53"/>
                  </a:cubicBezTo>
                  <a:cubicBezTo>
                    <a:pt x="108" y="51"/>
                    <a:pt x="108" y="51"/>
                    <a:pt x="108" y="51"/>
                  </a:cubicBezTo>
                  <a:cubicBezTo>
                    <a:pt x="107" y="44"/>
                    <a:pt x="104" y="38"/>
                    <a:pt x="100" y="3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2" y="16"/>
                    <a:pt x="76" y="14"/>
                    <a:pt x="6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45" y="14"/>
                    <a:pt x="38" y="16"/>
                    <a:pt x="33" y="2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17" y="38"/>
                    <a:pt x="14" y="44"/>
                    <a:pt x="13" y="5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6"/>
                    <a:pt x="17" y="82"/>
                    <a:pt x="21" y="8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23" y="108"/>
                    <a:pt x="23" y="108"/>
                    <a:pt x="23" y="108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38" y="104"/>
                    <a:pt x="45" y="106"/>
                    <a:pt x="51" y="108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76" y="107"/>
                    <a:pt x="82" y="104"/>
                    <a:pt x="88" y="100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104" y="82"/>
                    <a:pt x="107" y="76"/>
                    <a:pt x="108" y="69"/>
                  </a:cubicBezTo>
                  <a:lnTo>
                    <a:pt x="120" y="68"/>
                  </a:lnTo>
                  <a:close/>
                </a:path>
              </a:pathLst>
            </a:cu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latin typeface="Lantinghei SC Extralight" charset="-122"/>
                <a:ea typeface="Lantinghei SC Extralight" charset="-122"/>
                <a:cs typeface="Lantinghei SC Extralight" charset="-122"/>
              </a:endParaRPr>
            </a:p>
          </p:txBody>
        </p:sp>
        <p:sp>
          <p:nvSpPr>
            <p:cNvPr id="60" name="Oval 28"/>
            <p:cNvSpPr>
              <a:spLocks noChangeArrowheads="1"/>
            </p:cNvSpPr>
            <p:nvPr/>
          </p:nvSpPr>
          <p:spPr bwMode="auto">
            <a:xfrm>
              <a:off x="9993313" y="587375"/>
              <a:ext cx="76200" cy="76200"/>
            </a:xfrm>
            <a:prstGeom prst="ellipse">
              <a:avLst/>
            </a:prstGeom>
            <a:noFill/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latin typeface="Lantinghei SC Extralight" charset="-122"/>
                <a:ea typeface="Lantinghei SC Extralight" charset="-122"/>
                <a:cs typeface="Lantinghei SC Extralight" charset="-122"/>
              </a:endParaRPr>
            </a:p>
          </p:txBody>
        </p:sp>
      </p:grpSp>
      <p:sp>
        <p:nvSpPr>
          <p:cNvPr id="64" name="矩形 63"/>
          <p:cNvSpPr/>
          <p:nvPr/>
        </p:nvSpPr>
        <p:spPr>
          <a:xfrm>
            <a:off x="5019057" y="231627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Lantinghei SC Extralight" charset="-122"/>
                <a:ea typeface="Lantinghei SC Extralight" charset="-122"/>
                <a:cs typeface="Lantinghei SC Extralight" charset="-122"/>
              </a:rPr>
              <a:t>平台</a:t>
            </a:r>
            <a:endParaRPr lang="zh-CN" altLang="en-US" dirty="0">
              <a:latin typeface="Lantinghei SC Extralight" charset="-122"/>
              <a:ea typeface="Lantinghei SC Extralight" charset="-122"/>
              <a:cs typeface="Lantinghei SC Extralight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5428458" y="138647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Lantinghei SC Extralight" charset="-122"/>
                <a:ea typeface="Lantinghei SC Extralight" charset="-122"/>
                <a:cs typeface="Lantinghei SC Extralight" charset="-122"/>
              </a:rPr>
              <a:t>架构</a:t>
            </a:r>
            <a:endParaRPr lang="zh-CN" altLang="en-US" dirty="0">
              <a:latin typeface="Lantinghei SC Extralight" charset="-122"/>
              <a:ea typeface="Lantinghei SC Extralight" charset="-122"/>
              <a:cs typeface="Lantinghei SC Extralight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428458" y="317566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Lantinghei SC Extralight" charset="-122"/>
                <a:ea typeface="Lantinghei SC Extralight" charset="-122"/>
                <a:cs typeface="Lantinghei SC Extralight" charset="-122"/>
              </a:rPr>
              <a:t>部署</a:t>
            </a:r>
            <a:endParaRPr lang="zh-CN" altLang="en-US" dirty="0">
              <a:latin typeface="Lantinghei SC Extralight" charset="-122"/>
              <a:ea typeface="Lantinghei SC Extralight" charset="-122"/>
              <a:cs typeface="Lantinghei SC Extralight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5019057" y="407414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Lantinghei SC Extralight" charset="-122"/>
                <a:ea typeface="Lantinghei SC Extralight" charset="-122"/>
                <a:cs typeface="Lantinghei SC Extralight" charset="-122"/>
              </a:rPr>
              <a:t>开放</a:t>
            </a:r>
            <a:endParaRPr lang="zh-CN" altLang="en-US" dirty="0">
              <a:latin typeface="Lantinghei SC Extralight" charset="-122"/>
              <a:ea typeface="Lantinghei SC Extralight" charset="-122"/>
              <a:cs typeface="Lantinghei SC Extralight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5444876" y="498946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Lantinghei SC Extralight" charset="-122"/>
                <a:ea typeface="Lantinghei SC Extralight" charset="-122"/>
                <a:cs typeface="Lantinghei SC Extralight" charset="-122"/>
              </a:rPr>
              <a:t>安全</a:t>
            </a:r>
            <a:endParaRPr lang="zh-CN" altLang="en-US" dirty="0">
              <a:latin typeface="Lantinghei SC Extralight" charset="-122"/>
              <a:ea typeface="Lantinghei SC Extralight" charset="-122"/>
              <a:cs typeface="Lantinghei SC Extralight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7893134" y="1701589"/>
            <a:ext cx="2428934" cy="957184"/>
            <a:chOff x="1189158" y="984046"/>
            <a:chExt cx="2911136" cy="4141193"/>
          </a:xfrm>
        </p:grpSpPr>
        <p:sp>
          <p:nvSpPr>
            <p:cNvPr id="76" name="矩形 75"/>
            <p:cNvSpPr/>
            <p:nvPr/>
          </p:nvSpPr>
          <p:spPr>
            <a:xfrm>
              <a:off x="1189158" y="984046"/>
              <a:ext cx="2911136" cy="414119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7" name="文本框 76"/>
            <p:cNvSpPr txBox="1"/>
            <p:nvPr/>
          </p:nvSpPr>
          <p:spPr>
            <a:xfrm>
              <a:off x="1189158" y="984046"/>
              <a:ext cx="2911136" cy="4141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t" anchorCtr="0">
              <a:noAutofit/>
            </a:bodyPr>
            <a:lstStyle/>
            <a:p>
              <a:pPr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B/S</a:t>
              </a:r>
              <a:r>
                <a:rPr lang="zh-CN" altLang="en-US" sz="160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多层框架</a:t>
              </a:r>
              <a:endPara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基于微软商用技术平台</a:t>
              </a:r>
              <a:endPara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.NET</a:t>
              </a:r>
              <a:r>
                <a:rPr lang="zh-CN" altLang="en-US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和</a:t>
              </a:r>
              <a:r>
                <a:rPr lang="en-US" altLang="zh-CN" sz="1600" dirty="0" err="1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SQLServer</a:t>
              </a:r>
              <a:endPara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711200">
                <a:lnSpc>
                  <a:spcPct val="90000"/>
                </a:lnSpc>
                <a:spcAft>
                  <a:spcPct val="35000"/>
                </a:spcAft>
              </a:pPr>
              <a:endPara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711200">
                <a:lnSpc>
                  <a:spcPct val="90000"/>
                </a:lnSpc>
                <a:spcAft>
                  <a:spcPct val="35000"/>
                </a:spcAft>
              </a:pPr>
              <a:endPara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313440" y="2752388"/>
            <a:ext cx="2440942" cy="84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11200">
              <a:lnSpc>
                <a:spcPct val="90000"/>
              </a:lnSpc>
              <a:spcAft>
                <a:spcPct val="35000"/>
              </a:spcAft>
            </a:pPr>
            <a:r>
              <a:rPr lang="zh-CN" altLang="en-US" sz="16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不断壮大的</a:t>
            </a:r>
            <a:r>
              <a:rPr lang="en-US" altLang="zh-CN" sz="16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T+ISV</a:t>
            </a:r>
            <a:r>
              <a:rPr lang="zh-CN" altLang="en-US" sz="16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社区、持续开放</a:t>
            </a:r>
            <a:r>
              <a:rPr lang="en-US" altLang="zh-CN" sz="1600" dirty="0" err="1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OpenAPI</a:t>
            </a:r>
            <a:endParaRPr lang="en-US" altLang="zh-CN" sz="1600" dirty="0">
              <a:solidFill>
                <a:schemeClr val="tx1">
                  <a:hueOff val="0"/>
                  <a:satOff val="0"/>
                  <a:lumOff val="0"/>
                  <a:alphaOff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711200">
              <a:lnSpc>
                <a:spcPct val="90000"/>
              </a:lnSpc>
              <a:spcAft>
                <a:spcPct val="35000"/>
              </a:spcAft>
            </a:pPr>
            <a:r>
              <a:rPr lang="zh-CN" altLang="en-US" sz="16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满足企业个性化需求</a:t>
            </a:r>
            <a:endParaRPr lang="zh-CN" altLang="en-US" sz="1600" dirty="0">
              <a:solidFill>
                <a:schemeClr val="tx1">
                  <a:hueOff val="0"/>
                  <a:satOff val="0"/>
                  <a:lumOff val="0"/>
                  <a:alphaOff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808637" y="118108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+mn-ea"/>
                <a:ea typeface="Microsoft YaHei" panose="020B0503020204020204" pitchFamily="34" charset="-122"/>
              </a:rPr>
              <a:t>先进</a:t>
            </a:r>
            <a:endParaRPr lang="en-US" altLang="zh-CN" b="1" dirty="0">
              <a:solidFill>
                <a:srgbClr val="FF0000"/>
              </a:solidFill>
              <a:latin typeface="+mn-ea"/>
              <a:ea typeface="Microsoft YaHei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1296916" y="237992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+mn-ea"/>
                <a:ea typeface="Microsoft YaHei" panose="020B0503020204020204" pitchFamily="34" charset="-122"/>
              </a:rPr>
              <a:t>开放</a:t>
            </a:r>
            <a:endParaRPr lang="en-US" altLang="zh-CN" b="1" dirty="0">
              <a:solidFill>
                <a:srgbClr val="FF0000"/>
              </a:solidFill>
              <a:latin typeface="+mn-ea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06440" y="5565394"/>
            <a:ext cx="223651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11200">
              <a:lnSpc>
                <a:spcPct val="90000"/>
              </a:lnSpc>
              <a:spcAft>
                <a:spcPct val="35000"/>
              </a:spcAft>
            </a:pPr>
            <a:r>
              <a:rPr lang="zh-CN" altLang="en-US" sz="16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软硬件结合的授权机制</a:t>
            </a:r>
            <a:endParaRPr lang="zh-CN" altLang="en-US" sz="1600" dirty="0">
              <a:solidFill>
                <a:schemeClr val="tx1">
                  <a:hueOff val="0"/>
                  <a:satOff val="0"/>
                  <a:lumOff val="0"/>
                  <a:alphaOff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98588" y="4946823"/>
            <a:ext cx="31392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11200">
              <a:lnSpc>
                <a:spcPct val="90000"/>
              </a:lnSpc>
              <a:spcAft>
                <a:spcPct val="35000"/>
              </a:spcAft>
            </a:pPr>
            <a:r>
              <a:rPr lang="zh-CN" altLang="en-US" sz="16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</a:t>
            </a:r>
            <a:r>
              <a:rPr lang="en-US" altLang="zh-CN" sz="16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HTTPS</a:t>
            </a:r>
            <a:r>
              <a:rPr lang="zh-CN" altLang="en-US" sz="16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网银级的安全措施</a:t>
            </a:r>
            <a:r>
              <a:rPr lang="en-US" altLang="zh-CN" sz="16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lang="zh-CN" altLang="en-US" sz="1600" b="1" dirty="0">
                <a:solidFill>
                  <a:schemeClr val="bg1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安全盾</a:t>
            </a:r>
            <a:endParaRPr lang="zh-CN" altLang="en-US" sz="1600" b="1" dirty="0">
              <a:solidFill>
                <a:schemeClr val="bg1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51659" y="3333420"/>
            <a:ext cx="249299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11200">
              <a:lnSpc>
                <a:spcPct val="90000"/>
              </a:lnSpc>
              <a:spcAft>
                <a:spcPct val="35000"/>
              </a:spcAft>
            </a:pPr>
            <a:r>
              <a:rPr lang="zh-CN" altLang="en-US" b="1" dirty="0">
                <a:solidFill>
                  <a:srgbClr val="FF0000"/>
                </a:solidFill>
                <a:latin typeface="+mn-ea"/>
                <a:ea typeface="Microsoft YaHei" panose="020B0503020204020204" pitchFamily="34" charset="-122"/>
              </a:rPr>
              <a:t>弹性伸缩的部署更稳定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1277037" y="4407642"/>
            <a:ext cx="64633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11200">
              <a:lnSpc>
                <a:spcPct val="90000"/>
              </a:lnSpc>
              <a:spcAft>
                <a:spcPct val="35000"/>
              </a:spcAft>
            </a:pPr>
            <a:r>
              <a:rPr lang="zh-CN" altLang="en-US" b="1" dirty="0">
                <a:solidFill>
                  <a:srgbClr val="FF0000"/>
                </a:solidFill>
                <a:latin typeface="+mn-ea"/>
                <a:ea typeface="Microsoft YaHei" panose="020B0503020204020204" pitchFamily="34" charset="-122"/>
              </a:rPr>
              <a:t>安全</a:t>
            </a:r>
            <a:endParaRPr lang="zh-CN" altLang="en-US" b="1" dirty="0">
              <a:solidFill>
                <a:srgbClr val="FF0000"/>
              </a:solidFill>
              <a:latin typeface="+mn-ea"/>
              <a:ea typeface="Microsoft YaHei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56327" y="3899086"/>
            <a:ext cx="3185018" cy="189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11200">
              <a:lnSpc>
                <a:spcPct val="90000"/>
              </a:lnSpc>
              <a:spcAft>
                <a:spcPct val="35000"/>
              </a:spcAft>
            </a:pPr>
            <a:r>
              <a:rPr lang="zh-CN" altLang="en-US" sz="1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安装在</a:t>
            </a:r>
            <a:r>
              <a:rPr lang="zh-CN" altLang="en-US" dirty="0"/>
              <a:t>：</a:t>
            </a:r>
            <a:r>
              <a:rPr lang="zh-CN" altLang="en-US" sz="1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个人电脑</a:t>
            </a:r>
            <a:endParaRPr lang="en-US" altLang="zh-CN" sz="16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711200">
              <a:lnSpc>
                <a:spcPct val="90000"/>
              </a:lnSpc>
              <a:spcAft>
                <a:spcPct val="35000"/>
              </a:spcAft>
            </a:pPr>
            <a:r>
              <a:rPr lang="zh-CN" altLang="en-US" sz="1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单台服务器</a:t>
            </a:r>
            <a:endParaRPr lang="en-US" altLang="zh-CN" sz="16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711200">
              <a:lnSpc>
                <a:spcPct val="90000"/>
              </a:lnSpc>
              <a:spcAft>
                <a:spcPct val="35000"/>
              </a:spcAft>
            </a:pPr>
            <a:r>
              <a:rPr lang="zh-CN" altLang="en-US" sz="1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多台服务器</a:t>
            </a:r>
            <a:endParaRPr lang="en-US" altLang="zh-CN" sz="16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711200">
              <a:lnSpc>
                <a:spcPct val="90000"/>
              </a:lnSpc>
              <a:spcAft>
                <a:spcPct val="35000"/>
              </a:spcAft>
            </a:pPr>
            <a:r>
              <a:rPr lang="zh-CN" altLang="en-US" sz="1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还可以安装在：</a:t>
            </a:r>
            <a:endParaRPr lang="en-US" altLang="zh-CN" sz="16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711200">
              <a:lnSpc>
                <a:spcPct val="90000"/>
              </a:lnSpc>
              <a:spcAft>
                <a:spcPct val="35000"/>
              </a:spcAft>
            </a:pPr>
            <a:r>
              <a:rPr lang="zh-CN" altLang="en-US" sz="1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数据中心、阿里云、</a:t>
            </a:r>
            <a:endParaRPr lang="en-US" altLang="zh-CN" sz="16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defTabSz="711200">
              <a:lnSpc>
                <a:spcPct val="90000"/>
              </a:lnSpc>
              <a:spcAft>
                <a:spcPct val="35000"/>
              </a:spcAft>
            </a:pPr>
            <a:r>
              <a:rPr lang="zh-CN" altLang="en-US" sz="1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微软</a:t>
            </a:r>
            <a:r>
              <a:rPr lang="en-US" altLang="zh-CN" sz="1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Azure</a:t>
            </a:r>
            <a:endParaRPr lang="zh-CN" altLang="en-US" sz="16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1" name="标题 1"/>
          <p:cNvSpPr txBox="1"/>
          <p:nvPr/>
        </p:nvSpPr>
        <p:spPr>
          <a:xfrm>
            <a:off x="696188" y="237264"/>
            <a:ext cx="9292068" cy="92435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defTabSz="914400"/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技术优势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403862" y="1677037"/>
            <a:ext cx="2492375" cy="3977006"/>
            <a:chOff x="636" y="2641"/>
            <a:chExt cx="3925" cy="6263"/>
          </a:xfrm>
        </p:grpSpPr>
        <p:sp>
          <p:nvSpPr>
            <p:cNvPr id="187" name="TextBox 186"/>
            <p:cNvSpPr txBox="1"/>
            <p:nvPr/>
          </p:nvSpPr>
          <p:spPr>
            <a:xfrm>
              <a:off x="1371" y="3179"/>
              <a:ext cx="2780" cy="885"/>
            </a:xfrm>
            <a:prstGeom prst="rect">
              <a:avLst/>
            </a:prstGeom>
            <a:noFill/>
          </p:spPr>
          <p:txBody>
            <a:bodyPr wrap="square" lIns="68571" tIns="34285" rIns="68571" bIns="34285" rtlCol="0">
              <a:spAutoFit/>
            </a:bodyPr>
            <a:lstStyle/>
            <a:p>
              <a:pPr defTabSz="914400">
                <a:lnSpc>
                  <a:spcPct val="200000"/>
                </a:lnSpc>
              </a:pPr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ea typeface="Microsoft YaHei" panose="020B0503020204020204" pitchFamily="34" charset="-122"/>
                </a:rPr>
                <a:t>采购费用难分摊</a:t>
              </a:r>
              <a:endPara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636" y="2641"/>
              <a:ext cx="666" cy="6263"/>
              <a:chOff x="976" y="2557"/>
              <a:chExt cx="408" cy="6296"/>
            </a:xfrm>
          </p:grpSpPr>
          <p:cxnSp>
            <p:nvCxnSpPr>
              <p:cNvPr id="164" name="淘宝网Chenying0907出品 163"/>
              <p:cNvCxnSpPr/>
              <p:nvPr/>
            </p:nvCxnSpPr>
            <p:spPr>
              <a:xfrm>
                <a:off x="1131" y="2557"/>
                <a:ext cx="6" cy="6297"/>
              </a:xfrm>
              <a:prstGeom prst="line">
                <a:avLst/>
              </a:prstGeom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淘宝网Chenying0907出品 86"/>
              <p:cNvGrpSpPr/>
              <p:nvPr/>
            </p:nvGrpSpPr>
            <p:grpSpPr>
              <a:xfrm>
                <a:off x="976" y="3500"/>
                <a:ext cx="409" cy="764"/>
                <a:chOff x="7501951" y="2927402"/>
                <a:chExt cx="2190437" cy="2880512"/>
              </a:xfrm>
              <a:solidFill>
                <a:srgbClr val="FFB850"/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93" name="淘宝网Chenying0907出品 50"/>
                <p:cNvSpPr/>
                <p:nvPr/>
              </p:nvSpPr>
              <p:spPr>
                <a:xfrm rot="18900000">
                  <a:off x="7501951" y="2927402"/>
                  <a:ext cx="2190437" cy="2880512"/>
                </a:xfrm>
                <a:custGeom>
                  <a:avLst/>
                  <a:gdLst>
                    <a:gd name="connsiteX0" fmla="*/ 0 w 1674495"/>
                    <a:gd name="connsiteY0" fmla="*/ 1035368 h 2070735"/>
                    <a:gd name="connsiteX1" fmla="*/ 837248 w 1674495"/>
                    <a:gd name="connsiteY1" fmla="*/ 0 h 2070735"/>
                    <a:gd name="connsiteX2" fmla="*/ 1674496 w 1674495"/>
                    <a:gd name="connsiteY2" fmla="*/ 1035368 h 2070735"/>
                    <a:gd name="connsiteX3" fmla="*/ 837248 w 1674495"/>
                    <a:gd name="connsiteY3" fmla="*/ 2070736 h 2070735"/>
                    <a:gd name="connsiteX4" fmla="*/ 0 w 1674495"/>
                    <a:gd name="connsiteY4" fmla="*/ 1035368 h 2070735"/>
                    <a:gd name="connsiteX0-1" fmla="*/ 13249 w 1687745"/>
                    <a:gd name="connsiteY0-2" fmla="*/ 1035368 h 2070736"/>
                    <a:gd name="connsiteX1-3" fmla="*/ 850497 w 1687745"/>
                    <a:gd name="connsiteY1-4" fmla="*/ 0 h 2070736"/>
                    <a:gd name="connsiteX2-5" fmla="*/ 1687745 w 1687745"/>
                    <a:gd name="connsiteY2-6" fmla="*/ 1035368 h 2070736"/>
                    <a:gd name="connsiteX3-7" fmla="*/ 850497 w 1687745"/>
                    <a:gd name="connsiteY3-8" fmla="*/ 2070736 h 2070736"/>
                    <a:gd name="connsiteX4-9" fmla="*/ 13249 w 1687745"/>
                    <a:gd name="connsiteY4-10" fmla="*/ 1035368 h 2070736"/>
                    <a:gd name="connsiteX0-11" fmla="*/ 13249 w 1696474"/>
                    <a:gd name="connsiteY0-12" fmla="*/ 1035368 h 2070736"/>
                    <a:gd name="connsiteX1-13" fmla="*/ 850497 w 1696474"/>
                    <a:gd name="connsiteY1-14" fmla="*/ 0 h 2070736"/>
                    <a:gd name="connsiteX2-15" fmla="*/ 1687745 w 1696474"/>
                    <a:gd name="connsiteY2-16" fmla="*/ 1035368 h 2070736"/>
                    <a:gd name="connsiteX3-17" fmla="*/ 850497 w 1696474"/>
                    <a:gd name="connsiteY3-18" fmla="*/ 2070736 h 2070736"/>
                    <a:gd name="connsiteX4-19" fmla="*/ 13249 w 1696474"/>
                    <a:gd name="connsiteY4-20" fmla="*/ 1035368 h 207073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696474" h="2070736">
                      <a:moveTo>
                        <a:pt x="13249" y="1035368"/>
                      </a:moveTo>
                      <a:cubicBezTo>
                        <a:pt x="112309" y="471170"/>
                        <a:pt x="388098" y="0"/>
                        <a:pt x="850497" y="0"/>
                      </a:cubicBezTo>
                      <a:cubicBezTo>
                        <a:pt x="1312896" y="0"/>
                        <a:pt x="1611545" y="478790"/>
                        <a:pt x="1687745" y="1035368"/>
                      </a:cubicBezTo>
                      <a:cubicBezTo>
                        <a:pt x="1765308" y="1601901"/>
                        <a:pt x="1312896" y="2070736"/>
                        <a:pt x="850497" y="2070736"/>
                      </a:cubicBezTo>
                      <a:cubicBezTo>
                        <a:pt x="388098" y="2070736"/>
                        <a:pt x="-85811" y="1599566"/>
                        <a:pt x="13249" y="1035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softEdge rad="431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94" name="淘宝网Chenying0907出品 93"/>
                <p:cNvSpPr/>
                <p:nvPr/>
              </p:nvSpPr>
              <p:spPr>
                <a:xfrm>
                  <a:off x="7567586" y="3243360"/>
                  <a:ext cx="1344545" cy="1344539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77800" dist="139700" dir="2700000" algn="tl" rotWithShape="0">
                    <a:srgbClr val="49494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96" name="淘宝网Chenying0907出品 95"/>
              <p:cNvGrpSpPr/>
              <p:nvPr/>
            </p:nvGrpSpPr>
            <p:grpSpPr>
              <a:xfrm>
                <a:off x="976" y="5443"/>
                <a:ext cx="409" cy="764"/>
                <a:chOff x="7501951" y="2927402"/>
                <a:chExt cx="2190437" cy="2880512"/>
              </a:xfrm>
              <a:solidFill>
                <a:srgbClr val="01ACBE"/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97" name="淘宝网Chenying0907出品 50"/>
                <p:cNvSpPr/>
                <p:nvPr/>
              </p:nvSpPr>
              <p:spPr>
                <a:xfrm rot="18900000">
                  <a:off x="7501951" y="2927402"/>
                  <a:ext cx="2190437" cy="2880512"/>
                </a:xfrm>
                <a:custGeom>
                  <a:avLst/>
                  <a:gdLst>
                    <a:gd name="connsiteX0" fmla="*/ 0 w 1674495"/>
                    <a:gd name="connsiteY0" fmla="*/ 1035368 h 2070735"/>
                    <a:gd name="connsiteX1" fmla="*/ 837248 w 1674495"/>
                    <a:gd name="connsiteY1" fmla="*/ 0 h 2070735"/>
                    <a:gd name="connsiteX2" fmla="*/ 1674496 w 1674495"/>
                    <a:gd name="connsiteY2" fmla="*/ 1035368 h 2070735"/>
                    <a:gd name="connsiteX3" fmla="*/ 837248 w 1674495"/>
                    <a:gd name="connsiteY3" fmla="*/ 2070736 h 2070735"/>
                    <a:gd name="connsiteX4" fmla="*/ 0 w 1674495"/>
                    <a:gd name="connsiteY4" fmla="*/ 1035368 h 2070735"/>
                    <a:gd name="connsiteX0-1" fmla="*/ 13249 w 1687745"/>
                    <a:gd name="connsiteY0-2" fmla="*/ 1035368 h 2070736"/>
                    <a:gd name="connsiteX1-3" fmla="*/ 850497 w 1687745"/>
                    <a:gd name="connsiteY1-4" fmla="*/ 0 h 2070736"/>
                    <a:gd name="connsiteX2-5" fmla="*/ 1687745 w 1687745"/>
                    <a:gd name="connsiteY2-6" fmla="*/ 1035368 h 2070736"/>
                    <a:gd name="connsiteX3-7" fmla="*/ 850497 w 1687745"/>
                    <a:gd name="connsiteY3-8" fmla="*/ 2070736 h 2070736"/>
                    <a:gd name="connsiteX4-9" fmla="*/ 13249 w 1687745"/>
                    <a:gd name="connsiteY4-10" fmla="*/ 1035368 h 2070736"/>
                    <a:gd name="connsiteX0-11" fmla="*/ 13249 w 1696474"/>
                    <a:gd name="connsiteY0-12" fmla="*/ 1035368 h 2070736"/>
                    <a:gd name="connsiteX1-13" fmla="*/ 850497 w 1696474"/>
                    <a:gd name="connsiteY1-14" fmla="*/ 0 h 2070736"/>
                    <a:gd name="connsiteX2-15" fmla="*/ 1687745 w 1696474"/>
                    <a:gd name="connsiteY2-16" fmla="*/ 1035368 h 2070736"/>
                    <a:gd name="connsiteX3-17" fmla="*/ 850497 w 1696474"/>
                    <a:gd name="connsiteY3-18" fmla="*/ 2070736 h 2070736"/>
                    <a:gd name="connsiteX4-19" fmla="*/ 13249 w 1696474"/>
                    <a:gd name="connsiteY4-20" fmla="*/ 1035368 h 207073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696474" h="2070736">
                      <a:moveTo>
                        <a:pt x="13249" y="1035368"/>
                      </a:moveTo>
                      <a:cubicBezTo>
                        <a:pt x="112309" y="471170"/>
                        <a:pt x="388098" y="0"/>
                        <a:pt x="850497" y="0"/>
                      </a:cubicBezTo>
                      <a:cubicBezTo>
                        <a:pt x="1312896" y="0"/>
                        <a:pt x="1611545" y="478790"/>
                        <a:pt x="1687745" y="1035368"/>
                      </a:cubicBezTo>
                      <a:cubicBezTo>
                        <a:pt x="1765308" y="1601901"/>
                        <a:pt x="1312896" y="2070736"/>
                        <a:pt x="850497" y="2070736"/>
                      </a:cubicBezTo>
                      <a:cubicBezTo>
                        <a:pt x="388098" y="2070736"/>
                        <a:pt x="-85811" y="1599566"/>
                        <a:pt x="13249" y="1035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softEdge rad="431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98" name="淘宝网Chenying0907出品 97"/>
                <p:cNvSpPr/>
                <p:nvPr/>
              </p:nvSpPr>
              <p:spPr>
                <a:xfrm>
                  <a:off x="7567586" y="3243360"/>
                  <a:ext cx="1344545" cy="1344539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77800" dist="139700" dir="2700000" algn="tl" rotWithShape="0">
                    <a:srgbClr val="49494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</p:grpSp>
          <p:grpSp>
            <p:nvGrpSpPr>
              <p:cNvPr id="100" name="淘宝网Chenying0907出品 99"/>
              <p:cNvGrpSpPr/>
              <p:nvPr/>
            </p:nvGrpSpPr>
            <p:grpSpPr>
              <a:xfrm>
                <a:off x="976" y="7270"/>
                <a:ext cx="409" cy="764"/>
                <a:chOff x="7501951" y="2927402"/>
                <a:chExt cx="2190437" cy="2880512"/>
              </a:xfrm>
              <a:solidFill>
                <a:srgbClr val="E87071"/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01" name="淘宝网Chenying0907出品 50"/>
                <p:cNvSpPr/>
                <p:nvPr/>
              </p:nvSpPr>
              <p:spPr>
                <a:xfrm rot="18900000">
                  <a:off x="7501951" y="2927402"/>
                  <a:ext cx="2190437" cy="2880512"/>
                </a:xfrm>
                <a:custGeom>
                  <a:avLst/>
                  <a:gdLst>
                    <a:gd name="connsiteX0" fmla="*/ 0 w 1674495"/>
                    <a:gd name="connsiteY0" fmla="*/ 1035368 h 2070735"/>
                    <a:gd name="connsiteX1" fmla="*/ 837248 w 1674495"/>
                    <a:gd name="connsiteY1" fmla="*/ 0 h 2070735"/>
                    <a:gd name="connsiteX2" fmla="*/ 1674496 w 1674495"/>
                    <a:gd name="connsiteY2" fmla="*/ 1035368 h 2070735"/>
                    <a:gd name="connsiteX3" fmla="*/ 837248 w 1674495"/>
                    <a:gd name="connsiteY3" fmla="*/ 2070736 h 2070735"/>
                    <a:gd name="connsiteX4" fmla="*/ 0 w 1674495"/>
                    <a:gd name="connsiteY4" fmla="*/ 1035368 h 2070735"/>
                    <a:gd name="connsiteX0-1" fmla="*/ 13249 w 1687745"/>
                    <a:gd name="connsiteY0-2" fmla="*/ 1035368 h 2070736"/>
                    <a:gd name="connsiteX1-3" fmla="*/ 850497 w 1687745"/>
                    <a:gd name="connsiteY1-4" fmla="*/ 0 h 2070736"/>
                    <a:gd name="connsiteX2-5" fmla="*/ 1687745 w 1687745"/>
                    <a:gd name="connsiteY2-6" fmla="*/ 1035368 h 2070736"/>
                    <a:gd name="connsiteX3-7" fmla="*/ 850497 w 1687745"/>
                    <a:gd name="connsiteY3-8" fmla="*/ 2070736 h 2070736"/>
                    <a:gd name="connsiteX4-9" fmla="*/ 13249 w 1687745"/>
                    <a:gd name="connsiteY4-10" fmla="*/ 1035368 h 2070736"/>
                    <a:gd name="connsiteX0-11" fmla="*/ 13249 w 1696474"/>
                    <a:gd name="connsiteY0-12" fmla="*/ 1035368 h 2070736"/>
                    <a:gd name="connsiteX1-13" fmla="*/ 850497 w 1696474"/>
                    <a:gd name="connsiteY1-14" fmla="*/ 0 h 2070736"/>
                    <a:gd name="connsiteX2-15" fmla="*/ 1687745 w 1696474"/>
                    <a:gd name="connsiteY2-16" fmla="*/ 1035368 h 2070736"/>
                    <a:gd name="connsiteX3-17" fmla="*/ 850497 w 1696474"/>
                    <a:gd name="connsiteY3-18" fmla="*/ 2070736 h 2070736"/>
                    <a:gd name="connsiteX4-19" fmla="*/ 13249 w 1696474"/>
                    <a:gd name="connsiteY4-20" fmla="*/ 1035368 h 207073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696474" h="2070736">
                      <a:moveTo>
                        <a:pt x="13249" y="1035368"/>
                      </a:moveTo>
                      <a:cubicBezTo>
                        <a:pt x="112309" y="471170"/>
                        <a:pt x="388098" y="0"/>
                        <a:pt x="850497" y="0"/>
                      </a:cubicBezTo>
                      <a:cubicBezTo>
                        <a:pt x="1312896" y="0"/>
                        <a:pt x="1611545" y="478790"/>
                        <a:pt x="1687745" y="1035368"/>
                      </a:cubicBezTo>
                      <a:cubicBezTo>
                        <a:pt x="1765308" y="1601901"/>
                        <a:pt x="1312896" y="2070736"/>
                        <a:pt x="850497" y="2070736"/>
                      </a:cubicBezTo>
                      <a:cubicBezTo>
                        <a:pt x="388098" y="2070736"/>
                        <a:pt x="-85811" y="1599566"/>
                        <a:pt x="13249" y="10353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softEdge rad="431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02" name="淘宝网Chenying0907出品 101"/>
                <p:cNvSpPr/>
                <p:nvPr/>
              </p:nvSpPr>
              <p:spPr>
                <a:xfrm>
                  <a:off x="7567586" y="3243360"/>
                  <a:ext cx="1344545" cy="1344539"/>
                </a:xfrm>
                <a:prstGeom prst="ellipse">
                  <a:avLst/>
                </a:prstGeom>
                <a:grpFill/>
                <a:ln>
                  <a:noFill/>
                </a:ln>
                <a:effectLst>
                  <a:outerShdw blurRad="177800" dist="139700" dir="2700000" algn="tl" rotWithShape="0">
                    <a:srgbClr val="494949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>
                    <a:solidFill>
                      <a:prstClr val="white"/>
                    </a:solidFill>
                    <a:latin typeface="Calibri" panose="020F0502020204030204"/>
                    <a:ea typeface="Microsoft YaHei" panose="020B0503020204020204" pitchFamily="34" charset="-122"/>
                  </a:endParaRPr>
                </a:p>
              </p:txBody>
            </p:sp>
          </p:grpSp>
        </p:grpSp>
        <p:sp>
          <p:nvSpPr>
            <p:cNvPr id="7" name="淘宝网Chenying0907出品 1"/>
            <p:cNvSpPr/>
            <p:nvPr/>
          </p:nvSpPr>
          <p:spPr>
            <a:xfrm>
              <a:off x="1308" y="5126"/>
              <a:ext cx="3082" cy="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200000"/>
                </a:lnSpc>
              </a:pPr>
              <a:r>
                <a:rPr lang="zh-CN" altLang="en-US" sz="16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生产成本难核算</a:t>
              </a:r>
              <a:endParaRPr lang="zh-CN" altLang="en-US" sz="1600" dirty="0">
                <a:solidFill>
                  <a:prstClr val="black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8" name="淘宝网Chenying0907出品 2"/>
            <p:cNvSpPr/>
            <p:nvPr/>
          </p:nvSpPr>
          <p:spPr>
            <a:xfrm>
              <a:off x="1371" y="7131"/>
              <a:ext cx="3190" cy="10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200000"/>
                </a:lnSpc>
              </a:pPr>
              <a:r>
                <a:rPr lang="zh-CN" altLang="en-US" b="1" dirty="0">
                  <a:solidFill>
                    <a:prstClr val="black">
                      <a:lumMod val="75000"/>
                      <a:lumOff val="25000"/>
                    </a:prstClr>
                  </a:solidFill>
                  <a:ea typeface="Microsoft YaHei" panose="020B0503020204020204" pitchFamily="34" charset="-122"/>
                </a:rPr>
                <a:t>销售费用难分摊</a:t>
              </a:r>
              <a:endPara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790191" y="1153798"/>
            <a:ext cx="8656955" cy="945516"/>
            <a:chOff x="2530" y="1757"/>
            <a:chExt cx="14364" cy="1154"/>
          </a:xfrm>
        </p:grpSpPr>
        <p:grpSp>
          <p:nvGrpSpPr>
            <p:cNvPr id="20" name="组合 41"/>
            <p:cNvGrpSpPr/>
            <p:nvPr/>
          </p:nvGrpSpPr>
          <p:grpSpPr bwMode="auto">
            <a:xfrm>
              <a:off x="2530" y="1757"/>
              <a:ext cx="3381" cy="959"/>
              <a:chOff x="1110033" y="2214685"/>
              <a:chExt cx="1704160" cy="576077"/>
            </a:xfrm>
          </p:grpSpPr>
          <p:sp>
            <p:nvSpPr>
              <p:cNvPr id="21" name="双波形 20"/>
              <p:cNvSpPr/>
              <p:nvPr/>
            </p:nvSpPr>
            <p:spPr bwMode="auto">
              <a:xfrm>
                <a:off x="1110033" y="2214685"/>
                <a:ext cx="1704160" cy="576077"/>
              </a:xfrm>
              <a:prstGeom prst="doubleWave">
                <a:avLst>
                  <a:gd name="adj1" fmla="val 6250"/>
                  <a:gd name="adj2" fmla="val -4430"/>
                </a:avLst>
              </a:prstGeom>
              <a:gradFill flip="none" rotWithShape="1">
                <a:gsLst>
                  <a:gs pos="0">
                    <a:srgbClr val="FFCF01"/>
                  </a:gs>
                  <a:gs pos="90000">
                    <a:srgbClr val="E22000"/>
                  </a:gs>
                </a:gsLst>
                <a:lin ang="2700000" scaled="1"/>
                <a:tileRect/>
              </a:gradFill>
              <a:ln w="31750">
                <a:solidFill>
                  <a:schemeClr val="bg1"/>
                </a:solidFill>
              </a:ln>
              <a:effectLst>
                <a:outerShdw blurRad="225425" dist="381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flat" dir="t"/>
              </a:scene3d>
              <a:sp3d extrusionH="304800" contourW="25400">
                <a:bevelT prst="convex"/>
                <a:bevelB w="0" h="0"/>
                <a:contourClr>
                  <a:srgbClr val="FFE593"/>
                </a:contourClr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lvl="2" algn="ctr" defTabSz="914400" eaLnBrk="0" fontAlgn="ctr" hangingPunct="0">
                  <a:buClr>
                    <a:srgbClr val="FF0000"/>
                  </a:buClr>
                  <a:buSzPct val="70000"/>
                  <a:buFont typeface="Wingdings" panose="05000000000000000000" pitchFamily="2" charset="2"/>
                  <a:buChar char="u"/>
                  <a:tabLst>
                    <a:tab pos="135890" algn="l"/>
                  </a:tabLst>
                  <a:defRPr/>
                </a:pPr>
                <a:endParaRPr lang="zh-CN" altLang="en-US" sz="1500" b="1" dirty="0">
                  <a:solidFill>
                    <a:srgbClr val="FFFFFF"/>
                  </a:solidFill>
                  <a:latin typeface="Calibri" panose="020F0502020204030204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8" name="TextBox 22"/>
              <p:cNvSpPr txBox="1">
                <a:spLocks noChangeArrowheads="1"/>
              </p:cNvSpPr>
              <p:nvPr/>
            </p:nvSpPr>
            <p:spPr bwMode="auto">
              <a:xfrm>
                <a:off x="1110033" y="2330760"/>
                <a:ext cx="1656365" cy="293388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/>
            </p:spPr>
            <p:txBody>
              <a:bodyPr wrap="square">
                <a:spAutoFit/>
              </a:bodyPr>
              <a:lstStyle/>
              <a:p>
                <a:pPr algn="ctr" defTabSz="914400" fontAlgn="ctr">
                  <a:buClr>
                    <a:srgbClr val="FF0000"/>
                  </a:buClr>
                  <a:buSzPct val="70000"/>
                  <a:defRPr/>
                </a:pPr>
                <a:r>
                  <a:rPr lang="zh-CN" altLang="en-US" sz="2000" b="1" dirty="0">
                    <a:solidFill>
                      <a:srgbClr val="FFFFFF"/>
                    </a:solidFill>
                    <a:effectLst>
                      <a:reflection blurRad="6350" stA="50000" endA="300" endPos="50000" dist="60007" dir="5400000" sy="-100000" algn="bl" rotWithShape="0"/>
                    </a:effectLst>
                    <a:ea typeface="Microsoft YaHei" panose="020B0503020204020204" pitchFamily="34" charset="-122"/>
                  </a:rPr>
                  <a:t>产品应用对策</a:t>
                </a:r>
                <a:endParaRPr lang="zh-CN" altLang="en-US" sz="2000" b="1" dirty="0">
                  <a:solidFill>
                    <a:srgbClr val="FFFFFF"/>
                  </a:solidFill>
                  <a:effectLst>
                    <a:reflection blurRad="6350" stA="50000" endA="300" endPos="50000" dist="60007" dir="5400000" sy="-100000" algn="bl" rotWithShape="0"/>
                  </a:effectLst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39" name="AutoShape 3"/>
            <p:cNvSpPr>
              <a:spLocks noChangeArrowheads="1"/>
            </p:cNvSpPr>
            <p:nvPr/>
          </p:nvSpPr>
          <p:spPr bwMode="auto">
            <a:xfrm>
              <a:off x="6006" y="1757"/>
              <a:ext cx="10888" cy="1154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rgbClr val="00B0EE"/>
              </a:solidFill>
              <a:miter lim="800000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300" b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defTabSz="914400"/>
              <a:endParaRPr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6006" y="1812"/>
              <a:ext cx="10888" cy="10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914400"/>
              <a:r>
                <a:rPr lang="zh-CN" altLang="en-US" sz="1600" b="1" dirty="0">
                  <a:solidFill>
                    <a:srgbClr val="FF0000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</a:rPr>
                <a:t>销售费用分摊：</a:t>
              </a:r>
              <a:r>
                <a:rPr lang="zh-CN" altLang="en-US" sz="16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销售过程中产生的</a:t>
              </a:r>
              <a:r>
                <a:rPr sz="1600" kern="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运输费，装卸费，保险费，包装费，仓储费</a:t>
              </a:r>
              <a:r>
                <a:rPr lang="zh-CN" altLang="en-US" sz="1600" kern="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等费用可以借助销售费用分摊单计入毛利计算，确保订单利润真实可靠</a:t>
              </a:r>
              <a:r>
                <a:rPr lang="zh-CN" altLang="en-US" sz="1600" dirty="0">
                  <a:solidFill>
                    <a:prstClr val="black"/>
                  </a:solidFill>
                  <a:ea typeface="Microsoft YaHei" panose="020B0503020204020204" pitchFamily="34" charset="-122"/>
                </a:rPr>
                <a:t>。</a:t>
              </a:r>
              <a:endParaRPr lang="en-US" altLang="zh-CN" sz="1600" dirty="0">
                <a:solidFill>
                  <a:prstClr val="black"/>
                </a:solidFill>
                <a:ea typeface="Microsoft YaHei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4381" y="2834006"/>
            <a:ext cx="7539991" cy="2600325"/>
          </a:xfrm>
          <a:prstGeom prst="roundRect">
            <a:avLst>
              <a:gd name="adj" fmla="val 8766"/>
            </a:avLst>
          </a:prstGeom>
          <a:ln w="28575">
            <a:solidFill>
              <a:srgbClr val="6B95C7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971" y="2325372"/>
            <a:ext cx="8258175" cy="3928745"/>
          </a:xfrm>
          <a:prstGeom prst="roundRect">
            <a:avLst>
              <a:gd name="adj" fmla="val 7935"/>
            </a:avLst>
          </a:prstGeom>
          <a:ln w="28575">
            <a:solidFill>
              <a:srgbClr val="6B95C7"/>
            </a:solidFill>
          </a:ln>
        </p:spPr>
      </p:pic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T+Cloud</a:t>
            </a:r>
            <a:r>
              <a:rPr lang="zh-CN" altLang="en-US" dirty="0"/>
              <a:t>解决方案</a:t>
            </a:r>
            <a:r>
              <a:rPr lang="en-US" altLang="zh-CN" dirty="0"/>
              <a:t>-</a:t>
            </a:r>
            <a:r>
              <a:rPr lang="zh-CN" altLang="en-US" dirty="0"/>
              <a:t>成本费用难核算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"/>
          <p:cNvGrpSpPr/>
          <p:nvPr/>
        </p:nvGrpSpPr>
        <p:grpSpPr bwMode="auto">
          <a:xfrm>
            <a:off x="2321393" y="1262427"/>
            <a:ext cx="5436000" cy="559473"/>
            <a:chOff x="1295400" y="1295400"/>
            <a:chExt cx="4617164" cy="684215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1295400" y="1319214"/>
              <a:ext cx="489236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2016748" y="1295400"/>
              <a:ext cx="3895816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云时代的企业管理变革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2321393" y="1933018"/>
            <a:ext cx="5436000" cy="559472"/>
            <a:chOff x="1295400" y="2239963"/>
            <a:chExt cx="4871906" cy="684214"/>
          </a:xfrm>
        </p:grpSpPr>
        <p:sp>
          <p:nvSpPr>
            <p:cNvPr id="9" name="圆角矩形 8"/>
            <p:cNvSpPr/>
            <p:nvPr/>
          </p:nvSpPr>
          <p:spPr bwMode="auto">
            <a:xfrm>
              <a:off x="1295400" y="2263777"/>
              <a:ext cx="516228" cy="660400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2072445" y="2239963"/>
              <a:ext cx="4094861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kern="0" dirty="0" err="1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T+Cloud</a:t>
              </a: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整体介绍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组合 7"/>
          <p:cNvGrpSpPr/>
          <p:nvPr/>
        </p:nvGrpSpPr>
        <p:grpSpPr bwMode="auto">
          <a:xfrm>
            <a:off x="2321393" y="2603608"/>
            <a:ext cx="5436000" cy="559473"/>
            <a:chOff x="1295400" y="3184525"/>
            <a:chExt cx="4917017" cy="684215"/>
          </a:xfrm>
        </p:grpSpPr>
        <p:sp>
          <p:nvSpPr>
            <p:cNvPr id="13" name="圆角矩形 12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业务应用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6" name="等腰三角形 15"/>
          <p:cNvSpPr/>
          <p:nvPr/>
        </p:nvSpPr>
        <p:spPr bwMode="auto">
          <a:xfrm rot="5400000">
            <a:off x="1773364" y="4824574"/>
            <a:ext cx="360000" cy="2880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标题 1"/>
          <p:cNvSpPr txBox="1"/>
          <p:nvPr/>
        </p:nvSpPr>
        <p:spPr bwMode="auto">
          <a:xfrm>
            <a:off x="2170296" y="461246"/>
            <a:ext cx="6019800" cy="635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7200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kern="0" dirty="0"/>
              <a:t>目     录</a:t>
            </a:r>
            <a:endParaRPr lang="zh-CN" altLang="en-US" sz="3600" kern="0" dirty="0"/>
          </a:p>
        </p:txBody>
      </p:sp>
      <p:grpSp>
        <p:nvGrpSpPr>
          <p:cNvPr id="30" name="组合 7"/>
          <p:cNvGrpSpPr/>
          <p:nvPr/>
        </p:nvGrpSpPr>
        <p:grpSpPr bwMode="auto">
          <a:xfrm>
            <a:off x="2321393" y="3274198"/>
            <a:ext cx="5436000" cy="559473"/>
            <a:chOff x="1295400" y="3184525"/>
            <a:chExt cx="4917017" cy="684215"/>
          </a:xfrm>
        </p:grpSpPr>
        <p:sp>
          <p:nvSpPr>
            <p:cNvPr id="31" name="圆角矩形 30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零售业务应用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3" name="组合 7"/>
          <p:cNvGrpSpPr/>
          <p:nvPr/>
        </p:nvGrpSpPr>
        <p:grpSpPr bwMode="auto">
          <a:xfrm>
            <a:off x="2321393" y="3944787"/>
            <a:ext cx="5436000" cy="559473"/>
            <a:chOff x="1295400" y="3184525"/>
            <a:chExt cx="4917017" cy="684215"/>
          </a:xfrm>
        </p:grpSpPr>
        <p:sp>
          <p:nvSpPr>
            <p:cNvPr id="34" name="圆角矩形 33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生产业务应用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6" name="组合 7"/>
          <p:cNvGrpSpPr/>
          <p:nvPr/>
        </p:nvGrpSpPr>
        <p:grpSpPr bwMode="auto">
          <a:xfrm>
            <a:off x="2321393" y="4634848"/>
            <a:ext cx="5436000" cy="559473"/>
            <a:chOff x="1295400" y="3184525"/>
            <a:chExt cx="4917017" cy="684215"/>
          </a:xfrm>
        </p:grpSpPr>
        <p:sp>
          <p:nvSpPr>
            <p:cNvPr id="37" name="圆角矩形 36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b="1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6</a:t>
              </a:r>
              <a:endPara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电商业务应用</a:t>
              </a:r>
              <a:endPara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9" name="组合 7"/>
          <p:cNvGrpSpPr/>
          <p:nvPr/>
        </p:nvGrpSpPr>
        <p:grpSpPr bwMode="auto">
          <a:xfrm>
            <a:off x="2321393" y="5324908"/>
            <a:ext cx="5436000" cy="559473"/>
            <a:chOff x="1295400" y="3184525"/>
            <a:chExt cx="4917017" cy="684215"/>
          </a:xfrm>
        </p:grpSpPr>
        <p:sp>
          <p:nvSpPr>
            <p:cNvPr id="40" name="圆角矩形 39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7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移动管理应用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6183"/>
          </a:xfrm>
        </p:spPr>
        <p:txBody>
          <a:bodyPr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857B18ED-D931-45F4-8873-1BEDAB4DC03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ea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33461" y="1581916"/>
            <a:ext cx="8766373" cy="4279935"/>
            <a:chOff x="1733461" y="1581916"/>
            <a:chExt cx="8766373" cy="4279935"/>
          </a:xfrm>
        </p:grpSpPr>
        <p:grpSp>
          <p:nvGrpSpPr>
            <p:cNvPr id="63" name="组合 62"/>
            <p:cNvGrpSpPr/>
            <p:nvPr/>
          </p:nvGrpSpPr>
          <p:grpSpPr>
            <a:xfrm>
              <a:off x="3904710" y="3084006"/>
              <a:ext cx="1656097" cy="1656099"/>
              <a:chOff x="4993868" y="2326868"/>
              <a:chExt cx="2204265" cy="2204265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61" name="任意多边形 60"/>
              <p:cNvSpPr/>
              <p:nvPr/>
            </p:nvSpPr>
            <p:spPr>
              <a:xfrm>
                <a:off x="4993868" y="2326868"/>
                <a:ext cx="2204265" cy="2204265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5305425" y="2638425"/>
                <a:ext cx="1581150" cy="158115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5370108" y="2708871"/>
                <a:ext cx="1451783" cy="1451783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5146326" y="2138919"/>
              <a:ext cx="1656097" cy="1656099"/>
              <a:chOff x="4993868" y="2326868"/>
              <a:chExt cx="2204265" cy="2204265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65" name="任意多边形 64"/>
              <p:cNvSpPr/>
              <p:nvPr/>
            </p:nvSpPr>
            <p:spPr>
              <a:xfrm>
                <a:off x="4993868" y="2326868"/>
                <a:ext cx="2204265" cy="2204265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5305425" y="2638425"/>
                <a:ext cx="1581150" cy="158115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5370108" y="2708871"/>
                <a:ext cx="1451783" cy="1451783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6446142" y="3084006"/>
              <a:ext cx="1656097" cy="1656099"/>
              <a:chOff x="4993868" y="2326868"/>
              <a:chExt cx="2204265" cy="2204265"/>
            </a:xfrm>
            <a:effectLst>
              <a:outerShdw blurRad="292100" dist="1143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73" name="任意多边形 72"/>
              <p:cNvSpPr/>
              <p:nvPr/>
            </p:nvSpPr>
            <p:spPr>
              <a:xfrm>
                <a:off x="4993868" y="2326868"/>
                <a:ext cx="2204265" cy="2204265"/>
              </a:xfrm>
              <a:custGeom>
                <a:avLst/>
                <a:gdLst>
                  <a:gd name="connsiteX0" fmla="*/ 1102132 w 2204265"/>
                  <a:gd name="connsiteY0" fmla="*/ 321083 h 2204265"/>
                  <a:gd name="connsiteX1" fmla="*/ 311557 w 2204265"/>
                  <a:gd name="connsiteY1" fmla="*/ 1111658 h 2204265"/>
                  <a:gd name="connsiteX2" fmla="*/ 1102132 w 2204265"/>
                  <a:gd name="connsiteY2" fmla="*/ 1902233 h 2204265"/>
                  <a:gd name="connsiteX3" fmla="*/ 1892707 w 2204265"/>
                  <a:gd name="connsiteY3" fmla="*/ 1111658 h 2204265"/>
                  <a:gd name="connsiteX4" fmla="*/ 1102132 w 2204265"/>
                  <a:gd name="connsiteY4" fmla="*/ 321083 h 2204265"/>
                  <a:gd name="connsiteX5" fmla="*/ 977042 w 2204265"/>
                  <a:gd name="connsiteY5" fmla="*/ 0 h 2204265"/>
                  <a:gd name="connsiteX6" fmla="*/ 1227224 w 2204265"/>
                  <a:gd name="connsiteY6" fmla="*/ 0 h 2204265"/>
                  <a:gd name="connsiteX7" fmla="*/ 1276006 w 2204265"/>
                  <a:gd name="connsiteY7" fmla="*/ 227584 h 2204265"/>
                  <a:gd name="connsiteX8" fmla="*/ 1287791 w 2204265"/>
                  <a:gd name="connsiteY8" fmla="*/ 229382 h 2204265"/>
                  <a:gd name="connsiteX9" fmla="*/ 1387705 w 2204265"/>
                  <a:gd name="connsiteY9" fmla="*/ 259057 h 2204265"/>
                  <a:gd name="connsiteX10" fmla="*/ 1544868 w 2204265"/>
                  <a:gd name="connsiteY10" fmla="*/ 85113 h 2204265"/>
                  <a:gd name="connsiteX11" fmla="*/ 1761531 w 2204265"/>
                  <a:gd name="connsiteY11" fmla="*/ 210203 h 2204265"/>
                  <a:gd name="connsiteX12" fmla="*/ 1691902 w 2204265"/>
                  <a:gd name="connsiteY12" fmla="*/ 425756 h 2204265"/>
                  <a:gd name="connsiteX13" fmla="*/ 1705003 w 2204265"/>
                  <a:gd name="connsiteY13" fmla="*/ 435309 h 2204265"/>
                  <a:gd name="connsiteX14" fmla="*/ 1774668 w 2204265"/>
                  <a:gd name="connsiteY14" fmla="*/ 502325 h 2204265"/>
                  <a:gd name="connsiteX15" fmla="*/ 1782142 w 2204265"/>
                  <a:gd name="connsiteY15" fmla="*/ 511190 h 2204265"/>
                  <a:gd name="connsiteX16" fmla="*/ 1994063 w 2204265"/>
                  <a:gd name="connsiteY16" fmla="*/ 442735 h 2204265"/>
                  <a:gd name="connsiteX17" fmla="*/ 2119154 w 2204265"/>
                  <a:gd name="connsiteY17" fmla="*/ 659399 h 2204265"/>
                  <a:gd name="connsiteX18" fmla="*/ 1961265 w 2204265"/>
                  <a:gd name="connsiteY18" fmla="*/ 802053 h 2204265"/>
                  <a:gd name="connsiteX19" fmla="*/ 1974042 w 2204265"/>
                  <a:gd name="connsiteY19" fmla="*/ 833752 h 2204265"/>
                  <a:gd name="connsiteX20" fmla="*/ 1999140 w 2204265"/>
                  <a:gd name="connsiteY20" fmla="*/ 933073 h 2204265"/>
                  <a:gd name="connsiteX21" fmla="*/ 2204265 w 2204265"/>
                  <a:gd name="connsiteY21" fmla="*/ 977042 h 2204265"/>
                  <a:gd name="connsiteX22" fmla="*/ 2204265 w 2204265"/>
                  <a:gd name="connsiteY22" fmla="*/ 1227224 h 2204265"/>
                  <a:gd name="connsiteX23" fmla="*/ 2012137 w 2204265"/>
                  <a:gd name="connsiteY23" fmla="*/ 1268406 h 2204265"/>
                  <a:gd name="connsiteX24" fmla="*/ 2004638 w 2204265"/>
                  <a:gd name="connsiteY24" fmla="*/ 1317545 h 2204265"/>
                  <a:gd name="connsiteX25" fmla="*/ 1985237 w 2204265"/>
                  <a:gd name="connsiteY25" fmla="*/ 1394985 h 2204265"/>
                  <a:gd name="connsiteX26" fmla="*/ 1977636 w 2204265"/>
                  <a:gd name="connsiteY26" fmla="*/ 1417004 h 2204265"/>
                  <a:gd name="connsiteX27" fmla="*/ 2119154 w 2204265"/>
                  <a:gd name="connsiteY27" fmla="*/ 1544868 h 2204265"/>
                  <a:gd name="connsiteX28" fmla="*/ 1994063 w 2204265"/>
                  <a:gd name="connsiteY28" fmla="*/ 1761531 h 2204265"/>
                  <a:gd name="connsiteX29" fmla="*/ 1820151 w 2204265"/>
                  <a:gd name="connsiteY29" fmla="*/ 1705353 h 2204265"/>
                  <a:gd name="connsiteX30" fmla="*/ 1798711 w 2204265"/>
                  <a:gd name="connsiteY30" fmla="*/ 1734758 h 2204265"/>
                  <a:gd name="connsiteX31" fmla="*/ 1731696 w 2204265"/>
                  <a:gd name="connsiteY31" fmla="*/ 1804423 h 2204265"/>
                  <a:gd name="connsiteX32" fmla="*/ 1706998 w 2204265"/>
                  <a:gd name="connsiteY32" fmla="*/ 1825242 h 2204265"/>
                  <a:gd name="connsiteX33" fmla="*/ 1761531 w 2204265"/>
                  <a:gd name="connsiteY33" fmla="*/ 1994062 h 2204265"/>
                  <a:gd name="connsiteX34" fmla="*/ 1544868 w 2204265"/>
                  <a:gd name="connsiteY34" fmla="*/ 2119153 h 2204265"/>
                  <a:gd name="connsiteX35" fmla="*/ 1429863 w 2204265"/>
                  <a:gd name="connsiteY35" fmla="*/ 1991868 h 2204265"/>
                  <a:gd name="connsiteX36" fmla="*/ 1400268 w 2204265"/>
                  <a:gd name="connsiteY36" fmla="*/ 2003797 h 2204265"/>
                  <a:gd name="connsiteX37" fmla="*/ 1262745 w 2204265"/>
                  <a:gd name="connsiteY37" fmla="*/ 2038549 h 2204265"/>
                  <a:gd name="connsiteX38" fmla="*/ 1227224 w 2204265"/>
                  <a:gd name="connsiteY38" fmla="*/ 2204265 h 2204265"/>
                  <a:gd name="connsiteX39" fmla="*/ 977042 w 2204265"/>
                  <a:gd name="connsiteY39" fmla="*/ 2204265 h 2204265"/>
                  <a:gd name="connsiteX40" fmla="*/ 941447 w 2204265"/>
                  <a:gd name="connsiteY40" fmla="*/ 2038203 h 2204265"/>
                  <a:gd name="connsiteX41" fmla="*/ 916475 w 2204265"/>
                  <a:gd name="connsiteY41" fmla="*/ 2034392 h 2204265"/>
                  <a:gd name="connsiteX42" fmla="*/ 774169 w 2204265"/>
                  <a:gd name="connsiteY42" fmla="*/ 1992127 h 2204265"/>
                  <a:gd name="connsiteX43" fmla="*/ 659399 w 2204265"/>
                  <a:gd name="connsiteY43" fmla="*/ 2119153 h 2204265"/>
                  <a:gd name="connsiteX44" fmla="*/ 442735 w 2204265"/>
                  <a:gd name="connsiteY44" fmla="*/ 1994062 h 2204265"/>
                  <a:gd name="connsiteX45" fmla="*/ 496981 w 2204265"/>
                  <a:gd name="connsiteY45" fmla="*/ 1826130 h 2204265"/>
                  <a:gd name="connsiteX46" fmla="*/ 391274 w 2204265"/>
                  <a:gd name="connsiteY46" fmla="*/ 1717869 h 2204265"/>
                  <a:gd name="connsiteX47" fmla="*/ 382878 w 2204265"/>
                  <a:gd name="connsiteY47" fmla="*/ 1705753 h 2204265"/>
                  <a:gd name="connsiteX48" fmla="*/ 210204 w 2204265"/>
                  <a:gd name="connsiteY48" fmla="*/ 1761531 h 2204265"/>
                  <a:gd name="connsiteX49" fmla="*/ 85113 w 2204265"/>
                  <a:gd name="connsiteY49" fmla="*/ 1544868 h 2204265"/>
                  <a:gd name="connsiteX50" fmla="*/ 226733 w 2204265"/>
                  <a:gd name="connsiteY50" fmla="*/ 1416912 h 2204265"/>
                  <a:gd name="connsiteX51" fmla="*/ 212821 w 2204265"/>
                  <a:gd name="connsiteY51" fmla="*/ 1373126 h 2204265"/>
                  <a:gd name="connsiteX52" fmla="*/ 191748 w 2204265"/>
                  <a:gd name="connsiteY52" fmla="*/ 1268325 h 2204265"/>
                  <a:gd name="connsiteX53" fmla="*/ 0 w 2204265"/>
                  <a:gd name="connsiteY53" fmla="*/ 1227224 h 2204265"/>
                  <a:gd name="connsiteX54" fmla="*/ 0 w 2204265"/>
                  <a:gd name="connsiteY54" fmla="*/ 977042 h 2204265"/>
                  <a:gd name="connsiteX55" fmla="*/ 203220 w 2204265"/>
                  <a:gd name="connsiteY55" fmla="*/ 933481 h 2204265"/>
                  <a:gd name="connsiteX56" fmla="*/ 212821 w 2204265"/>
                  <a:gd name="connsiteY56" fmla="*/ 890649 h 2204265"/>
                  <a:gd name="connsiteX57" fmla="*/ 243470 w 2204265"/>
                  <a:gd name="connsiteY57" fmla="*/ 802476 h 2204265"/>
                  <a:gd name="connsiteX58" fmla="*/ 85113 w 2204265"/>
                  <a:gd name="connsiteY58" fmla="*/ 659399 h 2204265"/>
                  <a:gd name="connsiteX59" fmla="*/ 210204 w 2204265"/>
                  <a:gd name="connsiteY59" fmla="*/ 442735 h 2204265"/>
                  <a:gd name="connsiteX60" fmla="*/ 423776 w 2204265"/>
                  <a:gd name="connsiteY60" fmla="*/ 511723 h 2204265"/>
                  <a:gd name="connsiteX61" fmla="*/ 470557 w 2204265"/>
                  <a:gd name="connsiteY61" fmla="*/ 461243 h 2204265"/>
                  <a:gd name="connsiteX62" fmla="*/ 512656 w 2204265"/>
                  <a:gd name="connsiteY62" fmla="*/ 426662 h 2204265"/>
                  <a:gd name="connsiteX63" fmla="*/ 442735 w 2204265"/>
                  <a:gd name="connsiteY63" fmla="*/ 210203 h 2204265"/>
                  <a:gd name="connsiteX64" fmla="*/ 659399 w 2204265"/>
                  <a:gd name="connsiteY64" fmla="*/ 85113 h 2204265"/>
                  <a:gd name="connsiteX65" fmla="*/ 815299 w 2204265"/>
                  <a:gd name="connsiteY65" fmla="*/ 257661 h 2204265"/>
                  <a:gd name="connsiteX66" fmla="*/ 916475 w 2204265"/>
                  <a:gd name="connsiteY66" fmla="*/ 229382 h 2204265"/>
                  <a:gd name="connsiteX67" fmla="*/ 928259 w 2204265"/>
                  <a:gd name="connsiteY67" fmla="*/ 227584 h 220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204265" h="2204265">
                    <a:moveTo>
                      <a:pt x="1102132" y="321083"/>
                    </a:moveTo>
                    <a:cubicBezTo>
                      <a:pt x="665509" y="321083"/>
                      <a:pt x="311557" y="675035"/>
                      <a:pt x="311557" y="1111658"/>
                    </a:cubicBezTo>
                    <a:cubicBezTo>
                      <a:pt x="311557" y="1548281"/>
                      <a:pt x="665509" y="1902233"/>
                      <a:pt x="1102132" y="1902233"/>
                    </a:cubicBezTo>
                    <a:cubicBezTo>
                      <a:pt x="1538755" y="1902233"/>
                      <a:pt x="1892707" y="1548281"/>
                      <a:pt x="1892707" y="1111658"/>
                    </a:cubicBezTo>
                    <a:cubicBezTo>
                      <a:pt x="1892707" y="675035"/>
                      <a:pt x="1538755" y="321083"/>
                      <a:pt x="1102132" y="321083"/>
                    </a:cubicBezTo>
                    <a:close/>
                    <a:moveTo>
                      <a:pt x="977042" y="0"/>
                    </a:moveTo>
                    <a:lnTo>
                      <a:pt x="1227224" y="0"/>
                    </a:lnTo>
                    <a:lnTo>
                      <a:pt x="1276006" y="227584"/>
                    </a:lnTo>
                    <a:lnTo>
                      <a:pt x="1287791" y="229382"/>
                    </a:lnTo>
                    <a:lnTo>
                      <a:pt x="1387705" y="259057"/>
                    </a:lnTo>
                    <a:lnTo>
                      <a:pt x="1544868" y="85113"/>
                    </a:lnTo>
                    <a:lnTo>
                      <a:pt x="1761531" y="210203"/>
                    </a:lnTo>
                    <a:lnTo>
                      <a:pt x="1691902" y="425756"/>
                    </a:lnTo>
                    <a:lnTo>
                      <a:pt x="1705003" y="435309"/>
                    </a:lnTo>
                    <a:cubicBezTo>
                      <a:pt x="1729378" y="456423"/>
                      <a:pt x="1752634" y="478795"/>
                      <a:pt x="1774668" y="502325"/>
                    </a:cubicBezTo>
                    <a:lnTo>
                      <a:pt x="1782142" y="511190"/>
                    </a:lnTo>
                    <a:lnTo>
                      <a:pt x="1994063" y="442735"/>
                    </a:lnTo>
                    <a:lnTo>
                      <a:pt x="2119154" y="659399"/>
                    </a:lnTo>
                    <a:lnTo>
                      <a:pt x="1961265" y="802053"/>
                    </a:lnTo>
                    <a:lnTo>
                      <a:pt x="1974042" y="833752"/>
                    </a:lnTo>
                    <a:lnTo>
                      <a:pt x="1999140" y="933073"/>
                    </a:lnTo>
                    <a:lnTo>
                      <a:pt x="2204265" y="977042"/>
                    </a:lnTo>
                    <a:lnTo>
                      <a:pt x="2204265" y="1227224"/>
                    </a:lnTo>
                    <a:lnTo>
                      <a:pt x="2012137" y="1268406"/>
                    </a:lnTo>
                    <a:lnTo>
                      <a:pt x="2004638" y="1317545"/>
                    </a:lnTo>
                    <a:cubicBezTo>
                      <a:pt x="1999269" y="1343782"/>
                      <a:pt x="1992785" y="1369612"/>
                      <a:pt x="1985237" y="1394985"/>
                    </a:cubicBezTo>
                    <a:lnTo>
                      <a:pt x="1977636" y="1417004"/>
                    </a:lnTo>
                    <a:lnTo>
                      <a:pt x="2119154" y="1544868"/>
                    </a:lnTo>
                    <a:lnTo>
                      <a:pt x="1994063" y="1761531"/>
                    </a:lnTo>
                    <a:lnTo>
                      <a:pt x="1820151" y="1705353"/>
                    </a:lnTo>
                    <a:lnTo>
                      <a:pt x="1798711" y="1734758"/>
                    </a:lnTo>
                    <a:cubicBezTo>
                      <a:pt x="1777597" y="1759133"/>
                      <a:pt x="1755225" y="1782388"/>
                      <a:pt x="1731696" y="1804423"/>
                    </a:cubicBezTo>
                    <a:lnTo>
                      <a:pt x="1706998" y="1825242"/>
                    </a:lnTo>
                    <a:lnTo>
                      <a:pt x="1761531" y="1994062"/>
                    </a:lnTo>
                    <a:lnTo>
                      <a:pt x="1544868" y="2119153"/>
                    </a:lnTo>
                    <a:lnTo>
                      <a:pt x="1429863" y="1991868"/>
                    </a:lnTo>
                    <a:lnTo>
                      <a:pt x="1400268" y="2003797"/>
                    </a:lnTo>
                    <a:lnTo>
                      <a:pt x="1262745" y="2038549"/>
                    </a:lnTo>
                    <a:lnTo>
                      <a:pt x="1227224" y="2204265"/>
                    </a:lnTo>
                    <a:lnTo>
                      <a:pt x="977042" y="2204265"/>
                    </a:lnTo>
                    <a:lnTo>
                      <a:pt x="941447" y="2038203"/>
                    </a:lnTo>
                    <a:lnTo>
                      <a:pt x="916475" y="2034392"/>
                    </a:lnTo>
                    <a:lnTo>
                      <a:pt x="774169" y="1992127"/>
                    </a:lnTo>
                    <a:lnTo>
                      <a:pt x="659399" y="2119153"/>
                    </a:lnTo>
                    <a:lnTo>
                      <a:pt x="442735" y="1994062"/>
                    </a:lnTo>
                    <a:lnTo>
                      <a:pt x="496981" y="1826130"/>
                    </a:lnTo>
                    <a:lnTo>
                      <a:pt x="391274" y="1717869"/>
                    </a:lnTo>
                    <a:lnTo>
                      <a:pt x="382878" y="1705753"/>
                    </a:lnTo>
                    <a:lnTo>
                      <a:pt x="210204" y="1761531"/>
                    </a:lnTo>
                    <a:lnTo>
                      <a:pt x="85113" y="1544868"/>
                    </a:lnTo>
                    <a:lnTo>
                      <a:pt x="226733" y="1416912"/>
                    </a:lnTo>
                    <a:lnTo>
                      <a:pt x="212821" y="1373126"/>
                    </a:lnTo>
                    <a:lnTo>
                      <a:pt x="191748" y="1268325"/>
                    </a:lnTo>
                    <a:lnTo>
                      <a:pt x="0" y="1227224"/>
                    </a:lnTo>
                    <a:lnTo>
                      <a:pt x="0" y="977042"/>
                    </a:lnTo>
                    <a:lnTo>
                      <a:pt x="203220" y="933481"/>
                    </a:lnTo>
                    <a:lnTo>
                      <a:pt x="212821" y="890649"/>
                    </a:lnTo>
                    <a:lnTo>
                      <a:pt x="243470" y="802476"/>
                    </a:lnTo>
                    <a:lnTo>
                      <a:pt x="85113" y="659399"/>
                    </a:lnTo>
                    <a:lnTo>
                      <a:pt x="210204" y="442735"/>
                    </a:lnTo>
                    <a:lnTo>
                      <a:pt x="423776" y="511723"/>
                    </a:lnTo>
                    <a:lnTo>
                      <a:pt x="470557" y="461243"/>
                    </a:lnTo>
                    <a:lnTo>
                      <a:pt x="512656" y="426662"/>
                    </a:lnTo>
                    <a:lnTo>
                      <a:pt x="442735" y="210203"/>
                    </a:lnTo>
                    <a:lnTo>
                      <a:pt x="659399" y="85113"/>
                    </a:lnTo>
                    <a:lnTo>
                      <a:pt x="815299" y="257661"/>
                    </a:lnTo>
                    <a:lnTo>
                      <a:pt x="916475" y="229382"/>
                    </a:lnTo>
                    <a:lnTo>
                      <a:pt x="928259" y="227584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5305425" y="2638425"/>
                <a:ext cx="1581150" cy="158115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5370108" y="2708871"/>
                <a:ext cx="1451783" cy="1451783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 flipV="1">
              <a:off x="7626064" y="4499594"/>
              <a:ext cx="2873770" cy="1362257"/>
              <a:chOff x="5947699" y="320094"/>
              <a:chExt cx="2873770" cy="1362258"/>
            </a:xfrm>
          </p:grpSpPr>
          <p:grpSp>
            <p:nvGrpSpPr>
              <p:cNvPr id="88" name="组合 87"/>
              <p:cNvGrpSpPr/>
              <p:nvPr/>
            </p:nvGrpSpPr>
            <p:grpSpPr>
              <a:xfrm flipV="1">
                <a:off x="5947699" y="1317986"/>
                <a:ext cx="2684915" cy="333365"/>
                <a:chOff x="5272248" y="4626108"/>
                <a:chExt cx="2684915" cy="333365"/>
              </a:xfrm>
            </p:grpSpPr>
            <p:sp>
              <p:nvSpPr>
                <p:cNvPr id="91" name="椭圆 90"/>
                <p:cNvSpPr/>
                <p:nvPr/>
              </p:nvSpPr>
              <p:spPr>
                <a:xfrm>
                  <a:off x="5272248" y="4626108"/>
                  <a:ext cx="81021" cy="8102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" name="任意多边形 91"/>
                <p:cNvSpPr/>
                <p:nvPr/>
              </p:nvSpPr>
              <p:spPr>
                <a:xfrm>
                  <a:off x="5335428" y="4686869"/>
                  <a:ext cx="2621735" cy="272604"/>
                </a:xfrm>
                <a:custGeom>
                  <a:avLst/>
                  <a:gdLst>
                    <a:gd name="connsiteX0" fmla="*/ 0 w 2815771"/>
                    <a:gd name="connsiteY0" fmla="*/ 0 h 638628"/>
                    <a:gd name="connsiteX1" fmla="*/ 725714 w 2815771"/>
                    <a:gd name="connsiteY1" fmla="*/ 638628 h 638628"/>
                    <a:gd name="connsiteX2" fmla="*/ 2815771 w 2815771"/>
                    <a:gd name="connsiteY2" fmla="*/ 638628 h 638628"/>
                    <a:gd name="connsiteX0-1" fmla="*/ 0 w 2815771"/>
                    <a:gd name="connsiteY0-2" fmla="*/ 0 h 649982"/>
                    <a:gd name="connsiteX1-3" fmla="*/ 254183 w 2815771"/>
                    <a:gd name="connsiteY1-4" fmla="*/ 649982 h 649982"/>
                    <a:gd name="connsiteX2-5" fmla="*/ 2815771 w 2815771"/>
                    <a:gd name="connsiteY2-6" fmla="*/ 638628 h 64998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2815771" h="649982">
                      <a:moveTo>
                        <a:pt x="0" y="0"/>
                      </a:moveTo>
                      <a:lnTo>
                        <a:pt x="254183" y="649982"/>
                      </a:lnTo>
                      <a:lnTo>
                        <a:pt x="2815771" y="638628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89" name="文本框 88"/>
              <p:cNvSpPr txBox="1"/>
              <p:nvPr/>
            </p:nvSpPr>
            <p:spPr>
              <a:xfrm flipV="1">
                <a:off x="6852147" y="1282242"/>
                <a:ext cx="19693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dirty="0">
                    <a:solidFill>
                      <a:srgbClr val="63D777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微信营销（</a:t>
                </a:r>
                <a:r>
                  <a:rPr lang="en-US" altLang="zh-CN" sz="2000" dirty="0" err="1">
                    <a:solidFill>
                      <a:srgbClr val="63D777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ToC</a:t>
                </a:r>
                <a:r>
                  <a:rPr lang="zh-CN" altLang="en-US" sz="2000" dirty="0">
                    <a:solidFill>
                      <a:srgbClr val="63D777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）</a:t>
                </a:r>
                <a:endParaRPr lang="zh-CN" altLang="en-US" sz="2000" dirty="0">
                  <a:solidFill>
                    <a:srgbClr val="63D777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90" name="文本框 89"/>
              <p:cNvSpPr txBox="1"/>
              <p:nvPr/>
            </p:nvSpPr>
            <p:spPr>
              <a:xfrm flipV="1">
                <a:off x="6290683" y="320094"/>
                <a:ext cx="2341931" cy="1015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会员管理</a:t>
                </a:r>
                <a:endParaRPr lang="zh-CN" altLang="en-US" sz="12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会员营销</a:t>
                </a:r>
                <a:endParaRPr lang="zh-CN" altLang="en-US" sz="12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微信运营</a:t>
                </a:r>
                <a:endParaRPr lang="zh-CN" altLang="en-US" sz="12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微商城</a:t>
                </a:r>
                <a:endParaRPr lang="zh-CN" altLang="en-US" sz="12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微分销</a:t>
                </a:r>
                <a:endParaRPr lang="zh-CN" altLang="en-US" sz="12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</p:grpSp>
        <p:grpSp>
          <p:nvGrpSpPr>
            <p:cNvPr id="93" name="组合 92"/>
            <p:cNvGrpSpPr/>
            <p:nvPr/>
          </p:nvGrpSpPr>
          <p:grpSpPr>
            <a:xfrm flipH="1">
              <a:off x="1964480" y="1612603"/>
              <a:ext cx="3667125" cy="802470"/>
              <a:chOff x="5947699" y="908862"/>
              <a:chExt cx="3667125" cy="802469"/>
            </a:xfrm>
          </p:grpSpPr>
          <p:grpSp>
            <p:nvGrpSpPr>
              <p:cNvPr id="94" name="组合 93"/>
              <p:cNvGrpSpPr/>
              <p:nvPr/>
            </p:nvGrpSpPr>
            <p:grpSpPr>
              <a:xfrm flipV="1">
                <a:off x="5947699" y="1317976"/>
                <a:ext cx="3512820" cy="333375"/>
                <a:chOff x="5272248" y="4626108"/>
                <a:chExt cx="3512820" cy="333375"/>
              </a:xfrm>
            </p:grpSpPr>
            <p:sp>
              <p:nvSpPr>
                <p:cNvPr id="97" name="椭圆 96"/>
                <p:cNvSpPr/>
                <p:nvPr/>
              </p:nvSpPr>
              <p:spPr>
                <a:xfrm>
                  <a:off x="5272248" y="4626108"/>
                  <a:ext cx="81021" cy="8102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" name="任意多边形 97"/>
                <p:cNvSpPr/>
                <p:nvPr/>
              </p:nvSpPr>
              <p:spPr>
                <a:xfrm>
                  <a:off x="5335113" y="4687068"/>
                  <a:ext cx="3449955" cy="272415"/>
                </a:xfrm>
                <a:custGeom>
                  <a:avLst/>
                  <a:gdLst>
                    <a:gd name="connsiteX0" fmla="*/ 0 w 2815771"/>
                    <a:gd name="connsiteY0" fmla="*/ 0 h 638628"/>
                    <a:gd name="connsiteX1" fmla="*/ 725714 w 2815771"/>
                    <a:gd name="connsiteY1" fmla="*/ 638628 h 638628"/>
                    <a:gd name="connsiteX2" fmla="*/ 2815771 w 2815771"/>
                    <a:gd name="connsiteY2" fmla="*/ 638628 h 638628"/>
                    <a:gd name="connsiteX0-1" fmla="*/ 0 w 2815771"/>
                    <a:gd name="connsiteY0-2" fmla="*/ 0 h 649982"/>
                    <a:gd name="connsiteX1-3" fmla="*/ 254183 w 2815771"/>
                    <a:gd name="connsiteY1-4" fmla="*/ 649982 h 649982"/>
                    <a:gd name="connsiteX2-5" fmla="*/ 2815771 w 2815771"/>
                    <a:gd name="connsiteY2-6" fmla="*/ 638628 h 64998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2815771" h="649982">
                      <a:moveTo>
                        <a:pt x="0" y="0"/>
                      </a:moveTo>
                      <a:lnTo>
                        <a:pt x="254183" y="649982"/>
                      </a:lnTo>
                      <a:lnTo>
                        <a:pt x="2815771" y="638628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95" name="文本框 94"/>
              <p:cNvSpPr txBox="1"/>
              <p:nvPr/>
            </p:nvSpPr>
            <p:spPr>
              <a:xfrm>
                <a:off x="6851939" y="908862"/>
                <a:ext cx="2762250" cy="706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dirty="0">
                    <a:solidFill>
                      <a:srgbClr val="D62323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电商通</a:t>
                </a:r>
                <a:r>
                  <a:rPr lang="en-US" altLang="zh-CN" sz="2000" dirty="0">
                    <a:solidFill>
                      <a:srgbClr val="D62323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2.0/</a:t>
                </a:r>
                <a:r>
                  <a:rPr lang="zh-CN" altLang="en-US" sz="2000" dirty="0">
                    <a:solidFill>
                      <a:srgbClr val="D62323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电商通</a:t>
                </a:r>
                <a:r>
                  <a:rPr lang="en-US" altLang="zh-CN" sz="2000" dirty="0">
                    <a:solidFill>
                      <a:srgbClr val="D62323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3.0</a:t>
                </a:r>
                <a:endParaRPr lang="en-US" altLang="zh-CN" sz="2000" dirty="0">
                  <a:solidFill>
                    <a:srgbClr val="D62323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96" name="文本框 95"/>
              <p:cNvSpPr txBox="1"/>
              <p:nvPr/>
            </p:nvSpPr>
            <p:spPr>
              <a:xfrm>
                <a:off x="6290599" y="1331137"/>
                <a:ext cx="3324225" cy="38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与第三方电商平台、仓储和物流平台数据信息对接，并在线进行订单等业务处理的系统。</a:t>
                </a:r>
                <a:endParaRPr lang="zh-CN" altLang="en-US" sz="12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</p:grpSp>
        <p:grpSp>
          <p:nvGrpSpPr>
            <p:cNvPr id="105" name="组合 104"/>
            <p:cNvGrpSpPr/>
            <p:nvPr/>
          </p:nvGrpSpPr>
          <p:grpSpPr>
            <a:xfrm flipH="1" flipV="1">
              <a:off x="1733461" y="4483718"/>
              <a:ext cx="2684916" cy="992923"/>
              <a:chOff x="5947699" y="689429"/>
              <a:chExt cx="2684916" cy="992923"/>
            </a:xfrm>
          </p:grpSpPr>
          <p:grpSp>
            <p:nvGrpSpPr>
              <p:cNvPr id="106" name="组合 105"/>
              <p:cNvGrpSpPr/>
              <p:nvPr/>
            </p:nvGrpSpPr>
            <p:grpSpPr>
              <a:xfrm flipV="1">
                <a:off x="5947699" y="1317986"/>
                <a:ext cx="2684915" cy="333365"/>
                <a:chOff x="5272248" y="4626108"/>
                <a:chExt cx="2684915" cy="333365"/>
              </a:xfrm>
            </p:grpSpPr>
            <p:sp>
              <p:nvSpPr>
                <p:cNvPr id="109" name="椭圆 108"/>
                <p:cNvSpPr/>
                <p:nvPr/>
              </p:nvSpPr>
              <p:spPr>
                <a:xfrm>
                  <a:off x="5272248" y="4626108"/>
                  <a:ext cx="81021" cy="81021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0" name="任意多边形 109"/>
                <p:cNvSpPr/>
                <p:nvPr/>
              </p:nvSpPr>
              <p:spPr>
                <a:xfrm>
                  <a:off x="5335428" y="4686869"/>
                  <a:ext cx="2621735" cy="272604"/>
                </a:xfrm>
                <a:custGeom>
                  <a:avLst/>
                  <a:gdLst>
                    <a:gd name="connsiteX0" fmla="*/ 0 w 2815771"/>
                    <a:gd name="connsiteY0" fmla="*/ 0 h 638628"/>
                    <a:gd name="connsiteX1" fmla="*/ 725714 w 2815771"/>
                    <a:gd name="connsiteY1" fmla="*/ 638628 h 638628"/>
                    <a:gd name="connsiteX2" fmla="*/ 2815771 w 2815771"/>
                    <a:gd name="connsiteY2" fmla="*/ 638628 h 638628"/>
                    <a:gd name="connsiteX0-1" fmla="*/ 0 w 2815771"/>
                    <a:gd name="connsiteY0-2" fmla="*/ 0 h 649982"/>
                    <a:gd name="connsiteX1-3" fmla="*/ 254183 w 2815771"/>
                    <a:gd name="connsiteY1-4" fmla="*/ 649982 h 649982"/>
                    <a:gd name="connsiteX2-5" fmla="*/ 2815771 w 2815771"/>
                    <a:gd name="connsiteY2-6" fmla="*/ 638628 h 64998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2815771" h="649982">
                      <a:moveTo>
                        <a:pt x="0" y="0"/>
                      </a:moveTo>
                      <a:lnTo>
                        <a:pt x="254183" y="649982"/>
                      </a:lnTo>
                      <a:lnTo>
                        <a:pt x="2815771" y="638628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07" name="文本框 106"/>
              <p:cNvSpPr txBox="1"/>
              <p:nvPr/>
            </p:nvSpPr>
            <p:spPr>
              <a:xfrm flipV="1">
                <a:off x="6622443" y="1282242"/>
                <a:ext cx="201017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dirty="0">
                    <a:solidFill>
                      <a:srgbClr val="FF9600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订货商城（</a:t>
                </a:r>
                <a:r>
                  <a:rPr lang="en-US" altLang="zh-CN" sz="2000" dirty="0" err="1">
                    <a:solidFill>
                      <a:srgbClr val="FF9600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ToB</a:t>
                </a:r>
                <a:r>
                  <a:rPr lang="zh-CN" altLang="en-US" sz="2000" dirty="0">
                    <a:solidFill>
                      <a:srgbClr val="FF9600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）</a:t>
                </a:r>
                <a:endParaRPr lang="zh-CN" altLang="en-US" sz="2000" dirty="0">
                  <a:solidFill>
                    <a:srgbClr val="FF9600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108" name="文本框 107"/>
              <p:cNvSpPr txBox="1"/>
              <p:nvPr/>
            </p:nvSpPr>
            <p:spPr>
              <a:xfrm flipV="1">
                <a:off x="6290683" y="689429"/>
                <a:ext cx="23419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20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面向生产企业、品牌总代，各类商贸</a:t>
                </a:r>
                <a:r>
                  <a:rPr lang="en-US" altLang="zh-CN" sz="120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B2B</a:t>
                </a:r>
                <a:r>
                  <a:rPr lang="zh-CN" altLang="en-US" sz="120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批发企业的网上订货系统。</a:t>
                </a:r>
                <a:endParaRPr lang="zh-CN" altLang="en-US" sz="12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</p:grpSp>
        <p:grpSp>
          <p:nvGrpSpPr>
            <p:cNvPr id="111" name="Group 36"/>
            <p:cNvGrpSpPr>
              <a:grpSpLocks noChangeAspect="1"/>
            </p:cNvGrpSpPr>
            <p:nvPr/>
          </p:nvGrpSpPr>
          <p:grpSpPr bwMode="auto">
            <a:xfrm>
              <a:off x="4741146" y="1581916"/>
              <a:ext cx="435595" cy="376235"/>
              <a:chOff x="3321" y="1710"/>
              <a:chExt cx="1042" cy="900"/>
            </a:xfrm>
            <a:solidFill>
              <a:schemeClr val="tx1">
                <a:lumMod val="50000"/>
                <a:lumOff val="50000"/>
                <a:alpha val="40000"/>
              </a:schemeClr>
            </a:solidFill>
          </p:grpSpPr>
          <p:sp>
            <p:nvSpPr>
              <p:cNvPr id="112" name="Freeform 37"/>
              <p:cNvSpPr>
                <a:spLocks noEditPoints="1"/>
              </p:cNvSpPr>
              <p:nvPr/>
            </p:nvSpPr>
            <p:spPr bwMode="auto">
              <a:xfrm>
                <a:off x="3321" y="1710"/>
                <a:ext cx="1042" cy="745"/>
              </a:xfrm>
              <a:custGeom>
                <a:avLst/>
                <a:gdLst>
                  <a:gd name="T0" fmla="*/ 37 w 438"/>
                  <a:gd name="T1" fmla="*/ 255 h 313"/>
                  <a:gd name="T2" fmla="*/ 20 w 438"/>
                  <a:gd name="T3" fmla="*/ 237 h 313"/>
                  <a:gd name="T4" fmla="*/ 20 w 438"/>
                  <a:gd name="T5" fmla="*/ 42 h 313"/>
                  <a:gd name="T6" fmla="*/ 37 w 438"/>
                  <a:gd name="T7" fmla="*/ 25 h 313"/>
                  <a:gd name="T8" fmla="*/ 401 w 438"/>
                  <a:gd name="T9" fmla="*/ 25 h 313"/>
                  <a:gd name="T10" fmla="*/ 418 w 438"/>
                  <a:gd name="T11" fmla="*/ 42 h 313"/>
                  <a:gd name="T12" fmla="*/ 418 w 438"/>
                  <a:gd name="T13" fmla="*/ 237 h 313"/>
                  <a:gd name="T14" fmla="*/ 401 w 438"/>
                  <a:gd name="T15" fmla="*/ 255 h 313"/>
                  <a:gd name="T16" fmla="*/ 37 w 438"/>
                  <a:gd name="T17" fmla="*/ 255 h 313"/>
                  <a:gd name="T18" fmla="*/ 424 w 438"/>
                  <a:gd name="T19" fmla="*/ 0 h 313"/>
                  <a:gd name="T20" fmla="*/ 14 w 438"/>
                  <a:gd name="T21" fmla="*/ 0 h 313"/>
                  <a:gd name="T22" fmla="*/ 0 w 438"/>
                  <a:gd name="T23" fmla="*/ 14 h 313"/>
                  <a:gd name="T24" fmla="*/ 0 w 438"/>
                  <a:gd name="T25" fmla="*/ 298 h 313"/>
                  <a:gd name="T26" fmla="*/ 14 w 438"/>
                  <a:gd name="T27" fmla="*/ 313 h 313"/>
                  <a:gd name="T28" fmla="*/ 424 w 438"/>
                  <a:gd name="T29" fmla="*/ 313 h 313"/>
                  <a:gd name="T30" fmla="*/ 438 w 438"/>
                  <a:gd name="T31" fmla="*/ 298 h 313"/>
                  <a:gd name="T32" fmla="*/ 438 w 438"/>
                  <a:gd name="T33" fmla="*/ 14 h 313"/>
                  <a:gd name="T34" fmla="*/ 424 w 438"/>
                  <a:gd name="T35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38" h="313">
                    <a:moveTo>
                      <a:pt x="37" y="255"/>
                    </a:moveTo>
                    <a:cubicBezTo>
                      <a:pt x="28" y="255"/>
                      <a:pt x="20" y="247"/>
                      <a:pt x="20" y="237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33"/>
                      <a:pt x="28" y="25"/>
                      <a:pt x="37" y="25"/>
                    </a:cubicBezTo>
                    <a:cubicBezTo>
                      <a:pt x="401" y="25"/>
                      <a:pt x="401" y="25"/>
                      <a:pt x="401" y="25"/>
                    </a:cubicBezTo>
                    <a:cubicBezTo>
                      <a:pt x="410" y="25"/>
                      <a:pt x="418" y="33"/>
                      <a:pt x="418" y="42"/>
                    </a:cubicBezTo>
                    <a:cubicBezTo>
                      <a:pt x="418" y="237"/>
                      <a:pt x="418" y="237"/>
                      <a:pt x="418" y="237"/>
                    </a:cubicBezTo>
                    <a:cubicBezTo>
                      <a:pt x="418" y="247"/>
                      <a:pt x="410" y="255"/>
                      <a:pt x="401" y="255"/>
                    </a:cubicBezTo>
                    <a:cubicBezTo>
                      <a:pt x="37" y="255"/>
                      <a:pt x="37" y="255"/>
                      <a:pt x="37" y="255"/>
                    </a:cubicBezTo>
                    <a:moveTo>
                      <a:pt x="42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0" y="306"/>
                      <a:pt x="6" y="313"/>
                      <a:pt x="14" y="313"/>
                    </a:cubicBezTo>
                    <a:cubicBezTo>
                      <a:pt x="424" y="313"/>
                      <a:pt x="424" y="313"/>
                      <a:pt x="424" y="313"/>
                    </a:cubicBezTo>
                    <a:cubicBezTo>
                      <a:pt x="432" y="313"/>
                      <a:pt x="438" y="306"/>
                      <a:pt x="438" y="298"/>
                    </a:cubicBezTo>
                    <a:cubicBezTo>
                      <a:pt x="438" y="14"/>
                      <a:pt x="438" y="14"/>
                      <a:pt x="438" y="14"/>
                    </a:cubicBezTo>
                    <a:cubicBezTo>
                      <a:pt x="438" y="6"/>
                      <a:pt x="432" y="0"/>
                      <a:pt x="4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Rectangle 38"/>
              <p:cNvSpPr>
                <a:spLocks noChangeArrowheads="1"/>
              </p:cNvSpPr>
              <p:nvPr/>
            </p:nvSpPr>
            <p:spPr bwMode="auto">
              <a:xfrm>
                <a:off x="3716" y="2465"/>
                <a:ext cx="252" cy="9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Rectangle 40"/>
              <p:cNvSpPr>
                <a:spLocks noChangeArrowheads="1"/>
              </p:cNvSpPr>
              <p:nvPr/>
            </p:nvSpPr>
            <p:spPr bwMode="auto">
              <a:xfrm>
                <a:off x="3595" y="2570"/>
                <a:ext cx="495" cy="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 42"/>
              <p:cNvSpPr/>
              <p:nvPr/>
            </p:nvSpPr>
            <p:spPr bwMode="auto">
              <a:xfrm>
                <a:off x="3433" y="1853"/>
                <a:ext cx="771" cy="400"/>
              </a:xfrm>
              <a:custGeom>
                <a:avLst/>
                <a:gdLst>
                  <a:gd name="T0" fmla="*/ 761 w 771"/>
                  <a:gd name="T1" fmla="*/ 0 h 400"/>
                  <a:gd name="T2" fmla="*/ 657 w 771"/>
                  <a:gd name="T3" fmla="*/ 9 h 400"/>
                  <a:gd name="T4" fmla="*/ 697 w 771"/>
                  <a:gd name="T5" fmla="*/ 43 h 400"/>
                  <a:gd name="T6" fmla="*/ 557 w 771"/>
                  <a:gd name="T7" fmla="*/ 212 h 400"/>
                  <a:gd name="T8" fmla="*/ 419 w 771"/>
                  <a:gd name="T9" fmla="*/ 105 h 400"/>
                  <a:gd name="T10" fmla="*/ 286 w 771"/>
                  <a:gd name="T11" fmla="*/ 278 h 400"/>
                  <a:gd name="T12" fmla="*/ 152 w 771"/>
                  <a:gd name="T13" fmla="*/ 190 h 400"/>
                  <a:gd name="T14" fmla="*/ 0 w 771"/>
                  <a:gd name="T15" fmla="*/ 369 h 400"/>
                  <a:gd name="T16" fmla="*/ 36 w 771"/>
                  <a:gd name="T17" fmla="*/ 400 h 400"/>
                  <a:gd name="T18" fmla="*/ 162 w 771"/>
                  <a:gd name="T19" fmla="*/ 252 h 400"/>
                  <a:gd name="T20" fmla="*/ 298 w 771"/>
                  <a:gd name="T21" fmla="*/ 343 h 400"/>
                  <a:gd name="T22" fmla="*/ 428 w 771"/>
                  <a:gd name="T23" fmla="*/ 171 h 400"/>
                  <a:gd name="T24" fmla="*/ 564 w 771"/>
                  <a:gd name="T25" fmla="*/ 278 h 400"/>
                  <a:gd name="T26" fmla="*/ 733 w 771"/>
                  <a:gd name="T27" fmla="*/ 71 h 400"/>
                  <a:gd name="T28" fmla="*/ 771 w 771"/>
                  <a:gd name="T29" fmla="*/ 105 h 400"/>
                  <a:gd name="T30" fmla="*/ 761 w 771"/>
                  <a:gd name="T31" fmla="*/ 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1" h="400">
                    <a:moveTo>
                      <a:pt x="761" y="0"/>
                    </a:moveTo>
                    <a:lnTo>
                      <a:pt x="657" y="9"/>
                    </a:lnTo>
                    <a:lnTo>
                      <a:pt x="697" y="43"/>
                    </a:lnTo>
                    <a:lnTo>
                      <a:pt x="557" y="212"/>
                    </a:lnTo>
                    <a:lnTo>
                      <a:pt x="419" y="105"/>
                    </a:lnTo>
                    <a:lnTo>
                      <a:pt x="286" y="278"/>
                    </a:lnTo>
                    <a:lnTo>
                      <a:pt x="152" y="190"/>
                    </a:lnTo>
                    <a:lnTo>
                      <a:pt x="0" y="369"/>
                    </a:lnTo>
                    <a:lnTo>
                      <a:pt x="36" y="400"/>
                    </a:lnTo>
                    <a:lnTo>
                      <a:pt x="162" y="252"/>
                    </a:lnTo>
                    <a:lnTo>
                      <a:pt x="298" y="343"/>
                    </a:lnTo>
                    <a:lnTo>
                      <a:pt x="428" y="171"/>
                    </a:lnTo>
                    <a:lnTo>
                      <a:pt x="564" y="278"/>
                    </a:lnTo>
                    <a:lnTo>
                      <a:pt x="733" y="71"/>
                    </a:lnTo>
                    <a:lnTo>
                      <a:pt x="771" y="105"/>
                    </a:lnTo>
                    <a:lnTo>
                      <a:pt x="76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6" name="Freeform 53"/>
            <p:cNvSpPr>
              <a:spLocks noEditPoints="1"/>
            </p:cNvSpPr>
            <p:nvPr/>
          </p:nvSpPr>
          <p:spPr bwMode="auto">
            <a:xfrm>
              <a:off x="8114229" y="4399618"/>
              <a:ext cx="405877" cy="405877"/>
            </a:xfrm>
            <a:custGeom>
              <a:avLst/>
              <a:gdLst>
                <a:gd name="T0" fmla="*/ 166 w 449"/>
                <a:gd name="T1" fmla="*/ 362 h 449"/>
                <a:gd name="T2" fmla="*/ 211 w 449"/>
                <a:gd name="T3" fmla="*/ 317 h 449"/>
                <a:gd name="T4" fmla="*/ 237 w 449"/>
                <a:gd name="T5" fmla="*/ 407 h 449"/>
                <a:gd name="T6" fmla="*/ 302 w 449"/>
                <a:gd name="T7" fmla="*/ 313 h 449"/>
                <a:gd name="T8" fmla="*/ 294 w 449"/>
                <a:gd name="T9" fmla="*/ 393 h 449"/>
                <a:gd name="T10" fmla="*/ 395 w 449"/>
                <a:gd name="T11" fmla="*/ 289 h 449"/>
                <a:gd name="T12" fmla="*/ 294 w 449"/>
                <a:gd name="T13" fmla="*/ 393 h 449"/>
                <a:gd name="T14" fmla="*/ 95 w 449"/>
                <a:gd name="T15" fmla="*/ 353 h 449"/>
                <a:gd name="T16" fmla="*/ 121 w 449"/>
                <a:gd name="T17" fmla="*/ 309 h 449"/>
                <a:gd name="T18" fmla="*/ 237 w 449"/>
                <a:gd name="T19" fmla="*/ 293 h 449"/>
                <a:gd name="T20" fmla="*/ 311 w 449"/>
                <a:gd name="T21" fmla="*/ 191 h 449"/>
                <a:gd name="T22" fmla="*/ 307 w 449"/>
                <a:gd name="T23" fmla="*/ 287 h 449"/>
                <a:gd name="T24" fmla="*/ 211 w 449"/>
                <a:gd name="T25" fmla="*/ 293 h 449"/>
                <a:gd name="T26" fmla="*/ 137 w 449"/>
                <a:gd name="T27" fmla="*/ 226 h 449"/>
                <a:gd name="T28" fmla="*/ 211 w 449"/>
                <a:gd name="T29" fmla="*/ 196 h 449"/>
                <a:gd name="T30" fmla="*/ 333 w 449"/>
                <a:gd name="T31" fmla="*/ 282 h 449"/>
                <a:gd name="T32" fmla="*/ 335 w 449"/>
                <a:gd name="T33" fmla="*/ 188 h 449"/>
                <a:gd name="T34" fmla="*/ 407 w 449"/>
                <a:gd name="T35" fmla="*/ 224 h 449"/>
                <a:gd name="T36" fmla="*/ 116 w 449"/>
                <a:gd name="T37" fmla="*/ 281 h 449"/>
                <a:gd name="T38" fmla="*/ 41 w 449"/>
                <a:gd name="T39" fmla="*/ 224 h 449"/>
                <a:gd name="T40" fmla="*/ 114 w 449"/>
                <a:gd name="T41" fmla="*/ 188 h 449"/>
                <a:gd name="T42" fmla="*/ 116 w 449"/>
                <a:gd name="T43" fmla="*/ 281 h 449"/>
                <a:gd name="T44" fmla="*/ 59 w 449"/>
                <a:gd name="T45" fmla="*/ 146 h 449"/>
                <a:gd name="T46" fmla="*/ 158 w 449"/>
                <a:gd name="T47" fmla="*/ 55 h 449"/>
                <a:gd name="T48" fmla="*/ 331 w 449"/>
                <a:gd name="T49" fmla="*/ 164 h 449"/>
                <a:gd name="T50" fmla="*/ 390 w 449"/>
                <a:gd name="T51" fmla="*/ 147 h 449"/>
                <a:gd name="T52" fmla="*/ 211 w 449"/>
                <a:gd name="T53" fmla="*/ 171 h 449"/>
                <a:gd name="T54" fmla="*/ 210 w 449"/>
                <a:gd name="T55" fmla="*/ 43 h 449"/>
                <a:gd name="T56" fmla="*/ 211 w 449"/>
                <a:gd name="T57" fmla="*/ 171 h 449"/>
                <a:gd name="T58" fmla="*/ 237 w 449"/>
                <a:gd name="T59" fmla="*/ 43 h 449"/>
                <a:gd name="T60" fmla="*/ 308 w 449"/>
                <a:gd name="T61" fmla="*/ 167 h 449"/>
                <a:gd name="T62" fmla="*/ 225 w 449"/>
                <a:gd name="T63" fmla="*/ 0 h 449"/>
                <a:gd name="T64" fmla="*/ 225 w 449"/>
                <a:gd name="T65" fmla="*/ 449 h 449"/>
                <a:gd name="T66" fmla="*/ 225 w 449"/>
                <a:gd name="T67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9" h="449">
                  <a:moveTo>
                    <a:pt x="211" y="407"/>
                  </a:moveTo>
                  <a:cubicBezTo>
                    <a:pt x="192" y="407"/>
                    <a:pt x="176" y="387"/>
                    <a:pt x="166" y="362"/>
                  </a:cubicBezTo>
                  <a:cubicBezTo>
                    <a:pt x="158" y="347"/>
                    <a:pt x="151" y="331"/>
                    <a:pt x="147" y="313"/>
                  </a:cubicBezTo>
                  <a:cubicBezTo>
                    <a:pt x="168" y="315"/>
                    <a:pt x="189" y="317"/>
                    <a:pt x="211" y="317"/>
                  </a:cubicBezTo>
                  <a:cubicBezTo>
                    <a:pt x="211" y="407"/>
                    <a:pt x="211" y="407"/>
                    <a:pt x="211" y="407"/>
                  </a:cubicBezTo>
                  <a:moveTo>
                    <a:pt x="237" y="407"/>
                  </a:moveTo>
                  <a:cubicBezTo>
                    <a:pt x="237" y="317"/>
                    <a:pt x="237" y="317"/>
                    <a:pt x="237" y="317"/>
                  </a:cubicBezTo>
                  <a:cubicBezTo>
                    <a:pt x="259" y="317"/>
                    <a:pt x="280" y="315"/>
                    <a:pt x="302" y="313"/>
                  </a:cubicBezTo>
                  <a:cubicBezTo>
                    <a:pt x="293" y="344"/>
                    <a:pt x="273" y="407"/>
                    <a:pt x="237" y="407"/>
                  </a:cubicBezTo>
                  <a:moveTo>
                    <a:pt x="294" y="393"/>
                  </a:moveTo>
                  <a:cubicBezTo>
                    <a:pt x="311" y="370"/>
                    <a:pt x="320" y="343"/>
                    <a:pt x="328" y="310"/>
                  </a:cubicBezTo>
                  <a:cubicBezTo>
                    <a:pt x="354" y="304"/>
                    <a:pt x="377" y="297"/>
                    <a:pt x="395" y="289"/>
                  </a:cubicBezTo>
                  <a:cubicBezTo>
                    <a:pt x="386" y="313"/>
                    <a:pt x="373" y="335"/>
                    <a:pt x="354" y="353"/>
                  </a:cubicBezTo>
                  <a:cubicBezTo>
                    <a:pt x="337" y="371"/>
                    <a:pt x="315" y="384"/>
                    <a:pt x="294" y="393"/>
                  </a:cubicBezTo>
                  <a:moveTo>
                    <a:pt x="154" y="393"/>
                  </a:moveTo>
                  <a:cubicBezTo>
                    <a:pt x="133" y="384"/>
                    <a:pt x="112" y="371"/>
                    <a:pt x="95" y="353"/>
                  </a:cubicBezTo>
                  <a:cubicBezTo>
                    <a:pt x="75" y="335"/>
                    <a:pt x="62" y="312"/>
                    <a:pt x="52" y="286"/>
                  </a:cubicBezTo>
                  <a:cubicBezTo>
                    <a:pt x="68" y="295"/>
                    <a:pt x="93" y="303"/>
                    <a:pt x="121" y="309"/>
                  </a:cubicBezTo>
                  <a:cubicBezTo>
                    <a:pt x="128" y="342"/>
                    <a:pt x="138" y="371"/>
                    <a:pt x="154" y="393"/>
                  </a:cubicBezTo>
                  <a:moveTo>
                    <a:pt x="237" y="293"/>
                  </a:moveTo>
                  <a:cubicBezTo>
                    <a:pt x="237" y="196"/>
                    <a:pt x="237" y="196"/>
                    <a:pt x="237" y="196"/>
                  </a:cubicBezTo>
                  <a:cubicBezTo>
                    <a:pt x="263" y="195"/>
                    <a:pt x="287" y="193"/>
                    <a:pt x="311" y="191"/>
                  </a:cubicBezTo>
                  <a:cubicBezTo>
                    <a:pt x="311" y="203"/>
                    <a:pt x="311" y="214"/>
                    <a:pt x="311" y="226"/>
                  </a:cubicBezTo>
                  <a:cubicBezTo>
                    <a:pt x="311" y="247"/>
                    <a:pt x="311" y="268"/>
                    <a:pt x="307" y="287"/>
                  </a:cubicBezTo>
                  <a:cubicBezTo>
                    <a:pt x="284" y="290"/>
                    <a:pt x="261" y="292"/>
                    <a:pt x="237" y="293"/>
                  </a:cubicBezTo>
                  <a:moveTo>
                    <a:pt x="211" y="293"/>
                  </a:moveTo>
                  <a:cubicBezTo>
                    <a:pt x="187" y="292"/>
                    <a:pt x="165" y="290"/>
                    <a:pt x="141" y="286"/>
                  </a:cubicBezTo>
                  <a:cubicBezTo>
                    <a:pt x="138" y="268"/>
                    <a:pt x="137" y="246"/>
                    <a:pt x="137" y="226"/>
                  </a:cubicBezTo>
                  <a:cubicBezTo>
                    <a:pt x="137" y="214"/>
                    <a:pt x="138" y="203"/>
                    <a:pt x="138" y="191"/>
                  </a:cubicBezTo>
                  <a:cubicBezTo>
                    <a:pt x="161" y="193"/>
                    <a:pt x="186" y="195"/>
                    <a:pt x="211" y="196"/>
                  </a:cubicBezTo>
                  <a:cubicBezTo>
                    <a:pt x="211" y="293"/>
                    <a:pt x="211" y="293"/>
                    <a:pt x="211" y="293"/>
                  </a:cubicBezTo>
                  <a:moveTo>
                    <a:pt x="333" y="282"/>
                  </a:moveTo>
                  <a:cubicBezTo>
                    <a:pt x="335" y="265"/>
                    <a:pt x="336" y="245"/>
                    <a:pt x="336" y="226"/>
                  </a:cubicBezTo>
                  <a:cubicBezTo>
                    <a:pt x="336" y="212"/>
                    <a:pt x="336" y="201"/>
                    <a:pt x="335" y="188"/>
                  </a:cubicBezTo>
                  <a:cubicBezTo>
                    <a:pt x="363" y="185"/>
                    <a:pt x="386" y="177"/>
                    <a:pt x="399" y="171"/>
                  </a:cubicBezTo>
                  <a:cubicBezTo>
                    <a:pt x="405" y="188"/>
                    <a:pt x="407" y="207"/>
                    <a:pt x="407" y="224"/>
                  </a:cubicBezTo>
                  <a:cubicBezTo>
                    <a:pt x="407" y="254"/>
                    <a:pt x="405" y="270"/>
                    <a:pt x="333" y="282"/>
                  </a:cubicBezTo>
                  <a:moveTo>
                    <a:pt x="116" y="281"/>
                  </a:moveTo>
                  <a:cubicBezTo>
                    <a:pt x="75" y="274"/>
                    <a:pt x="52" y="260"/>
                    <a:pt x="43" y="250"/>
                  </a:cubicBezTo>
                  <a:cubicBezTo>
                    <a:pt x="41" y="242"/>
                    <a:pt x="41" y="233"/>
                    <a:pt x="41" y="224"/>
                  </a:cubicBezTo>
                  <a:cubicBezTo>
                    <a:pt x="41" y="206"/>
                    <a:pt x="44" y="187"/>
                    <a:pt x="49" y="171"/>
                  </a:cubicBezTo>
                  <a:cubicBezTo>
                    <a:pt x="64" y="177"/>
                    <a:pt x="82" y="182"/>
                    <a:pt x="114" y="188"/>
                  </a:cubicBezTo>
                  <a:cubicBezTo>
                    <a:pt x="113" y="201"/>
                    <a:pt x="112" y="212"/>
                    <a:pt x="112" y="226"/>
                  </a:cubicBezTo>
                  <a:cubicBezTo>
                    <a:pt x="112" y="245"/>
                    <a:pt x="113" y="264"/>
                    <a:pt x="116" y="281"/>
                  </a:cubicBezTo>
                  <a:moveTo>
                    <a:pt x="117" y="164"/>
                  </a:moveTo>
                  <a:cubicBezTo>
                    <a:pt x="76" y="153"/>
                    <a:pt x="65" y="152"/>
                    <a:pt x="59" y="146"/>
                  </a:cubicBezTo>
                  <a:cubicBezTo>
                    <a:pt x="68" y="128"/>
                    <a:pt x="79" y="110"/>
                    <a:pt x="95" y="96"/>
                  </a:cubicBezTo>
                  <a:cubicBezTo>
                    <a:pt x="114" y="76"/>
                    <a:pt x="135" y="66"/>
                    <a:pt x="158" y="55"/>
                  </a:cubicBezTo>
                  <a:cubicBezTo>
                    <a:pt x="138" y="83"/>
                    <a:pt x="124" y="119"/>
                    <a:pt x="117" y="164"/>
                  </a:cubicBezTo>
                  <a:moveTo>
                    <a:pt x="331" y="164"/>
                  </a:moveTo>
                  <a:cubicBezTo>
                    <a:pt x="324" y="119"/>
                    <a:pt x="311" y="81"/>
                    <a:pt x="291" y="54"/>
                  </a:cubicBezTo>
                  <a:cubicBezTo>
                    <a:pt x="333" y="69"/>
                    <a:pt x="370" y="104"/>
                    <a:pt x="390" y="147"/>
                  </a:cubicBezTo>
                  <a:cubicBezTo>
                    <a:pt x="384" y="151"/>
                    <a:pt x="369" y="157"/>
                    <a:pt x="331" y="164"/>
                  </a:cubicBezTo>
                  <a:moveTo>
                    <a:pt x="211" y="171"/>
                  </a:moveTo>
                  <a:cubicBezTo>
                    <a:pt x="187" y="171"/>
                    <a:pt x="164" y="169"/>
                    <a:pt x="141" y="167"/>
                  </a:cubicBezTo>
                  <a:cubicBezTo>
                    <a:pt x="152" y="104"/>
                    <a:pt x="178" y="55"/>
                    <a:pt x="210" y="43"/>
                  </a:cubicBezTo>
                  <a:cubicBezTo>
                    <a:pt x="210" y="43"/>
                    <a:pt x="211" y="43"/>
                    <a:pt x="211" y="43"/>
                  </a:cubicBezTo>
                  <a:cubicBezTo>
                    <a:pt x="211" y="171"/>
                    <a:pt x="211" y="171"/>
                    <a:pt x="211" y="171"/>
                  </a:cubicBezTo>
                  <a:moveTo>
                    <a:pt x="237" y="171"/>
                  </a:moveTo>
                  <a:cubicBezTo>
                    <a:pt x="237" y="43"/>
                    <a:pt x="237" y="43"/>
                    <a:pt x="237" y="43"/>
                  </a:cubicBezTo>
                  <a:cubicBezTo>
                    <a:pt x="242" y="43"/>
                    <a:pt x="249" y="48"/>
                    <a:pt x="255" y="52"/>
                  </a:cubicBezTo>
                  <a:cubicBezTo>
                    <a:pt x="279" y="74"/>
                    <a:pt x="299" y="117"/>
                    <a:pt x="308" y="167"/>
                  </a:cubicBezTo>
                  <a:cubicBezTo>
                    <a:pt x="284" y="169"/>
                    <a:pt x="261" y="171"/>
                    <a:pt x="237" y="171"/>
                  </a:cubicBezTo>
                  <a:moveTo>
                    <a:pt x="225" y="0"/>
                  </a:moveTo>
                  <a:cubicBezTo>
                    <a:pt x="100" y="0"/>
                    <a:pt x="0" y="100"/>
                    <a:pt x="0" y="224"/>
                  </a:cubicBezTo>
                  <a:cubicBezTo>
                    <a:pt x="0" y="349"/>
                    <a:pt x="100" y="449"/>
                    <a:pt x="225" y="449"/>
                  </a:cubicBezTo>
                  <a:cubicBezTo>
                    <a:pt x="350" y="449"/>
                    <a:pt x="449" y="349"/>
                    <a:pt x="449" y="224"/>
                  </a:cubicBezTo>
                  <a:cubicBezTo>
                    <a:pt x="449" y="100"/>
                    <a:pt x="350" y="0"/>
                    <a:pt x="225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Freeform 57"/>
            <p:cNvSpPr>
              <a:spLocks noEditPoints="1"/>
            </p:cNvSpPr>
            <p:nvPr/>
          </p:nvSpPr>
          <p:spPr bwMode="auto">
            <a:xfrm>
              <a:off x="3697739" y="4399619"/>
              <a:ext cx="358615" cy="359305"/>
            </a:xfrm>
            <a:custGeom>
              <a:avLst/>
              <a:gdLst>
                <a:gd name="T0" fmla="*/ 145 w 437"/>
                <a:gd name="T1" fmla="*/ 119 h 437"/>
                <a:gd name="T2" fmla="*/ 126 w 437"/>
                <a:gd name="T3" fmla="*/ 159 h 437"/>
                <a:gd name="T4" fmla="*/ 197 w 437"/>
                <a:gd name="T5" fmla="*/ 237 h 437"/>
                <a:gd name="T6" fmla="*/ 214 w 437"/>
                <a:gd name="T7" fmla="*/ 245 h 437"/>
                <a:gd name="T8" fmla="*/ 276 w 437"/>
                <a:gd name="T9" fmla="*/ 245 h 437"/>
                <a:gd name="T10" fmla="*/ 276 w 437"/>
                <a:gd name="T11" fmla="*/ 196 h 437"/>
                <a:gd name="T12" fmla="*/ 225 w 437"/>
                <a:gd name="T13" fmla="*/ 196 h 437"/>
                <a:gd name="T14" fmla="*/ 161 w 437"/>
                <a:gd name="T15" fmla="*/ 126 h 437"/>
                <a:gd name="T16" fmla="*/ 145 w 437"/>
                <a:gd name="T17" fmla="*/ 119 h 437"/>
                <a:gd name="T18" fmla="*/ 219 w 437"/>
                <a:gd name="T19" fmla="*/ 388 h 437"/>
                <a:gd name="T20" fmla="*/ 48 w 437"/>
                <a:gd name="T21" fmla="*/ 218 h 437"/>
                <a:gd name="T22" fmla="*/ 219 w 437"/>
                <a:gd name="T23" fmla="*/ 48 h 437"/>
                <a:gd name="T24" fmla="*/ 388 w 437"/>
                <a:gd name="T25" fmla="*/ 218 h 437"/>
                <a:gd name="T26" fmla="*/ 219 w 437"/>
                <a:gd name="T27" fmla="*/ 388 h 437"/>
                <a:gd name="T28" fmla="*/ 219 w 437"/>
                <a:gd name="T29" fmla="*/ 0 h 437"/>
                <a:gd name="T30" fmla="*/ 0 w 437"/>
                <a:gd name="T31" fmla="*/ 218 h 437"/>
                <a:gd name="T32" fmla="*/ 219 w 437"/>
                <a:gd name="T33" fmla="*/ 437 h 437"/>
                <a:gd name="T34" fmla="*/ 437 w 437"/>
                <a:gd name="T35" fmla="*/ 218 h 437"/>
                <a:gd name="T36" fmla="*/ 219 w 437"/>
                <a:gd name="T37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7" h="437">
                  <a:moveTo>
                    <a:pt x="145" y="119"/>
                  </a:moveTo>
                  <a:cubicBezTo>
                    <a:pt x="127" y="119"/>
                    <a:pt x="110" y="142"/>
                    <a:pt x="126" y="159"/>
                  </a:cubicBezTo>
                  <a:cubicBezTo>
                    <a:pt x="197" y="237"/>
                    <a:pt x="197" y="237"/>
                    <a:pt x="197" y="237"/>
                  </a:cubicBezTo>
                  <a:cubicBezTo>
                    <a:pt x="201" y="242"/>
                    <a:pt x="207" y="245"/>
                    <a:pt x="214" y="245"/>
                  </a:cubicBezTo>
                  <a:cubicBezTo>
                    <a:pt x="276" y="245"/>
                    <a:pt x="276" y="245"/>
                    <a:pt x="276" y="245"/>
                  </a:cubicBezTo>
                  <a:cubicBezTo>
                    <a:pt x="306" y="245"/>
                    <a:pt x="309" y="196"/>
                    <a:pt x="276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161" y="126"/>
                    <a:pt x="161" y="126"/>
                    <a:pt x="161" y="126"/>
                  </a:cubicBezTo>
                  <a:cubicBezTo>
                    <a:pt x="156" y="121"/>
                    <a:pt x="151" y="119"/>
                    <a:pt x="145" y="119"/>
                  </a:cubicBezTo>
                  <a:moveTo>
                    <a:pt x="219" y="388"/>
                  </a:moveTo>
                  <a:cubicBezTo>
                    <a:pt x="124" y="388"/>
                    <a:pt x="48" y="312"/>
                    <a:pt x="48" y="218"/>
                  </a:cubicBezTo>
                  <a:cubicBezTo>
                    <a:pt x="48" y="124"/>
                    <a:pt x="124" y="48"/>
                    <a:pt x="219" y="48"/>
                  </a:cubicBezTo>
                  <a:cubicBezTo>
                    <a:pt x="313" y="48"/>
                    <a:pt x="388" y="124"/>
                    <a:pt x="388" y="218"/>
                  </a:cubicBezTo>
                  <a:cubicBezTo>
                    <a:pt x="388" y="312"/>
                    <a:pt x="313" y="388"/>
                    <a:pt x="219" y="388"/>
                  </a:cubicBezTo>
                  <a:moveTo>
                    <a:pt x="219" y="0"/>
                  </a:moveTo>
                  <a:cubicBezTo>
                    <a:pt x="98" y="0"/>
                    <a:pt x="0" y="97"/>
                    <a:pt x="0" y="218"/>
                  </a:cubicBezTo>
                  <a:cubicBezTo>
                    <a:pt x="0" y="339"/>
                    <a:pt x="98" y="437"/>
                    <a:pt x="219" y="437"/>
                  </a:cubicBezTo>
                  <a:cubicBezTo>
                    <a:pt x="339" y="437"/>
                    <a:pt x="437" y="339"/>
                    <a:pt x="437" y="218"/>
                  </a:cubicBezTo>
                  <a:cubicBezTo>
                    <a:pt x="437" y="97"/>
                    <a:pt x="339" y="0"/>
                    <a:pt x="219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22" name="组合 121"/>
            <p:cNvGrpSpPr/>
            <p:nvPr/>
          </p:nvGrpSpPr>
          <p:grpSpPr>
            <a:xfrm>
              <a:off x="4226973" y="3504187"/>
              <a:ext cx="1000117" cy="767222"/>
              <a:chOff x="4123036" y="1197871"/>
              <a:chExt cx="1000117" cy="767223"/>
            </a:xfrm>
          </p:grpSpPr>
          <p:sp>
            <p:nvSpPr>
              <p:cNvPr id="123" name="文本框 122"/>
              <p:cNvSpPr txBox="1"/>
              <p:nvPr/>
            </p:nvSpPr>
            <p:spPr>
              <a:xfrm>
                <a:off x="4123036" y="1197871"/>
                <a:ext cx="1000117" cy="70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000" dirty="0">
                    <a:solidFill>
                      <a:srgbClr val="FF9600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4000" dirty="0">
                  <a:solidFill>
                    <a:srgbClr val="FF960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24" name="文本框 123"/>
              <p:cNvSpPr txBox="1"/>
              <p:nvPr/>
            </p:nvSpPr>
            <p:spPr>
              <a:xfrm>
                <a:off x="4266701" y="1688095"/>
                <a:ext cx="7404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125" name="组合 124"/>
            <p:cNvGrpSpPr/>
            <p:nvPr/>
          </p:nvGrpSpPr>
          <p:grpSpPr>
            <a:xfrm>
              <a:off x="5477021" y="2574365"/>
              <a:ext cx="1000117" cy="767222"/>
              <a:chOff x="4123036" y="1197871"/>
              <a:chExt cx="1000117" cy="767223"/>
            </a:xfrm>
          </p:grpSpPr>
          <p:sp>
            <p:nvSpPr>
              <p:cNvPr id="126" name="文本框 125"/>
              <p:cNvSpPr txBox="1"/>
              <p:nvPr/>
            </p:nvSpPr>
            <p:spPr>
              <a:xfrm>
                <a:off x="4123036" y="1197871"/>
                <a:ext cx="1000117" cy="70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000" dirty="0">
                    <a:solidFill>
                      <a:srgbClr val="D62323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4000" dirty="0">
                  <a:solidFill>
                    <a:srgbClr val="D62323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27" name="文本框 126"/>
              <p:cNvSpPr txBox="1"/>
              <p:nvPr/>
            </p:nvSpPr>
            <p:spPr>
              <a:xfrm>
                <a:off x="4266701" y="1688095"/>
                <a:ext cx="7404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131" name="组合 130"/>
            <p:cNvGrpSpPr/>
            <p:nvPr/>
          </p:nvGrpSpPr>
          <p:grpSpPr>
            <a:xfrm>
              <a:off x="6774129" y="3504187"/>
              <a:ext cx="1000117" cy="767222"/>
              <a:chOff x="4123036" y="1197871"/>
              <a:chExt cx="1000117" cy="767223"/>
            </a:xfrm>
          </p:grpSpPr>
          <p:sp>
            <p:nvSpPr>
              <p:cNvPr id="132" name="文本框 131"/>
              <p:cNvSpPr txBox="1"/>
              <p:nvPr/>
            </p:nvSpPr>
            <p:spPr>
              <a:xfrm>
                <a:off x="4123036" y="1197871"/>
                <a:ext cx="1000117" cy="70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4000" dirty="0">
                    <a:solidFill>
                      <a:srgbClr val="63D777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4000" dirty="0">
                  <a:solidFill>
                    <a:srgbClr val="63D777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33" name="文本框 132"/>
              <p:cNvSpPr txBox="1"/>
              <p:nvPr/>
            </p:nvSpPr>
            <p:spPr>
              <a:xfrm>
                <a:off x="4266701" y="1688095"/>
                <a:ext cx="7404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sp>
        <p:nvSpPr>
          <p:cNvPr id="69" name="矩形 68"/>
          <p:cNvSpPr/>
          <p:nvPr/>
        </p:nvSpPr>
        <p:spPr>
          <a:xfrm>
            <a:off x="933197" y="474494"/>
            <a:ext cx="52485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T+CLOUD</a:t>
            </a:r>
            <a:r>
              <a:rPr lang="zh-CN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电商业务应用</a:t>
            </a:r>
            <a:endParaRPr lang="zh-CN" altLang="en-US" sz="3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r="28869"/>
          <a:stretch>
            <a:fillRect/>
          </a:stretch>
        </p:blipFill>
        <p:spPr>
          <a:xfrm>
            <a:off x="2724697" y="3697358"/>
            <a:ext cx="2880000" cy="19857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6783468" y="3697358"/>
            <a:ext cx="2880000" cy="19857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10" name="图示 9"/>
          <p:cNvGraphicFramePr/>
          <p:nvPr/>
        </p:nvGraphicFramePr>
        <p:xfrm>
          <a:off x="-567848" y="3170125"/>
          <a:ext cx="4374535" cy="2704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左右箭头 10"/>
          <p:cNvSpPr/>
          <p:nvPr/>
        </p:nvSpPr>
        <p:spPr>
          <a:xfrm>
            <a:off x="5691841" y="4329443"/>
            <a:ext cx="1004482" cy="755371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订单</a:t>
            </a:r>
            <a:endParaRPr lang="zh-CN" altLang="en-US" sz="16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17" name="图示 16"/>
          <p:cNvGraphicFramePr/>
          <p:nvPr/>
        </p:nvGraphicFramePr>
        <p:xfrm>
          <a:off x="9585960" y="3687418"/>
          <a:ext cx="2331278" cy="2039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9" name="内容占位符 4"/>
          <p:cNvSpPr txBox="1"/>
          <p:nvPr/>
        </p:nvSpPr>
        <p:spPr>
          <a:xfrm>
            <a:off x="995834" y="1331934"/>
            <a:ext cx="10396496" cy="14229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订货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商城</a:t>
            </a:r>
            <a:r>
              <a:rPr lang="zh-C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是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畅捷通</a:t>
            </a:r>
            <a:r>
              <a:rPr lang="zh-C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一款面向</a:t>
            </a:r>
            <a:r>
              <a:rPr lang="zh-CN" altLang="en-US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生产</a:t>
            </a:r>
            <a:r>
              <a:rPr lang="zh-CN" altLang="zh-CN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企业、品牌总代，各类商贸</a:t>
            </a:r>
            <a:r>
              <a:rPr lang="en-US" altLang="zh-CN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B2B</a:t>
            </a:r>
            <a:r>
              <a:rPr lang="zh-CN" altLang="zh-CN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批发企业</a:t>
            </a:r>
            <a:r>
              <a:rPr lang="zh-C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的</a:t>
            </a:r>
            <a:r>
              <a:rPr lang="zh-CN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网上订货系统</a:t>
            </a:r>
            <a:r>
              <a:rPr lang="zh-C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，灵活满足总公司与分公司，直营店，连锁门店，分销商，客户的订货业务需求，有效提升企业销售业绩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  <a:cs typeface="SimSun" panose="02010600030101010101" pitchFamily="2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812439" y="450368"/>
            <a:ext cx="9292167" cy="64543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订货商城</a:t>
            </a:r>
            <a:endParaRPr lang="zh-CN" altLang="en-US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1921" y="234223"/>
            <a:ext cx="9248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订货商城目标客户</a:t>
            </a:r>
            <a:endParaRPr lang="en-US" altLang="zh-CN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1140686" y="1000583"/>
            <a:ext cx="7655444" cy="47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Arial" panose="020B0604020202020204" pitchFamily="34" charset="0"/>
              <a:buBlip>
                <a:blip r:embed="rId1"/>
              </a:buBlip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Blip>
                <a:blip r:embed="rId2"/>
              </a:buBlip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3"/>
              </a:buBlip>
              <a:defRPr sz="1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 defTabSz="1219200">
              <a:defRPr/>
            </a:pPr>
            <a:r>
              <a:rPr lang="zh-CN" altLang="en-US" sz="2800" kern="0" dirty="0">
                <a:solidFill>
                  <a:srgbClr val="000000"/>
                </a:solidFill>
              </a:rPr>
              <a:t>有必要使用“订货商城”企业的业务特性</a:t>
            </a:r>
            <a:endParaRPr lang="en-US" altLang="zh-CN" sz="2800" kern="0" dirty="0">
              <a:solidFill>
                <a:srgbClr val="000000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3983765" y="1604797"/>
            <a:ext cx="960107" cy="960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CN" altLang="en-US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品种多</a:t>
            </a:r>
            <a:endParaRPr lang="zh-CN" altLang="en-US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983765" y="2647021"/>
            <a:ext cx="960107" cy="960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CN" altLang="en-US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单子多</a:t>
            </a:r>
            <a:endParaRPr lang="zh-CN" altLang="en-US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983765" y="3717033"/>
            <a:ext cx="960107" cy="960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CN" altLang="en-US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网点多</a:t>
            </a:r>
            <a:endParaRPr lang="zh-CN" altLang="en-US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985832" y="4821156"/>
            <a:ext cx="960107" cy="96010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CN" altLang="en-US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配送急</a:t>
            </a:r>
            <a:endParaRPr lang="zh-CN" altLang="en-US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4" name="图示 3"/>
          <p:cNvGraphicFramePr/>
          <p:nvPr/>
        </p:nvGraphicFramePr>
        <p:xfrm>
          <a:off x="5423925" y="1892829"/>
          <a:ext cx="6240000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图示 8"/>
          <p:cNvGraphicFramePr/>
          <p:nvPr/>
        </p:nvGraphicFramePr>
        <p:xfrm>
          <a:off x="5423925" y="3837750"/>
          <a:ext cx="6240000" cy="820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圆角矩形 10"/>
          <p:cNvSpPr/>
          <p:nvPr/>
        </p:nvSpPr>
        <p:spPr>
          <a:xfrm>
            <a:off x="815413" y="2785877"/>
            <a:ext cx="1824203" cy="6720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CN" altLang="en-US" sz="20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接单员多（</a:t>
            </a:r>
            <a:r>
              <a:rPr lang="en-US" altLang="zh-CN" sz="20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&gt;2</a:t>
            </a:r>
            <a:r>
              <a:rPr lang="zh-CN" altLang="en-US" sz="20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人）</a:t>
            </a:r>
            <a:endParaRPr lang="zh-CN" altLang="en-US" sz="20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46965" y="4965172"/>
            <a:ext cx="1824203" cy="6720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CN" altLang="en-US" sz="20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配送速度需要提高</a:t>
            </a:r>
            <a:endParaRPr lang="zh-CN" altLang="en-US" sz="20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13" name="图示 12"/>
          <p:cNvGraphicFramePr/>
          <p:nvPr/>
        </p:nvGraphicFramePr>
        <p:xfrm>
          <a:off x="5423925" y="2946569"/>
          <a:ext cx="6240000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4" name="图示 13"/>
          <p:cNvGraphicFramePr/>
          <p:nvPr/>
        </p:nvGraphicFramePr>
        <p:xfrm>
          <a:off x="5423925" y="5054051"/>
          <a:ext cx="6240000" cy="848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cxnSp>
        <p:nvCxnSpPr>
          <p:cNvPr id="15" name="直接箭头连接符 14"/>
          <p:cNvCxnSpPr>
            <a:stCxn id="11" idx="3"/>
            <a:endCxn id="2" idx="2"/>
          </p:cNvCxnSpPr>
          <p:nvPr/>
        </p:nvCxnSpPr>
        <p:spPr>
          <a:xfrm flipV="1">
            <a:off x="2639616" y="2084851"/>
            <a:ext cx="1344149" cy="103706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11" idx="3"/>
            <a:endCxn id="5" idx="2"/>
          </p:cNvCxnSpPr>
          <p:nvPr/>
        </p:nvCxnSpPr>
        <p:spPr>
          <a:xfrm>
            <a:off x="2639616" y="3121915"/>
            <a:ext cx="1344149" cy="516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11" idx="3"/>
            <a:endCxn id="7" idx="2"/>
          </p:cNvCxnSpPr>
          <p:nvPr/>
        </p:nvCxnSpPr>
        <p:spPr>
          <a:xfrm>
            <a:off x="2639616" y="3121916"/>
            <a:ext cx="1344149" cy="10751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12" idx="3"/>
            <a:endCxn id="8" idx="2"/>
          </p:cNvCxnSpPr>
          <p:nvPr/>
        </p:nvCxnSpPr>
        <p:spPr>
          <a:xfrm>
            <a:off x="2671170" y="5301208"/>
            <a:ext cx="1314663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ine 2"/>
          <p:cNvSpPr>
            <a:spLocks noChangeShapeType="1"/>
          </p:cNvSpPr>
          <p:nvPr/>
        </p:nvSpPr>
        <p:spPr bwMode="auto">
          <a:xfrm flipV="1">
            <a:off x="3441976" y="2226364"/>
            <a:ext cx="467040" cy="494483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080808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35" name="Line 3"/>
          <p:cNvSpPr>
            <a:spLocks noChangeShapeType="1"/>
          </p:cNvSpPr>
          <p:nvPr/>
        </p:nvSpPr>
        <p:spPr bwMode="auto">
          <a:xfrm>
            <a:off x="3365776" y="4893365"/>
            <a:ext cx="560448" cy="395586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080808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36" name="Line 4"/>
          <p:cNvSpPr>
            <a:spLocks noChangeShapeType="1"/>
          </p:cNvSpPr>
          <p:nvPr/>
        </p:nvSpPr>
        <p:spPr bwMode="auto">
          <a:xfrm>
            <a:off x="3822976" y="2226365"/>
            <a:ext cx="747264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080808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37" name="Line 5"/>
          <p:cNvSpPr>
            <a:spLocks noChangeShapeType="1"/>
          </p:cNvSpPr>
          <p:nvPr/>
        </p:nvSpPr>
        <p:spPr bwMode="auto">
          <a:xfrm>
            <a:off x="3822976" y="5198165"/>
            <a:ext cx="747264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080808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 flipV="1">
            <a:off x="3746776" y="2988365"/>
            <a:ext cx="840672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080808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>
            <a:off x="3822976" y="3750365"/>
            <a:ext cx="747264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080808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40" name="Line 8"/>
          <p:cNvSpPr>
            <a:spLocks noChangeShapeType="1"/>
          </p:cNvSpPr>
          <p:nvPr/>
        </p:nvSpPr>
        <p:spPr bwMode="auto">
          <a:xfrm flipV="1">
            <a:off x="3746776" y="4436165"/>
            <a:ext cx="840672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rgbClr val="080808"/>
              </a:solidFill>
              <a:latin typeface="Arial" panose="020B0604020202020204" pitchFamily="34" charset="0"/>
              <a:ea typeface="+mn-ea"/>
            </a:endParaRPr>
          </a:p>
        </p:txBody>
      </p:sp>
      <p:grpSp>
        <p:nvGrpSpPr>
          <p:cNvPr id="41" name="Group 10"/>
          <p:cNvGrpSpPr/>
          <p:nvPr/>
        </p:nvGrpSpPr>
        <p:grpSpPr bwMode="auto">
          <a:xfrm>
            <a:off x="1378226" y="2374003"/>
            <a:ext cx="2673350" cy="2671762"/>
            <a:chOff x="140" y="1419"/>
            <a:chExt cx="1684" cy="1683"/>
          </a:xfrm>
        </p:grpSpPr>
        <p:sp>
          <p:nvSpPr>
            <p:cNvPr id="42" name="Oval 11"/>
            <p:cNvSpPr>
              <a:spLocks noChangeArrowheads="1"/>
            </p:cNvSpPr>
            <p:nvPr/>
          </p:nvSpPr>
          <p:spPr bwMode="gray">
            <a:xfrm>
              <a:off x="140" y="1419"/>
              <a:ext cx="1684" cy="1683"/>
            </a:xfrm>
            <a:prstGeom prst="ellipse">
              <a:avLst/>
            </a:prstGeom>
            <a:gradFill rotWithShape="1">
              <a:gsLst>
                <a:gs pos="0">
                  <a:srgbClr val="5BBE4E">
                    <a:gamma/>
                    <a:tint val="0"/>
                    <a:invGamma/>
                  </a:srgbClr>
                </a:gs>
                <a:gs pos="50000">
                  <a:srgbClr val="5BBE4E"/>
                </a:gs>
                <a:gs pos="100000">
                  <a:srgbClr val="5BBE4E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43" name="Oval 12"/>
            <p:cNvSpPr>
              <a:spLocks noChangeArrowheads="1"/>
            </p:cNvSpPr>
            <p:nvPr/>
          </p:nvSpPr>
          <p:spPr bwMode="gray">
            <a:xfrm>
              <a:off x="251" y="1528"/>
              <a:ext cx="1461" cy="1463"/>
            </a:xfrm>
            <a:prstGeom prst="ellipse">
              <a:avLst/>
            </a:prstGeom>
            <a:gradFill rotWithShape="1">
              <a:gsLst>
                <a:gs pos="0">
                  <a:srgbClr val="5BBE4E">
                    <a:gamma/>
                    <a:shade val="54118"/>
                    <a:invGamma/>
                  </a:srgbClr>
                </a:gs>
                <a:gs pos="50000">
                  <a:srgbClr val="5BBE4E"/>
                </a:gs>
                <a:gs pos="100000">
                  <a:srgbClr val="5BBE4E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44" name="Oval 13"/>
            <p:cNvSpPr>
              <a:spLocks noChangeArrowheads="1"/>
            </p:cNvSpPr>
            <p:nvPr/>
          </p:nvSpPr>
          <p:spPr bwMode="gray">
            <a:xfrm>
              <a:off x="258" y="1536"/>
              <a:ext cx="1461" cy="1462"/>
            </a:xfrm>
            <a:prstGeom prst="ellipse">
              <a:avLst/>
            </a:prstGeom>
            <a:gradFill rotWithShape="1">
              <a:gsLst>
                <a:gs pos="0">
                  <a:srgbClr val="5BBE4E">
                    <a:gamma/>
                    <a:shade val="63529"/>
                    <a:invGamma/>
                  </a:srgbClr>
                </a:gs>
                <a:gs pos="100000">
                  <a:srgbClr val="5BBE4E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45" name="Oval 14"/>
            <p:cNvSpPr>
              <a:spLocks noChangeArrowheads="1"/>
            </p:cNvSpPr>
            <p:nvPr/>
          </p:nvSpPr>
          <p:spPr bwMode="gray">
            <a:xfrm>
              <a:off x="323" y="1602"/>
              <a:ext cx="1317" cy="13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46" name="Oval 15"/>
            <p:cNvSpPr>
              <a:spLocks noChangeArrowheads="1"/>
            </p:cNvSpPr>
            <p:nvPr/>
          </p:nvSpPr>
          <p:spPr bwMode="gray">
            <a:xfrm>
              <a:off x="344" y="1623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47" name="Oval 16"/>
            <p:cNvSpPr>
              <a:spLocks noChangeArrowheads="1"/>
            </p:cNvSpPr>
            <p:nvPr/>
          </p:nvSpPr>
          <p:spPr bwMode="gray">
            <a:xfrm>
              <a:off x="360" y="1630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48" name="Oval 17"/>
            <p:cNvSpPr>
              <a:spLocks noChangeArrowheads="1"/>
            </p:cNvSpPr>
            <p:nvPr/>
          </p:nvSpPr>
          <p:spPr bwMode="gray">
            <a:xfrm>
              <a:off x="374" y="1642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49" name="Oval 18"/>
            <p:cNvSpPr>
              <a:spLocks noChangeArrowheads="1"/>
            </p:cNvSpPr>
            <p:nvPr/>
          </p:nvSpPr>
          <p:spPr bwMode="gray">
            <a:xfrm>
              <a:off x="443" y="1675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pic>
          <p:nvPicPr>
            <p:cNvPr id="50" name="Picture 19" descr="mark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" y="1773"/>
              <a:ext cx="1011" cy="1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AutoShape 20"/>
          <p:cNvSpPr>
            <a:spLocks noChangeArrowheads="1"/>
          </p:cNvSpPr>
          <p:nvPr/>
        </p:nvSpPr>
        <p:spPr bwMode="gray">
          <a:xfrm>
            <a:off x="4426225" y="1997765"/>
            <a:ext cx="6258339" cy="63458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5564035" y="2122626"/>
            <a:ext cx="49423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kern="0" dirty="0">
                <a:solidFill>
                  <a:sysClr val="windowText" lastClr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多个接单员处理订单，人力成本高</a:t>
            </a:r>
            <a:endParaRPr lang="zh-CN" altLang="en-US" sz="2000"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3" name="AutoShape 22"/>
          <p:cNvSpPr>
            <a:spLocks noChangeArrowheads="1"/>
          </p:cNvSpPr>
          <p:nvPr/>
        </p:nvSpPr>
        <p:spPr bwMode="gray">
          <a:xfrm>
            <a:off x="4426225" y="2747065"/>
            <a:ext cx="6258339" cy="63458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4" name="Rectangle 23"/>
          <p:cNvSpPr>
            <a:spLocks noChangeArrowheads="1"/>
          </p:cNvSpPr>
          <p:nvPr/>
        </p:nvSpPr>
        <p:spPr bwMode="auto">
          <a:xfrm>
            <a:off x="5651188" y="2863635"/>
            <a:ext cx="46279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kern="0" dirty="0">
                <a:solidFill>
                  <a:sysClr val="windowText" lastClr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多种接单方式，接单员手忙脚乱</a:t>
            </a:r>
            <a:endParaRPr lang="zh-CN" altLang="en-US" sz="2000"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5" name="AutoShape 24"/>
          <p:cNvSpPr>
            <a:spLocks noChangeArrowheads="1"/>
          </p:cNvSpPr>
          <p:nvPr/>
        </p:nvSpPr>
        <p:spPr bwMode="gray">
          <a:xfrm>
            <a:off x="4423050" y="3490015"/>
            <a:ext cx="6258339" cy="63458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6" name="Rectangle 25"/>
          <p:cNvSpPr>
            <a:spLocks noChangeArrowheads="1"/>
          </p:cNvSpPr>
          <p:nvPr/>
        </p:nvSpPr>
        <p:spPr bwMode="auto">
          <a:xfrm>
            <a:off x="5027441" y="3644745"/>
            <a:ext cx="52517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kern="0" dirty="0">
                <a:solidFill>
                  <a:sysClr val="windowText" lastClr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跟客户频繁沟通，耗时耗力，接单效率低下</a:t>
            </a:r>
            <a:endParaRPr lang="zh-CN" altLang="en-US" sz="2000"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7" name="Oval 26"/>
          <p:cNvSpPr>
            <a:spLocks noChangeArrowheads="1"/>
          </p:cNvSpPr>
          <p:nvPr/>
        </p:nvSpPr>
        <p:spPr bwMode="gray">
          <a:xfrm>
            <a:off x="4337326" y="2115240"/>
            <a:ext cx="280224" cy="29669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</a:ln>
          <a:effectLst>
            <a:outerShdw dist="63500" dir="221219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58" name="Oval 27"/>
          <p:cNvSpPr>
            <a:spLocks noChangeArrowheads="1"/>
          </p:cNvSpPr>
          <p:nvPr/>
        </p:nvSpPr>
        <p:spPr bwMode="gray">
          <a:xfrm>
            <a:off x="4350026" y="2880415"/>
            <a:ext cx="280224" cy="29669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</a:ln>
          <a:effectLst>
            <a:outerShdw dist="63500" dir="221219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59" name="Oval 28"/>
          <p:cNvSpPr>
            <a:spLocks noChangeArrowheads="1"/>
          </p:cNvSpPr>
          <p:nvPr/>
        </p:nvSpPr>
        <p:spPr bwMode="gray">
          <a:xfrm>
            <a:off x="4350026" y="3636065"/>
            <a:ext cx="280224" cy="296690"/>
          </a:xfrm>
          <a:prstGeom prst="ellipse">
            <a:avLst/>
          </a:prstGeom>
          <a:gradFill rotWithShape="1">
            <a:gsLst>
              <a:gs pos="0">
                <a:srgbClr val="8F038F"/>
              </a:gs>
              <a:gs pos="100000">
                <a:srgbClr val="8F038F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</a:ln>
          <a:effectLst>
            <a:outerShdw dist="63500" dir="221219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60" name="AutoShape 29"/>
          <p:cNvSpPr>
            <a:spLocks noChangeArrowheads="1"/>
          </p:cNvSpPr>
          <p:nvPr/>
        </p:nvSpPr>
        <p:spPr bwMode="gray">
          <a:xfrm>
            <a:off x="4426225" y="4221853"/>
            <a:ext cx="6258339" cy="63458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61" name="Rectangle 30"/>
          <p:cNvSpPr>
            <a:spLocks noChangeArrowheads="1"/>
          </p:cNvSpPr>
          <p:nvPr/>
        </p:nvSpPr>
        <p:spPr bwMode="auto">
          <a:xfrm>
            <a:off x="5372483" y="4358089"/>
            <a:ext cx="52567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kern="0" dirty="0">
                <a:solidFill>
                  <a:sysClr val="windowText" lastClr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错单、漏单时有发生，客户投诉频繁</a:t>
            </a:r>
            <a:endParaRPr lang="zh-CN" altLang="en-US" sz="2000"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2" name="Oval 31"/>
          <p:cNvSpPr>
            <a:spLocks noChangeArrowheads="1"/>
          </p:cNvSpPr>
          <p:nvPr/>
        </p:nvSpPr>
        <p:spPr bwMode="gray">
          <a:xfrm>
            <a:off x="4337326" y="4359965"/>
            <a:ext cx="280224" cy="29669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</a:ln>
          <a:effectLst>
            <a:outerShdw dist="63500" dir="221219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63" name="AutoShape 32"/>
          <p:cNvSpPr>
            <a:spLocks noChangeArrowheads="1"/>
          </p:cNvSpPr>
          <p:nvPr/>
        </p:nvSpPr>
        <p:spPr bwMode="gray">
          <a:xfrm>
            <a:off x="4426225" y="5010840"/>
            <a:ext cx="6258339" cy="63458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>
              <a:solidFill>
                <a:srgbClr val="080808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64" name="Rectangle 33"/>
          <p:cNvSpPr>
            <a:spLocks noChangeArrowheads="1"/>
          </p:cNvSpPr>
          <p:nvPr/>
        </p:nvSpPr>
        <p:spPr bwMode="auto">
          <a:xfrm>
            <a:off x="5307554" y="5136995"/>
            <a:ext cx="55711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kern="0" dirty="0">
                <a:solidFill>
                  <a:sysClr val="windowText" lastClr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订单状态不清，客户频繁询问订单状态</a:t>
            </a:r>
            <a:endParaRPr lang="zh-CN" altLang="en-US" sz="2000"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5" name="Oval 34"/>
          <p:cNvSpPr>
            <a:spLocks noChangeArrowheads="1"/>
          </p:cNvSpPr>
          <p:nvPr/>
        </p:nvSpPr>
        <p:spPr bwMode="gray">
          <a:xfrm>
            <a:off x="4350026" y="5144190"/>
            <a:ext cx="280224" cy="29669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</a:ln>
          <a:effectLst>
            <a:outerShdw dist="63500" dir="221219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66" name="副标题 1"/>
          <p:cNvSpPr txBox="1"/>
          <p:nvPr/>
        </p:nvSpPr>
        <p:spPr bwMode="auto">
          <a:xfrm>
            <a:off x="663352" y="209970"/>
            <a:ext cx="7104789" cy="90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457200" indent="-457200" defTabSz="914400" eaLnBrk="0" hangingPunct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ct val="90000"/>
              <a:defRPr/>
            </a:pP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商贸企业接单管理难点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990600" indent="-3810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524000" indent="-304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2133600" indent="-304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743200" indent="-304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3352800" indent="-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3962400" indent="-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4572000" indent="-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5181600" indent="-304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914400" eaLnBrk="1" hangingPunct="1"/>
            <a:fld id="{2D5FE0DD-111E-40F1-BECF-9185857D260B}" type="slidenum">
              <a:rPr lang="zh-CN" altLang="en-US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fld>
            <a:endParaRPr lang="zh-CN" altLang="en-US">
              <a:solidFill>
                <a:srgbClr val="40404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881795" y="1411357"/>
            <a:ext cx="7596283" cy="448254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81795" y="331664"/>
            <a:ext cx="90871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订货商城整体业务流程</a:t>
            </a:r>
            <a:endParaRPr lang="en-US" altLang="zh-CN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119" y="3145960"/>
            <a:ext cx="2114550" cy="4476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310" y="2131380"/>
            <a:ext cx="2794168" cy="805526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8871310" y="1983829"/>
            <a:ext cx="2794168" cy="1818861"/>
          </a:xfrm>
          <a:prstGeom prst="round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右箭头 7"/>
          <p:cNvSpPr/>
          <p:nvPr/>
        </p:nvSpPr>
        <p:spPr>
          <a:xfrm>
            <a:off x="8139860" y="3062675"/>
            <a:ext cx="874643" cy="591028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5340" y="3334731"/>
            <a:ext cx="9257144" cy="2880000"/>
          </a:xfrm>
          <a:prstGeom prst="rect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dashDot"/>
          </a:ln>
        </p:spPr>
      </p:pic>
      <p:sp>
        <p:nvSpPr>
          <p:cNvPr id="3" name="矩形 2"/>
          <p:cNvSpPr/>
          <p:nvPr/>
        </p:nvSpPr>
        <p:spPr>
          <a:xfrm>
            <a:off x="842038" y="341604"/>
            <a:ext cx="76583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订货商城管理后台</a:t>
            </a:r>
            <a:endParaRPr lang="en-US" altLang="zh-CN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95753" y="1049490"/>
            <a:ext cx="9996318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zh-CN" altLang="zh-CN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企业管理端</a:t>
            </a:r>
            <a:endParaRPr lang="zh-CN" altLang="zh-CN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支持发布商品、维护客户及客户账号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支持设置商品的价格，价格可同步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的一级到十级批发价，订货商城的管理端可根据需要修改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可发布促销、新品等公告信息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支持客服审核客户订单，订单审核后续可自动同步到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的销售订单中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支持选择启用库存管理，订货端下单时可见总部库存，客户提交订单自动扣减库存，库存变化自动同步。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支持按照商品分类、品牌、商品明细三个维度设置销售范围，订货端按照设置的范围显示相应商品信息。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3045" y="3404505"/>
            <a:ext cx="5975877" cy="3065334"/>
          </a:xfrm>
          <a:prstGeom prst="rect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dashDot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67486"/>
          <a:stretch>
            <a:fillRect/>
          </a:stretch>
        </p:blipFill>
        <p:spPr>
          <a:xfrm>
            <a:off x="8691876" y="2699651"/>
            <a:ext cx="2692175" cy="3770188"/>
          </a:xfrm>
          <a:prstGeom prst="rect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dashDot"/>
          </a:ln>
        </p:spPr>
      </p:pic>
      <p:sp>
        <p:nvSpPr>
          <p:cNvPr id="10" name="矩形 9"/>
          <p:cNvSpPr/>
          <p:nvPr/>
        </p:nvSpPr>
        <p:spPr>
          <a:xfrm>
            <a:off x="881795" y="331664"/>
            <a:ext cx="76583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订货商城订货端</a:t>
            </a:r>
            <a:endParaRPr lang="en-US" altLang="zh-CN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40486" y="1079407"/>
            <a:ext cx="9921766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zh-CN" altLang="zh-CN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客户订货端</a:t>
            </a:r>
            <a:endParaRPr lang="zh-CN" altLang="zh-CN" b="1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可通过工作圈轻应用使用、关注微信公众号使用、电脑登陆网页使用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支持查看商品、下订单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微信端支持微信和线下支付；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WEB</a:t>
            </a: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端支持微信、支付宝、线下支付；工作圈支持线下支付。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订单</a:t>
            </a: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详情体现付款记录，可以详细了解每笔订单的付款方式、付款金额的情况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发货后，发货状态可同步到客户订货端，让客户实时了解发货状态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26987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支持查看订单状态、查看自己下达的订单、查看公告信息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44132" y="248293"/>
            <a:ext cx="7922275" cy="89958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6096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12192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2438400" algn="ctr" rtl="0" eaLnBrk="1" fontAlgn="base" hangingPunct="1">
              <a:spcBef>
                <a:spcPct val="0"/>
              </a:spcBef>
              <a:spcAft>
                <a:spcPct val="0"/>
              </a:spcAft>
              <a:defRPr sz="5865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zh-CN" sz="36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订货商城管理特性</a:t>
            </a:r>
            <a:endParaRPr lang="zh-CN" altLang="en-US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内容占位符 4"/>
          <p:cNvSpPr txBox="1"/>
          <p:nvPr/>
        </p:nvSpPr>
        <p:spPr>
          <a:xfrm>
            <a:off x="1234374" y="1207099"/>
            <a:ext cx="8903539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经销商订单全流程管理，价格、库存、收付款、促销、物流全方位管理</a:t>
            </a:r>
            <a:endParaRPr lang="en-US" altLang="zh-CN" sz="1800" dirty="0">
              <a:latin typeface="Microsoft YaHei" panose="020B0503020204020204" pitchFamily="34" charset="-122"/>
              <a:ea typeface="Microsoft YaHei" panose="020B0503020204020204" pitchFamily="34" charset="-122"/>
              <a:cs typeface="SimSun" panose="02010600030101010101" pitchFamily="2" charset="-122"/>
            </a:endParaRPr>
          </a:p>
        </p:txBody>
      </p:sp>
      <p:graphicFrame>
        <p:nvGraphicFramePr>
          <p:cNvPr id="4" name="图示 3"/>
          <p:cNvGraphicFramePr/>
          <p:nvPr/>
        </p:nvGraphicFramePr>
        <p:xfrm>
          <a:off x="844132" y="1820319"/>
          <a:ext cx="10273195" cy="4313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"/>
          <p:cNvGrpSpPr/>
          <p:nvPr/>
        </p:nvGrpSpPr>
        <p:grpSpPr bwMode="auto">
          <a:xfrm>
            <a:off x="2321393" y="1262427"/>
            <a:ext cx="5436000" cy="559473"/>
            <a:chOff x="1295400" y="1295400"/>
            <a:chExt cx="4617164" cy="684215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1295400" y="1319214"/>
              <a:ext cx="489236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2016748" y="1295400"/>
              <a:ext cx="3895816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defRPr/>
              </a:pPr>
              <a:r>
                <a:rPr lang="en-US" altLang="zh-CN" sz="2400" kern="0" dirty="0" err="1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T+ClOUD</a:t>
              </a: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整体介绍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2321393" y="1933018"/>
            <a:ext cx="5436000" cy="559472"/>
            <a:chOff x="1295400" y="2239963"/>
            <a:chExt cx="4871906" cy="684214"/>
          </a:xfrm>
        </p:grpSpPr>
        <p:sp>
          <p:nvSpPr>
            <p:cNvPr id="9" name="圆角矩形 8"/>
            <p:cNvSpPr/>
            <p:nvPr/>
          </p:nvSpPr>
          <p:spPr bwMode="auto">
            <a:xfrm>
              <a:off x="1295400" y="2263777"/>
              <a:ext cx="516228" cy="660400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b="1" kern="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lang="zh-CN" altLang="en-US" sz="2800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2072445" y="2239963"/>
              <a:ext cx="4094861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财务管理应用</a:t>
              </a:r>
              <a:endPara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组合 7"/>
          <p:cNvGrpSpPr/>
          <p:nvPr/>
        </p:nvGrpSpPr>
        <p:grpSpPr bwMode="auto">
          <a:xfrm>
            <a:off x="2321393" y="2603608"/>
            <a:ext cx="5436000" cy="559473"/>
            <a:chOff x="1295400" y="3184525"/>
            <a:chExt cx="4917017" cy="684215"/>
          </a:xfrm>
        </p:grpSpPr>
        <p:sp>
          <p:nvSpPr>
            <p:cNvPr id="13" name="圆角矩形 12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业务管理应用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6" name="等腰三角形 15"/>
          <p:cNvSpPr/>
          <p:nvPr/>
        </p:nvSpPr>
        <p:spPr bwMode="auto">
          <a:xfrm rot="5400000">
            <a:off x="1773364" y="2059295"/>
            <a:ext cx="360000" cy="2880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标题 1"/>
          <p:cNvSpPr txBox="1"/>
          <p:nvPr/>
        </p:nvSpPr>
        <p:spPr bwMode="auto">
          <a:xfrm>
            <a:off x="2170296" y="461246"/>
            <a:ext cx="6019800" cy="635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7200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Sun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3600" kern="0" dirty="0"/>
              <a:t>目     录</a:t>
            </a:r>
            <a:endParaRPr lang="zh-CN" altLang="en-US" sz="3600" kern="0" dirty="0"/>
          </a:p>
        </p:txBody>
      </p:sp>
      <p:grpSp>
        <p:nvGrpSpPr>
          <p:cNvPr id="30" name="组合 7"/>
          <p:cNvGrpSpPr/>
          <p:nvPr/>
        </p:nvGrpSpPr>
        <p:grpSpPr bwMode="auto">
          <a:xfrm>
            <a:off x="2321393" y="3274198"/>
            <a:ext cx="5436000" cy="559473"/>
            <a:chOff x="1295400" y="3184525"/>
            <a:chExt cx="4917017" cy="684215"/>
          </a:xfrm>
        </p:grpSpPr>
        <p:sp>
          <p:nvSpPr>
            <p:cNvPr id="31" name="圆角矩形 30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零售管理应用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3" name="组合 7"/>
          <p:cNvGrpSpPr/>
          <p:nvPr/>
        </p:nvGrpSpPr>
        <p:grpSpPr bwMode="auto">
          <a:xfrm>
            <a:off x="2321393" y="3944787"/>
            <a:ext cx="5436000" cy="559473"/>
            <a:chOff x="1295400" y="3184525"/>
            <a:chExt cx="4917017" cy="684215"/>
          </a:xfrm>
        </p:grpSpPr>
        <p:sp>
          <p:nvSpPr>
            <p:cNvPr id="34" name="圆角矩形 33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生产管理应用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6" name="组合 7"/>
          <p:cNvGrpSpPr/>
          <p:nvPr/>
        </p:nvGrpSpPr>
        <p:grpSpPr bwMode="auto">
          <a:xfrm>
            <a:off x="2321393" y="4634848"/>
            <a:ext cx="5436000" cy="559473"/>
            <a:chOff x="1295400" y="3184525"/>
            <a:chExt cx="4917017" cy="684215"/>
          </a:xfrm>
        </p:grpSpPr>
        <p:sp>
          <p:nvSpPr>
            <p:cNvPr id="37" name="圆角矩形 36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6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电商管理应用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9" name="组合 7"/>
          <p:cNvGrpSpPr/>
          <p:nvPr/>
        </p:nvGrpSpPr>
        <p:grpSpPr bwMode="auto">
          <a:xfrm>
            <a:off x="2321393" y="5324908"/>
            <a:ext cx="5436000" cy="559473"/>
            <a:chOff x="1295400" y="3184525"/>
            <a:chExt cx="4917017" cy="684215"/>
          </a:xfrm>
        </p:grpSpPr>
        <p:sp>
          <p:nvSpPr>
            <p:cNvPr id="40" name="圆角矩形 39"/>
            <p:cNvSpPr/>
            <p:nvPr/>
          </p:nvSpPr>
          <p:spPr bwMode="auto">
            <a:xfrm>
              <a:off x="1295400" y="3208339"/>
              <a:ext cx="521008" cy="660401"/>
            </a:xfrm>
            <a:prstGeom prst="roundRect">
              <a:avLst/>
            </a:prstGeom>
            <a:solidFill>
              <a:srgbClr val="FFFFFF">
                <a:lumMod val="95000"/>
              </a:srgbClr>
            </a:solidFill>
            <a:ln w="12700" cap="flat" cmpd="sng" algn="ctr">
              <a:solidFill>
                <a:srgbClr val="E60012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8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7</a:t>
              </a:r>
              <a:endParaRPr lang="zh-CN" altLang="en-US" sz="2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073099" y="3184525"/>
              <a:ext cx="4139318" cy="6604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63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92075" defTabSz="800100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zh-CN" altLang="en-US" sz="2400" kern="0" dirty="0">
                  <a:solidFill>
                    <a:srgbClr val="FFFFFF">
                      <a:lumMod val="50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移动管理应用</a:t>
              </a:r>
              <a:endParaRPr lang="zh-CN" altLang="en-US" sz="2400" kern="0" dirty="0">
                <a:solidFill>
                  <a:srgbClr val="FFFFFF">
                    <a:lumMod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1086680" y="1974021"/>
            <a:ext cx="10074964" cy="3750917"/>
            <a:chOff x="1434549" y="1964083"/>
            <a:chExt cx="9187069" cy="3455988"/>
          </a:xfrm>
        </p:grpSpPr>
        <p:sp>
          <p:nvSpPr>
            <p:cNvPr id="34" name="AutoShape 3"/>
            <p:cNvSpPr>
              <a:spLocks noChangeArrowheads="1"/>
            </p:cNvSpPr>
            <p:nvPr/>
          </p:nvSpPr>
          <p:spPr bwMode="auto">
            <a:xfrm>
              <a:off x="2425149" y="2841971"/>
              <a:ext cx="3276600" cy="8112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50000">
                  <a:srgbClr val="EAEAEA"/>
                </a:gs>
                <a:gs pos="100000">
                  <a:srgbClr val="FFFFFF"/>
                </a:gs>
              </a:gsLst>
              <a:lin ang="2700000" scaled="1"/>
            </a:gradFill>
            <a:ln w="15875">
              <a:solidFill>
                <a:srgbClr val="B2B2B2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8521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5" name="AutoShape 4"/>
            <p:cNvSpPr>
              <a:spLocks noChangeArrowheads="1"/>
            </p:cNvSpPr>
            <p:nvPr/>
          </p:nvSpPr>
          <p:spPr bwMode="auto">
            <a:xfrm>
              <a:off x="2425149" y="1964083"/>
              <a:ext cx="3276600" cy="8128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50000">
                  <a:srgbClr val="EAEAEA"/>
                </a:gs>
                <a:gs pos="100000">
                  <a:srgbClr val="FFFFFF"/>
                </a:gs>
              </a:gsLst>
              <a:lin ang="2700000" scaled="1"/>
            </a:gradFill>
            <a:ln w="15875">
              <a:solidFill>
                <a:srgbClr val="B2B2B2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8521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6" name="AutoShape 14"/>
            <p:cNvSpPr>
              <a:spLocks noChangeArrowheads="1"/>
            </p:cNvSpPr>
            <p:nvPr/>
          </p:nvSpPr>
          <p:spPr bwMode="gray">
            <a:xfrm>
              <a:off x="1509162" y="2103783"/>
              <a:ext cx="1397000" cy="523875"/>
            </a:xfrm>
            <a:prstGeom prst="homePlate">
              <a:avLst>
                <a:gd name="adj" fmla="val 39951"/>
              </a:avLst>
            </a:prstGeom>
            <a:gradFill rotWithShape="1">
              <a:gsLst>
                <a:gs pos="0">
                  <a:srgbClr val="C98C4F"/>
                </a:gs>
                <a:gs pos="100000">
                  <a:srgbClr val="C98C4F">
                    <a:gamma/>
                    <a:shade val="62745"/>
                    <a:invGamma/>
                  </a:srgbClr>
                </a:gs>
              </a:gsLst>
              <a:lin ang="5400000" scaled="1"/>
            </a:gradFill>
            <a:ln w="19050">
              <a:solidFill>
                <a:srgbClr val="FEFFFF"/>
              </a:solidFill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8521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7" name="Text Box 18"/>
            <p:cNvSpPr txBox="1">
              <a:spLocks noChangeArrowheads="1"/>
            </p:cNvSpPr>
            <p:nvPr/>
          </p:nvSpPr>
          <p:spPr bwMode="white">
            <a:xfrm>
              <a:off x="1434549" y="2197446"/>
              <a:ext cx="1447800" cy="34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b="1" dirty="0">
                  <a:solidFill>
                    <a:srgbClr val="F8F8F8"/>
                  </a:solidFill>
                  <a:cs typeface="Arial" panose="020B0604020202020204" pitchFamily="34" charset="0"/>
                </a:rPr>
                <a:t>成本</a:t>
              </a:r>
              <a:endParaRPr lang="en-US" altLang="zh-CN" b="1" dirty="0">
                <a:solidFill>
                  <a:srgbClr val="F8F8F8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AutoShape 16"/>
            <p:cNvSpPr>
              <a:spLocks noChangeArrowheads="1"/>
            </p:cNvSpPr>
            <p:nvPr/>
          </p:nvSpPr>
          <p:spPr bwMode="gray">
            <a:xfrm>
              <a:off x="1509162" y="2981671"/>
              <a:ext cx="1397000" cy="522287"/>
            </a:xfrm>
            <a:prstGeom prst="homePlate">
              <a:avLst>
                <a:gd name="adj" fmla="val 40072"/>
              </a:avLst>
            </a:prstGeom>
            <a:gradFill rotWithShape="1">
              <a:gsLst>
                <a:gs pos="0">
                  <a:srgbClr val="9461CD"/>
                </a:gs>
                <a:gs pos="100000">
                  <a:srgbClr val="9461CD">
                    <a:gamma/>
                    <a:shade val="62745"/>
                    <a:invGamma/>
                  </a:srgbClr>
                </a:gs>
              </a:gsLst>
              <a:lin ang="5400000" scaled="1"/>
            </a:gradFill>
            <a:ln w="19050">
              <a:solidFill>
                <a:srgbClr val="FEFFFF"/>
              </a:solidFill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8521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39" name="Text Box 18"/>
            <p:cNvSpPr txBox="1">
              <a:spLocks noChangeArrowheads="1"/>
            </p:cNvSpPr>
            <p:nvPr/>
          </p:nvSpPr>
          <p:spPr bwMode="white">
            <a:xfrm>
              <a:off x="1434549" y="3075333"/>
              <a:ext cx="14478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1" dirty="0">
                  <a:solidFill>
                    <a:srgbClr val="F8F8F8"/>
                  </a:solidFill>
                  <a:cs typeface="Arial" panose="020B0604020202020204" pitchFamily="34" charset="0"/>
                </a:rPr>
                <a:t>商城</a:t>
              </a:r>
              <a:endParaRPr lang="en-US" altLang="zh-CN" b="1" dirty="0">
                <a:solidFill>
                  <a:srgbClr val="F8F8F8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AutoShape 18"/>
            <p:cNvSpPr>
              <a:spLocks noChangeArrowheads="1"/>
            </p:cNvSpPr>
            <p:nvPr/>
          </p:nvSpPr>
          <p:spPr bwMode="auto">
            <a:xfrm>
              <a:off x="2425149" y="4607271"/>
              <a:ext cx="3276600" cy="8128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50000">
                  <a:srgbClr val="EAEAEA"/>
                </a:gs>
                <a:gs pos="100000">
                  <a:srgbClr val="FFFFFF"/>
                </a:gs>
              </a:gsLst>
              <a:lin ang="2700000" scaled="1"/>
            </a:gradFill>
            <a:ln w="15875">
              <a:solidFill>
                <a:srgbClr val="B2B2B2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8521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41" name="AutoShape 19"/>
            <p:cNvSpPr>
              <a:spLocks noChangeArrowheads="1"/>
            </p:cNvSpPr>
            <p:nvPr/>
          </p:nvSpPr>
          <p:spPr bwMode="auto">
            <a:xfrm>
              <a:off x="2425149" y="3724621"/>
              <a:ext cx="3276600" cy="8128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50000">
                  <a:srgbClr val="EAEAEA"/>
                </a:gs>
                <a:gs pos="100000">
                  <a:srgbClr val="FFFFFF"/>
                </a:gs>
              </a:gsLst>
              <a:lin ang="2700000" scaled="1"/>
            </a:gradFill>
            <a:ln w="15875">
              <a:solidFill>
                <a:srgbClr val="B2B2B2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8521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42" name="AutoShape 20"/>
            <p:cNvSpPr>
              <a:spLocks noChangeArrowheads="1"/>
            </p:cNvSpPr>
            <p:nvPr/>
          </p:nvSpPr>
          <p:spPr bwMode="gray">
            <a:xfrm>
              <a:off x="1509162" y="3864321"/>
              <a:ext cx="1397000" cy="523875"/>
            </a:xfrm>
            <a:prstGeom prst="homePlate">
              <a:avLst>
                <a:gd name="adj" fmla="val 39951"/>
              </a:avLst>
            </a:prstGeom>
            <a:gradFill rotWithShape="1">
              <a:gsLst>
                <a:gs pos="0">
                  <a:srgbClr val="4E8DDA"/>
                </a:gs>
                <a:gs pos="100000">
                  <a:srgbClr val="4E8DDA">
                    <a:gamma/>
                    <a:shade val="62745"/>
                    <a:invGamma/>
                  </a:srgbClr>
                </a:gs>
              </a:gsLst>
              <a:lin ang="5400000" scaled="1"/>
            </a:gradFill>
            <a:ln w="19050">
              <a:solidFill>
                <a:srgbClr val="FEFFFF"/>
              </a:solidFill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8521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43" name="Text Box 18"/>
            <p:cNvSpPr txBox="1">
              <a:spLocks noChangeArrowheads="1"/>
            </p:cNvSpPr>
            <p:nvPr/>
          </p:nvSpPr>
          <p:spPr bwMode="white">
            <a:xfrm>
              <a:off x="1434549" y="3957983"/>
              <a:ext cx="14478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1" dirty="0">
                  <a:solidFill>
                    <a:srgbClr val="F8F8F8"/>
                  </a:solidFill>
                  <a:cs typeface="Arial" panose="020B0604020202020204" pitchFamily="34" charset="0"/>
                </a:rPr>
                <a:t>订单</a:t>
              </a:r>
              <a:endParaRPr lang="en-US" altLang="zh-CN" b="1" dirty="0">
                <a:solidFill>
                  <a:srgbClr val="F8F8F8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AutoShape 22"/>
            <p:cNvSpPr>
              <a:spLocks noChangeArrowheads="1"/>
            </p:cNvSpPr>
            <p:nvPr/>
          </p:nvSpPr>
          <p:spPr bwMode="gray">
            <a:xfrm>
              <a:off x="1509162" y="4746971"/>
              <a:ext cx="1397000" cy="522287"/>
            </a:xfrm>
            <a:prstGeom prst="homePlate">
              <a:avLst>
                <a:gd name="adj" fmla="val 40072"/>
              </a:avLst>
            </a:prstGeom>
            <a:gradFill rotWithShape="1">
              <a:gsLst>
                <a:gs pos="0">
                  <a:srgbClr val="3FBB83"/>
                </a:gs>
                <a:gs pos="100000">
                  <a:srgbClr val="3FBB83">
                    <a:gamma/>
                    <a:shade val="62745"/>
                    <a:invGamma/>
                  </a:srgbClr>
                </a:gs>
              </a:gsLst>
              <a:lin ang="5400000" scaled="1"/>
            </a:gradFill>
            <a:ln w="19050">
              <a:solidFill>
                <a:srgbClr val="FEFFFF"/>
              </a:solidFill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8521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  <p:sp>
          <p:nvSpPr>
            <p:cNvPr id="45" name="Text Box 18"/>
            <p:cNvSpPr txBox="1">
              <a:spLocks noChangeArrowheads="1"/>
            </p:cNvSpPr>
            <p:nvPr/>
          </p:nvSpPr>
          <p:spPr bwMode="white">
            <a:xfrm>
              <a:off x="1434549" y="4840633"/>
              <a:ext cx="14478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1" dirty="0">
                  <a:solidFill>
                    <a:srgbClr val="F8F8F8"/>
                  </a:solidFill>
                  <a:cs typeface="Arial" panose="020B0604020202020204" pitchFamily="34" charset="0"/>
                </a:rPr>
                <a:t>商品</a:t>
              </a:r>
              <a:endParaRPr lang="en-US" altLang="zh-CN" b="1" dirty="0">
                <a:solidFill>
                  <a:srgbClr val="F8F8F8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" name="Text Box 24"/>
            <p:cNvSpPr txBox="1">
              <a:spLocks noChangeArrowheads="1"/>
            </p:cNvSpPr>
            <p:nvPr/>
          </p:nvSpPr>
          <p:spPr bwMode="gray">
            <a:xfrm>
              <a:off x="2882349" y="2076727"/>
              <a:ext cx="2606675" cy="680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Char char="•"/>
              </a:pPr>
              <a:r>
                <a:rPr lang="zh-CN" altLang="en-US" sz="1400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企业订单多，线上下单可适当减少内勤人员，节约企业用人成本</a:t>
              </a:r>
              <a:endParaRPr lang="en-US" altLang="zh-CN" sz="1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Text Box 25"/>
            <p:cNvSpPr txBox="1">
              <a:spLocks noChangeArrowheads="1"/>
            </p:cNvSpPr>
            <p:nvPr/>
          </p:nvSpPr>
          <p:spPr bwMode="gray">
            <a:xfrm>
              <a:off x="2898224" y="3829327"/>
              <a:ext cx="2606675" cy="645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Char char="•"/>
              </a:pPr>
              <a:r>
                <a:rPr lang="zh-CN" altLang="en-US" sz="1400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下单，审核，发货状态实时同步，避免漏单，错单</a:t>
              </a:r>
              <a:endParaRPr lang="zh-CN" altLang="en-US" sz="1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8" name="Text Box 30"/>
            <p:cNvSpPr txBox="1">
              <a:spLocks noChangeArrowheads="1"/>
            </p:cNvSpPr>
            <p:nvPr/>
          </p:nvSpPr>
          <p:spPr bwMode="gray">
            <a:xfrm>
              <a:off x="2882349" y="2961310"/>
              <a:ext cx="2606675" cy="680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Char char="•"/>
              </a:pPr>
              <a:r>
                <a:rPr lang="zh-CN" altLang="en-US" sz="1400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商品无需新增或者导入，直接引用</a:t>
              </a:r>
              <a:r>
                <a:rPr lang="en-US" altLang="zh-CN" sz="1400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T+</a:t>
              </a:r>
              <a:r>
                <a:rPr lang="zh-CN" altLang="en-US" sz="1400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账套的商品档案、客户档案。</a:t>
              </a:r>
              <a:endParaRPr lang="en-US" altLang="zh-CN" sz="1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9" name="Text Box 31"/>
            <p:cNvSpPr txBox="1">
              <a:spLocks noChangeArrowheads="1"/>
            </p:cNvSpPr>
            <p:nvPr/>
          </p:nvSpPr>
          <p:spPr bwMode="gray">
            <a:xfrm>
              <a:off x="2898224" y="4713910"/>
              <a:ext cx="2606675" cy="680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Char char="•"/>
              </a:pPr>
              <a:r>
                <a:rPr lang="zh-CN" altLang="en-US" sz="1400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新品上架，首页推广，热销推广，轻松搞定</a:t>
              </a:r>
              <a:endParaRPr lang="zh-CN" altLang="en-US" sz="1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0" name="AutoShape 3"/>
            <p:cNvSpPr>
              <a:spLocks noChangeArrowheads="1"/>
            </p:cNvSpPr>
            <p:nvPr/>
          </p:nvSpPr>
          <p:spPr bwMode="auto">
            <a:xfrm>
              <a:off x="7345018" y="2841971"/>
              <a:ext cx="3276600" cy="8112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EAEAEA"/>
                </a:gs>
                <a:gs pos="100000">
                  <a:schemeClr val="bg1"/>
                </a:gs>
              </a:gsLst>
              <a:lin ang="2700000" scaled="1"/>
            </a:gradFill>
            <a:ln w="15875">
              <a:solidFill>
                <a:srgbClr val="B2B2B2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51" name="AutoShape 4"/>
            <p:cNvSpPr>
              <a:spLocks noChangeArrowheads="1"/>
            </p:cNvSpPr>
            <p:nvPr/>
          </p:nvSpPr>
          <p:spPr bwMode="auto">
            <a:xfrm>
              <a:off x="7345018" y="1964083"/>
              <a:ext cx="3276600" cy="8128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EAEAEA"/>
                </a:gs>
                <a:gs pos="100000">
                  <a:schemeClr val="bg1"/>
                </a:gs>
              </a:gsLst>
              <a:lin ang="2700000" scaled="1"/>
            </a:gradFill>
            <a:ln w="15875">
              <a:solidFill>
                <a:srgbClr val="B2B2B2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52" name="AutoShape 14"/>
            <p:cNvSpPr>
              <a:spLocks noChangeArrowheads="1"/>
            </p:cNvSpPr>
            <p:nvPr/>
          </p:nvSpPr>
          <p:spPr bwMode="gray">
            <a:xfrm>
              <a:off x="6429031" y="2103783"/>
              <a:ext cx="1397000" cy="523875"/>
            </a:xfrm>
            <a:prstGeom prst="homePlate">
              <a:avLst>
                <a:gd name="adj" fmla="val 39951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2745"/>
                    <a:invGamma/>
                  </a:schemeClr>
                </a:gs>
              </a:gsLst>
              <a:lin ang="5400000" scaled="1"/>
            </a:gradFill>
            <a:ln w="19050">
              <a:solidFill>
                <a:srgbClr val="FEFFFF"/>
              </a:solidFill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53" name="Text Box 18"/>
            <p:cNvSpPr txBox="1">
              <a:spLocks noChangeArrowheads="1"/>
            </p:cNvSpPr>
            <p:nvPr/>
          </p:nvSpPr>
          <p:spPr bwMode="white">
            <a:xfrm>
              <a:off x="6354418" y="2197446"/>
              <a:ext cx="1447800" cy="340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b="1" dirty="0">
                  <a:solidFill>
                    <a:srgbClr val="F8F8F8"/>
                  </a:solidFill>
                  <a:ea typeface="SimSun" panose="02010600030101010101" pitchFamily="2" charset="-122"/>
                  <a:cs typeface="Arial" panose="020B0604020202020204" pitchFamily="34" charset="0"/>
                </a:rPr>
                <a:t>渠道</a:t>
              </a:r>
              <a:endParaRPr lang="en-US" altLang="zh-CN" b="1" dirty="0">
                <a:solidFill>
                  <a:srgbClr val="F8F8F8"/>
                </a:solidFill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AutoShape 16"/>
            <p:cNvSpPr>
              <a:spLocks noChangeArrowheads="1"/>
            </p:cNvSpPr>
            <p:nvPr/>
          </p:nvSpPr>
          <p:spPr bwMode="gray">
            <a:xfrm>
              <a:off x="6429031" y="2981671"/>
              <a:ext cx="1397000" cy="522287"/>
            </a:xfrm>
            <a:prstGeom prst="homePlate">
              <a:avLst>
                <a:gd name="adj" fmla="val 40072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2745"/>
                    <a:invGamma/>
                  </a:schemeClr>
                </a:gs>
              </a:gsLst>
              <a:lin ang="5400000" scaled="1"/>
            </a:gradFill>
            <a:ln w="19050">
              <a:solidFill>
                <a:srgbClr val="FEFFFF"/>
              </a:solidFill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55" name="Text Box 18"/>
            <p:cNvSpPr txBox="1">
              <a:spLocks noChangeArrowheads="1"/>
            </p:cNvSpPr>
            <p:nvPr/>
          </p:nvSpPr>
          <p:spPr bwMode="white">
            <a:xfrm>
              <a:off x="6354418" y="3075333"/>
              <a:ext cx="14478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000" b="1" dirty="0">
                  <a:solidFill>
                    <a:srgbClr val="F8F8F8"/>
                  </a:solidFill>
                </a:rPr>
                <a:t>资金</a:t>
              </a:r>
              <a:endParaRPr lang="en-US" altLang="zh-CN" sz="2000" b="1" dirty="0">
                <a:solidFill>
                  <a:srgbClr val="F8F8F8"/>
                </a:solidFill>
              </a:endParaRPr>
            </a:p>
          </p:txBody>
        </p:sp>
        <p:sp>
          <p:nvSpPr>
            <p:cNvPr id="56" name="AutoShape 18"/>
            <p:cNvSpPr>
              <a:spLocks noChangeArrowheads="1"/>
            </p:cNvSpPr>
            <p:nvPr/>
          </p:nvSpPr>
          <p:spPr bwMode="auto">
            <a:xfrm>
              <a:off x="7345018" y="4607271"/>
              <a:ext cx="3276600" cy="8128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EAEAEA"/>
                </a:gs>
                <a:gs pos="100000">
                  <a:schemeClr val="bg1"/>
                </a:gs>
              </a:gsLst>
              <a:lin ang="2700000" scaled="1"/>
            </a:gradFill>
            <a:ln w="15875">
              <a:solidFill>
                <a:srgbClr val="B2B2B2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57" name="AutoShape 19"/>
            <p:cNvSpPr>
              <a:spLocks noChangeArrowheads="1"/>
            </p:cNvSpPr>
            <p:nvPr/>
          </p:nvSpPr>
          <p:spPr bwMode="auto">
            <a:xfrm>
              <a:off x="7345018" y="3724621"/>
              <a:ext cx="3276600" cy="8128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EAEAEA"/>
                </a:gs>
                <a:gs pos="100000">
                  <a:schemeClr val="bg1"/>
                </a:gs>
              </a:gsLst>
              <a:lin ang="2700000" scaled="1"/>
            </a:gradFill>
            <a:ln w="15875">
              <a:solidFill>
                <a:srgbClr val="B2B2B2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58" name="AutoShape 20"/>
            <p:cNvSpPr>
              <a:spLocks noChangeArrowheads="1"/>
            </p:cNvSpPr>
            <p:nvPr/>
          </p:nvSpPr>
          <p:spPr bwMode="gray">
            <a:xfrm>
              <a:off x="6429031" y="3864321"/>
              <a:ext cx="1397000" cy="523875"/>
            </a:xfrm>
            <a:prstGeom prst="homePlate">
              <a:avLst>
                <a:gd name="adj" fmla="val 3995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2745"/>
                    <a:invGamma/>
                  </a:schemeClr>
                </a:gs>
              </a:gsLst>
              <a:lin ang="5400000" scaled="1"/>
            </a:gradFill>
            <a:ln w="19050">
              <a:solidFill>
                <a:srgbClr val="FEFFFF"/>
              </a:solidFill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59" name="Text Box 18"/>
            <p:cNvSpPr txBox="1">
              <a:spLocks noChangeArrowheads="1"/>
            </p:cNvSpPr>
            <p:nvPr/>
          </p:nvSpPr>
          <p:spPr bwMode="white">
            <a:xfrm>
              <a:off x="6354418" y="3957983"/>
              <a:ext cx="14478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000" b="1" dirty="0">
                  <a:solidFill>
                    <a:srgbClr val="F8F8F8"/>
                  </a:solidFill>
                </a:rPr>
                <a:t>运营</a:t>
              </a:r>
              <a:endParaRPr lang="en-US" altLang="zh-CN" sz="2000" b="1" dirty="0">
                <a:solidFill>
                  <a:srgbClr val="F8F8F8"/>
                </a:solidFill>
              </a:endParaRPr>
            </a:p>
          </p:txBody>
        </p:sp>
        <p:sp>
          <p:nvSpPr>
            <p:cNvPr id="60" name="AutoShape 22"/>
            <p:cNvSpPr>
              <a:spLocks noChangeArrowheads="1"/>
            </p:cNvSpPr>
            <p:nvPr/>
          </p:nvSpPr>
          <p:spPr bwMode="gray">
            <a:xfrm>
              <a:off x="6429031" y="4746971"/>
              <a:ext cx="1397000" cy="522287"/>
            </a:xfrm>
            <a:prstGeom prst="homePlate">
              <a:avLst>
                <a:gd name="adj" fmla="val 40072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2745"/>
                    <a:invGamma/>
                  </a:schemeClr>
                </a:gs>
              </a:gsLst>
              <a:lin ang="5400000" scaled="1"/>
            </a:gradFill>
            <a:ln w="19050">
              <a:solidFill>
                <a:srgbClr val="FEFFFF"/>
              </a:solidFill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61" name="Text Box 18"/>
            <p:cNvSpPr txBox="1">
              <a:spLocks noChangeArrowheads="1"/>
            </p:cNvSpPr>
            <p:nvPr/>
          </p:nvSpPr>
          <p:spPr bwMode="white">
            <a:xfrm>
              <a:off x="6354418" y="4840633"/>
              <a:ext cx="14478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zh-CN" altLang="en-US" sz="2000" b="1" dirty="0">
                  <a:solidFill>
                    <a:srgbClr val="F8F8F8"/>
                  </a:solidFill>
                </a:rPr>
                <a:t>拓客</a:t>
              </a:r>
              <a:endParaRPr lang="en-US" altLang="zh-CN" sz="2000" b="1" dirty="0">
                <a:solidFill>
                  <a:srgbClr val="F8F8F8"/>
                </a:solidFill>
              </a:endParaRPr>
            </a:p>
          </p:txBody>
        </p:sp>
        <p:sp>
          <p:nvSpPr>
            <p:cNvPr id="62" name="Text Box 24"/>
            <p:cNvSpPr txBox="1">
              <a:spLocks noChangeArrowheads="1"/>
            </p:cNvSpPr>
            <p:nvPr/>
          </p:nvSpPr>
          <p:spPr bwMode="gray">
            <a:xfrm>
              <a:off x="7802218" y="2078290"/>
              <a:ext cx="2606675" cy="680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Char char="•"/>
              </a:pPr>
              <a:r>
                <a:rPr lang="zh-CN" altLang="zh-CN" sz="1400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不同渠道，不同价格，有效把控市场格局</a:t>
              </a:r>
              <a:endParaRPr lang="en-US" altLang="zh-CN" sz="1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3" name="Text Box 25"/>
            <p:cNvSpPr txBox="1">
              <a:spLocks noChangeArrowheads="1"/>
            </p:cNvSpPr>
            <p:nvPr/>
          </p:nvSpPr>
          <p:spPr bwMode="gray">
            <a:xfrm>
              <a:off x="7818093" y="3821733"/>
              <a:ext cx="2606675" cy="680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Char char="•"/>
              </a:pPr>
              <a:r>
                <a:rPr lang="zh-CN" altLang="zh-CN" sz="1400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公司政策，新品，促销信息及时传达，提升企业运转效率</a:t>
              </a:r>
              <a:endParaRPr lang="en-US" altLang="zh-CN" sz="1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4" name="Text Box 30"/>
            <p:cNvSpPr txBox="1">
              <a:spLocks noChangeArrowheads="1"/>
            </p:cNvSpPr>
            <p:nvPr/>
          </p:nvSpPr>
          <p:spPr bwMode="gray">
            <a:xfrm>
              <a:off x="7802218" y="2946121"/>
              <a:ext cx="2606675" cy="680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Char char="•"/>
              </a:pPr>
              <a:r>
                <a:rPr lang="zh-CN" altLang="en-US" sz="1400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经销商在线查询信用余额，轻松掌控资金状况</a:t>
              </a:r>
              <a:endParaRPr lang="en-US" altLang="zh-CN" sz="1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5" name="Text Box 31"/>
            <p:cNvSpPr txBox="1">
              <a:spLocks noChangeArrowheads="1"/>
            </p:cNvSpPr>
            <p:nvPr/>
          </p:nvSpPr>
          <p:spPr bwMode="gray">
            <a:xfrm>
              <a:off x="7818093" y="4676498"/>
              <a:ext cx="2606675" cy="688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gamma/>
                          <a:tint val="7372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Char char="•"/>
              </a:pPr>
              <a:r>
                <a:rPr lang="en-US" altLang="zh-CN" sz="1600" b="1" dirty="0">
                  <a:solidFill>
                    <a:srgbClr val="000000"/>
                  </a:solidFill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zh-CN" altLang="en-US" sz="1400" b="1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商城链接多渠道（微信、官网）推广，开拓企业客源</a:t>
              </a:r>
              <a:endParaRPr lang="en-US" altLang="zh-CN" sz="1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6" name="矩形 65"/>
          <p:cNvSpPr/>
          <p:nvPr/>
        </p:nvSpPr>
        <p:spPr>
          <a:xfrm>
            <a:off x="861916" y="470812"/>
            <a:ext cx="90871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订货商城应用价值</a:t>
            </a:r>
            <a:endParaRPr lang="en-US" altLang="zh-CN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2501"/>
          <a:stretch>
            <a:fillRect/>
          </a:stretch>
        </p:blipFill>
        <p:spPr>
          <a:xfrm>
            <a:off x="1109609" y="2588552"/>
            <a:ext cx="5728231" cy="3401282"/>
          </a:xfrm>
          <a:prstGeom prst="rect">
            <a:avLst/>
          </a:prstGeom>
          <a:ln w="127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130" y="2588553"/>
            <a:ext cx="2147088" cy="3401281"/>
          </a:xfrm>
          <a:prstGeom prst="rect">
            <a:avLst/>
          </a:prstGeom>
          <a:ln w="127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文本框 3"/>
          <p:cNvSpPr txBox="1"/>
          <p:nvPr/>
        </p:nvSpPr>
        <p:spPr>
          <a:xfrm>
            <a:off x="847476" y="201675"/>
            <a:ext cx="8440522" cy="80338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50000"/>
              </a:lnSpc>
              <a:defRPr sz="2800" b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eaLnBrk="1" hangingPunct="1">
              <a:defRPr sz="4400">
                <a:ea typeface="SimSun" panose="02010600030101010101" pitchFamily="2" charset="-122"/>
              </a:defRPr>
            </a:lvl2pPr>
            <a:lvl3pPr algn="ctr" eaLnBrk="1" hangingPunct="1">
              <a:defRPr sz="4400">
                <a:ea typeface="SimSun" panose="02010600030101010101" pitchFamily="2" charset="-122"/>
              </a:defRPr>
            </a:lvl3pPr>
            <a:lvl4pPr algn="ctr" eaLnBrk="1" hangingPunct="1">
              <a:defRPr sz="4400">
                <a:ea typeface="SimSun" panose="02010600030101010101" pitchFamily="2" charset="-122"/>
              </a:defRPr>
            </a:lvl4pPr>
            <a:lvl5pPr algn="ctr" eaLnBrk="1" hangingPunct="1">
              <a:defRPr sz="4400">
                <a:ea typeface="SimSun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ea typeface="SimSun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ea typeface="SimSun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ea typeface="SimSun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ea typeface="SimSun" panose="02010600030101010101" pitchFamily="2" charset="-122"/>
              </a:defRPr>
            </a:lvl9pPr>
          </a:lstStyle>
          <a:p>
            <a:r>
              <a:rPr lang="en-US" altLang="zh-CN" sz="3600" dirty="0" err="1"/>
              <a:t>T+ClOUD</a:t>
            </a:r>
            <a:r>
              <a:rPr lang="zh-CN" altLang="en-US" sz="3735" dirty="0"/>
              <a:t>订货商城体验方式</a:t>
            </a:r>
            <a:endParaRPr lang="zh-CN" altLang="en-US" sz="3735" dirty="0"/>
          </a:p>
          <a:p>
            <a:endParaRPr lang="zh-CN" altLang="en-US" sz="3735" dirty="0">
              <a:sym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16256" y="1306235"/>
            <a:ext cx="8102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管理端地址：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hlinkClick r:id="rId3"/>
              </a:rPr>
              <a:t>http://101.201.106.20:8080/tplus/view/login.html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Web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端地址：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hlinkClick r:id="rId4"/>
              </a:rPr>
              <a:t>http://b2bshop.chanjet.com/login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19218" y="1244240"/>
            <a:ext cx="2326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移动端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>
              <a:solidFill>
                <a:srgbClr val="3366FF"/>
              </a:solidFill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工作圈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4365" y="4363625"/>
            <a:ext cx="1656000" cy="171968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119218" y="3994293"/>
            <a:ext cx="288032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微信：畅捷通</a:t>
            </a:r>
            <a:r>
              <a:rPr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Tplus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服务号</a:t>
            </a:r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7213" y="2424576"/>
            <a:ext cx="2232563" cy="1368749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8"/>
          <p:cNvSpPr txBox="1"/>
          <p:nvPr/>
        </p:nvSpPr>
        <p:spPr>
          <a:xfrm>
            <a:off x="666144" y="956135"/>
            <a:ext cx="10908010" cy="273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lnSpc>
                <a:spcPct val="150000"/>
              </a:lnSpc>
              <a:buClr>
                <a:srgbClr val="FF0000"/>
              </a:buClr>
            </a:pPr>
            <a:r>
              <a:rPr lang="en-US" altLang="zh-CN" sz="2135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r>
              <a:rPr lang="zh-CN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电商通是一款云产品应用服务</a:t>
            </a:r>
            <a:r>
              <a:rPr lang="zh-CN" altLang="en-US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，</a:t>
            </a:r>
            <a:r>
              <a:rPr lang="zh-CN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帮助企业</a:t>
            </a:r>
            <a:r>
              <a:rPr lang="en-US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ERP</a:t>
            </a:r>
            <a:r>
              <a:rPr lang="zh-CN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系统实现与第三方电商平台、仓储和物流平台</a:t>
            </a:r>
            <a:r>
              <a:rPr lang="zh-CN" altLang="en-US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的</a:t>
            </a:r>
            <a:r>
              <a:rPr lang="zh-CN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数据信息对接，并</a:t>
            </a:r>
            <a:r>
              <a:rPr lang="zh-CN" altLang="en-US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可以</a:t>
            </a:r>
            <a:r>
              <a:rPr lang="zh-CN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在线进行订单</a:t>
            </a:r>
            <a:r>
              <a:rPr lang="zh-CN" altLang="en-US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处理、打单、发货</a:t>
            </a:r>
            <a:r>
              <a:rPr lang="zh-CN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等</a:t>
            </a:r>
            <a:r>
              <a:rPr lang="zh-CN" altLang="en-US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电商</a:t>
            </a:r>
            <a:r>
              <a:rPr lang="zh-CN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业务</a:t>
            </a:r>
            <a:r>
              <a:rPr lang="zh-CN" altLang="en-US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操作</a:t>
            </a:r>
            <a:r>
              <a:rPr lang="zh-CN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。</a:t>
            </a:r>
            <a:endParaRPr lang="zh-CN" altLang="zh-CN" sz="1865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      </a:t>
            </a:r>
            <a:r>
              <a:rPr lang="zh-CN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电商通由数据通接口服务、电商通应用服务两部分组成，能解决企业或个人在主流的电商渠道（如淘宝、天猫、京东、苏宁、</a:t>
            </a:r>
            <a:r>
              <a:rPr lang="zh-CN" altLang="en-US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有赞</a:t>
            </a:r>
            <a:r>
              <a:rPr lang="zh-CN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、</a:t>
            </a:r>
            <a:r>
              <a:rPr lang="zh-CN" altLang="en-US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拼多多</a:t>
            </a:r>
            <a:r>
              <a:rPr lang="zh-CN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等）开店后产生的</a:t>
            </a:r>
            <a:r>
              <a:rPr lang="zh-CN" altLang="zh-CN" sz="1865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销售订单的订单处理</a:t>
            </a:r>
            <a:r>
              <a:rPr lang="zh-CN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和</a:t>
            </a:r>
            <a:r>
              <a:rPr lang="zh-CN" altLang="zh-CN" sz="1865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仓库发货处理相关的重复性的日常事务</a:t>
            </a:r>
            <a:r>
              <a:rPr lang="zh-CN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，并且将电商业务相关数据与企业</a:t>
            </a:r>
            <a:r>
              <a:rPr lang="en-US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ERP</a:t>
            </a:r>
            <a:r>
              <a:rPr lang="zh-CN" altLang="en-US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（</a:t>
            </a:r>
            <a:r>
              <a:rPr lang="en-US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T+ cloud</a:t>
            </a:r>
            <a:r>
              <a:rPr lang="zh-CN" altLang="en-US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、</a:t>
            </a:r>
            <a:r>
              <a:rPr lang="en-US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T+</a:t>
            </a:r>
            <a:r>
              <a:rPr lang="zh-CN" altLang="en-US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、微信营销）</a:t>
            </a:r>
            <a:r>
              <a:rPr lang="zh-CN" altLang="zh-CN" sz="1865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进行无缝对接，以实现应用间的数据传输和共享。</a:t>
            </a:r>
            <a:endParaRPr lang="en-US" altLang="zh-CN" sz="1865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 panose="020B0503020204020204" pitchFamily="34" charset="-122"/>
            </a:endParaRPr>
          </a:p>
        </p:txBody>
      </p:sp>
      <p:grpSp>
        <p:nvGrpSpPr>
          <p:cNvPr id="15" name="组 12"/>
          <p:cNvGrpSpPr/>
          <p:nvPr/>
        </p:nvGrpSpPr>
        <p:grpSpPr>
          <a:xfrm>
            <a:off x="1225164" y="3794098"/>
            <a:ext cx="10260000" cy="2340000"/>
            <a:chOff x="2644588" y="1658470"/>
            <a:chExt cx="6708589" cy="2913529"/>
          </a:xfrm>
        </p:grpSpPr>
        <p:sp>
          <p:nvSpPr>
            <p:cNvPr id="16" name="圆角矩形 15"/>
            <p:cNvSpPr/>
            <p:nvPr/>
          </p:nvSpPr>
          <p:spPr>
            <a:xfrm>
              <a:off x="4168588" y="1658470"/>
              <a:ext cx="3690471" cy="2913529"/>
            </a:xfrm>
            <a:prstGeom prst="roundRect">
              <a:avLst>
                <a:gd name="adj" fmla="val 7436"/>
              </a:avLst>
            </a:prstGeom>
            <a:noFill/>
            <a:ln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17" name="矩形 16"/>
            <p:cNvSpPr/>
            <p:nvPr/>
          </p:nvSpPr>
          <p:spPr>
            <a:xfrm>
              <a:off x="2644588" y="1957293"/>
              <a:ext cx="1344706" cy="246529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</a:rPr>
                <a:t>电商平台</a:t>
              </a:r>
              <a:endPara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586941" y="1957293"/>
              <a:ext cx="1344706" cy="246529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sz="20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</a:rPr>
                <a:t>数据通</a:t>
              </a:r>
              <a:endParaRPr kumimoji="1"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</a:rPr>
                <a:t>接口服务</a:t>
              </a:r>
              <a:endPara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275294" y="1957294"/>
              <a:ext cx="1344706" cy="149411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sz="20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</a:rPr>
                <a:t>电商通</a:t>
              </a:r>
              <a:endParaRPr kumimoji="1"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</a:rPr>
                <a:t>应用服务</a:t>
              </a:r>
              <a:endPara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008471" y="1957293"/>
              <a:ext cx="1344706" cy="246529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</a:rPr>
                <a:t>ERP</a:t>
              </a:r>
              <a:r>
                <a:rPr kumimoji="1" lang="zh-CN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</a:rPr>
                <a:t>系统</a:t>
              </a:r>
              <a:endParaRPr kumimoji="1"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endParaRPr>
            </a:p>
          </p:txBody>
        </p:sp>
        <p:sp>
          <p:nvSpPr>
            <p:cNvPr id="21" name="左右箭头 20"/>
            <p:cNvSpPr/>
            <p:nvPr/>
          </p:nvSpPr>
          <p:spPr>
            <a:xfrm>
              <a:off x="3899646" y="2988235"/>
              <a:ext cx="806824" cy="433294"/>
            </a:xfrm>
            <a:prstGeom prst="leftRightArrow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22" name="左右箭头 21"/>
            <p:cNvSpPr/>
            <p:nvPr/>
          </p:nvSpPr>
          <p:spPr>
            <a:xfrm>
              <a:off x="5692587" y="2569882"/>
              <a:ext cx="806824" cy="433294"/>
            </a:xfrm>
            <a:prstGeom prst="leftRightArrow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23" name="左右箭头 22"/>
            <p:cNvSpPr/>
            <p:nvPr/>
          </p:nvSpPr>
          <p:spPr>
            <a:xfrm>
              <a:off x="5692586" y="3690470"/>
              <a:ext cx="2510119" cy="433294"/>
            </a:xfrm>
            <a:prstGeom prst="leftRightArrow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  <p:sp>
          <p:nvSpPr>
            <p:cNvPr id="24" name="左右箭头 23"/>
            <p:cNvSpPr/>
            <p:nvPr/>
          </p:nvSpPr>
          <p:spPr>
            <a:xfrm>
              <a:off x="7425764" y="2569882"/>
              <a:ext cx="806824" cy="433294"/>
            </a:xfrm>
            <a:prstGeom prst="leftRightArrow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847476" y="201675"/>
            <a:ext cx="8440522" cy="80338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50000"/>
              </a:lnSpc>
              <a:defRPr sz="2800" b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eaLnBrk="1" hangingPunct="1">
              <a:defRPr sz="4400">
                <a:ea typeface="SimSun" panose="02010600030101010101" pitchFamily="2" charset="-122"/>
              </a:defRPr>
            </a:lvl2pPr>
            <a:lvl3pPr algn="ctr" eaLnBrk="1" hangingPunct="1">
              <a:defRPr sz="4400">
                <a:ea typeface="SimSun" panose="02010600030101010101" pitchFamily="2" charset="-122"/>
              </a:defRPr>
            </a:lvl3pPr>
            <a:lvl4pPr algn="ctr" eaLnBrk="1" hangingPunct="1">
              <a:defRPr sz="4400">
                <a:ea typeface="SimSun" panose="02010600030101010101" pitchFamily="2" charset="-122"/>
              </a:defRPr>
            </a:lvl4pPr>
            <a:lvl5pPr algn="ctr" eaLnBrk="1" hangingPunct="1">
              <a:defRPr sz="4400">
                <a:ea typeface="SimSun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ea typeface="SimSun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ea typeface="SimSun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ea typeface="SimSun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ea typeface="SimSun" panose="02010600030101010101" pitchFamily="2" charset="-122"/>
              </a:defRPr>
            </a:lvl9pPr>
          </a:lstStyle>
          <a:p>
            <a:r>
              <a:rPr lang="en-US" altLang="zh-CN" sz="3600" dirty="0" err="1"/>
              <a:t>T+ClOUD</a:t>
            </a:r>
            <a:r>
              <a:rPr lang="zh-CN" altLang="en-US" sz="3735" dirty="0"/>
              <a:t>电商通</a:t>
            </a:r>
            <a:endParaRPr lang="zh-CN" altLang="en-US" sz="3735" dirty="0"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7737" y="3714821"/>
            <a:ext cx="6614861" cy="2612406"/>
          </a:xfrm>
          <a:prstGeom prst="rect">
            <a:avLst/>
          </a:prstGeom>
          <a:ln w="12700">
            <a:solidFill>
              <a:schemeClr val="tx1"/>
            </a:solidFill>
            <a:prstDash val="dashDot"/>
          </a:ln>
        </p:spPr>
      </p:pic>
      <p:sp>
        <p:nvSpPr>
          <p:cNvPr id="5" name="文本框 4"/>
          <p:cNvSpPr txBox="1"/>
          <p:nvPr/>
        </p:nvSpPr>
        <p:spPr>
          <a:xfrm>
            <a:off x="847476" y="201675"/>
            <a:ext cx="8440522" cy="80338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50000"/>
              </a:lnSpc>
              <a:defRPr sz="2800" b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  <a:lvl2pPr algn="ctr" eaLnBrk="1" hangingPunct="1">
              <a:defRPr sz="4400">
                <a:ea typeface="SimSun" panose="02010600030101010101" pitchFamily="2" charset="-122"/>
              </a:defRPr>
            </a:lvl2pPr>
            <a:lvl3pPr algn="ctr" eaLnBrk="1" hangingPunct="1">
              <a:defRPr sz="4400">
                <a:ea typeface="SimSun" panose="02010600030101010101" pitchFamily="2" charset="-122"/>
              </a:defRPr>
            </a:lvl3pPr>
            <a:lvl4pPr algn="ctr" eaLnBrk="1" hangingPunct="1">
              <a:defRPr sz="4400">
                <a:ea typeface="SimSun" panose="02010600030101010101" pitchFamily="2" charset="-122"/>
              </a:defRPr>
            </a:lvl4pPr>
            <a:lvl5pPr algn="ctr" eaLnBrk="1" hangingPunct="1">
              <a:defRPr sz="4400">
                <a:ea typeface="SimSun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ea typeface="SimSun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ea typeface="SimSun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ea typeface="SimSun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ea typeface="SimSun" panose="02010600030101010101" pitchFamily="2" charset="-122"/>
              </a:defRPr>
            </a:lvl9pPr>
          </a:lstStyle>
          <a:p>
            <a:r>
              <a:rPr lang="en-US" altLang="zh-CN" sz="3600" dirty="0" err="1"/>
              <a:t>T+ClOUD</a:t>
            </a:r>
            <a:r>
              <a:rPr lang="zh-CN" altLang="en-US" sz="3735" dirty="0"/>
              <a:t>电商通主要特性</a:t>
            </a:r>
            <a:endParaRPr lang="zh-CN" altLang="en-US" sz="3735" dirty="0">
              <a:sym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47476" y="1005055"/>
            <a:ext cx="9326880" cy="3095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n"/>
              <a:tabLst>
                <a:tab pos="390525" algn="l"/>
              </a:tabLst>
            </a:pPr>
            <a:r>
              <a:rPr lang="zh-CN" altLang="en-US" b="1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电商通</a:t>
            </a:r>
            <a:endParaRPr lang="en-US" altLang="zh-CN" b="1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原单下载，支持的电商平台：淘宝、天猫、京东、有赞、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1688</a:t>
            </a: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、苏宁、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号店</a:t>
            </a:r>
            <a:r>
              <a:rPr lang="zh-CN" altLang="en-US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等</a:t>
            </a: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；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订单管理：支持拆单、合单、加品减品、预售刷单等特殊业务分组、锁单解锁、批量修改等；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订单同步：支持生成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销售订单；或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销售单，同时自动生成出库单和销售发票；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订单打印：利用菜鸟平台，进行普通快递单打印、电子面单打印、发货单打印；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库存同步：支持下载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存货库存，并将存货库存同步电商平台；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商品管理：支持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T+</a:t>
            </a: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存货形成</a:t>
            </a:r>
            <a:r>
              <a:rPr lang="en-US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SKU</a:t>
            </a: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后下载、店铺商品下载与匹配、组合商品等；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u"/>
              <a:tabLst>
                <a:tab pos="390525" algn="l"/>
              </a:tabLst>
            </a:pPr>
            <a:r>
              <a:rPr lang="zh-CN" altLang="zh-CN" sz="1600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促销管理：支持买赠、满增促销方案；</a:t>
            </a:r>
            <a:endParaRPr lang="zh-CN" altLang="zh-CN" sz="1600" kern="1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20959" y="360814"/>
            <a:ext cx="8213491" cy="94563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l"/>
            <a:r>
              <a:rPr lang="en-US" altLang="zh-CN" sz="3735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电商通业务流程</a:t>
            </a:r>
            <a:endParaRPr lang="zh-CN" altLang="en-US"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2859" y="1356553"/>
            <a:ext cx="473395" cy="24938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1735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电商平台</a:t>
            </a:r>
            <a:endParaRPr lang="en-US" sz="1735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50502" y="2082222"/>
            <a:ext cx="1181263" cy="1042471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anchor="ctr"/>
          <a:lstStyle/>
          <a:p>
            <a:pPr algn="ctr"/>
            <a:r>
              <a:rPr lang="zh-CN" altLang="en-US" sz="14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原单下载</a:t>
            </a:r>
            <a:endParaRPr lang="en-US" sz="14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06175" y="1997855"/>
            <a:ext cx="1181263" cy="637784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anchor="ctr"/>
          <a:lstStyle/>
          <a:p>
            <a:pPr algn="ctr"/>
            <a:r>
              <a:rPr lang="zh-CN" altLang="en-US" sz="14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订单处理</a:t>
            </a:r>
            <a:endParaRPr lang="en-US" sz="14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61850" y="1898476"/>
            <a:ext cx="1181263" cy="567024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anchor="ctr"/>
          <a:lstStyle/>
          <a:p>
            <a:pPr algn="ctr"/>
            <a:r>
              <a:rPr lang="zh-CN" altLang="en-US" sz="14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处理发货</a:t>
            </a:r>
            <a:endParaRPr lang="en-US" sz="14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789417" y="2082222"/>
            <a:ext cx="1181263" cy="104247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1335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消费者签收</a:t>
            </a:r>
            <a:endParaRPr lang="en-US" sz="1335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0" name="肘形连接符 9"/>
          <p:cNvCxnSpPr>
            <a:stCxn id="7" idx="0"/>
          </p:cNvCxnSpPr>
          <p:nvPr/>
        </p:nvCxnSpPr>
        <p:spPr>
          <a:xfrm rot="16200000" flipV="1">
            <a:off x="3907525" y="-1546480"/>
            <a:ext cx="371739" cy="6518173"/>
          </a:xfrm>
          <a:prstGeom prst="bentConnector2">
            <a:avLst/>
          </a:prstGeom>
          <a:ln w="38100">
            <a:solidFill>
              <a:srgbClr val="66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连接符 10"/>
          <p:cNvCxnSpPr/>
          <p:nvPr/>
        </p:nvCxnSpPr>
        <p:spPr>
          <a:xfrm rot="16200000" flipV="1">
            <a:off x="5858991" y="-3463563"/>
            <a:ext cx="496376" cy="10545740"/>
          </a:xfrm>
          <a:prstGeom prst="bentConnector2">
            <a:avLst/>
          </a:prstGeom>
          <a:ln w="38100">
            <a:solidFill>
              <a:srgbClr val="C050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stCxn id="4" idx="3"/>
            <a:endCxn id="5" idx="1"/>
          </p:cNvCxnSpPr>
          <p:nvPr/>
        </p:nvCxnSpPr>
        <p:spPr>
          <a:xfrm>
            <a:off x="856253" y="2603457"/>
            <a:ext cx="1394248" cy="1"/>
          </a:xfrm>
          <a:prstGeom prst="straightConnector1">
            <a:avLst/>
          </a:prstGeom>
          <a:ln w="38100">
            <a:solidFill>
              <a:srgbClr val="66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9" idx="1"/>
          </p:cNvCxnSpPr>
          <p:nvPr/>
        </p:nvCxnSpPr>
        <p:spPr>
          <a:xfrm flipH="1" flipV="1">
            <a:off x="10011557" y="2603455"/>
            <a:ext cx="777860" cy="3"/>
          </a:xfrm>
          <a:prstGeom prst="straightConnector1">
            <a:avLst/>
          </a:prstGeom>
          <a:ln w="38100">
            <a:solidFill>
              <a:srgbClr val="C050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9905738" y="1200543"/>
            <a:ext cx="1309974" cy="31810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签收状态回填</a:t>
            </a:r>
            <a:endParaRPr lang="en-US" sz="1465" dirty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816980" y="1200543"/>
            <a:ext cx="1309974" cy="31810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发货状态回填</a:t>
            </a:r>
            <a:endParaRPr lang="en-US" sz="1465" dirty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724539" y="4568670"/>
            <a:ext cx="1181263" cy="1042471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465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endParaRPr lang="en-US" altLang="zh-CN" sz="14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14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销售订单</a:t>
            </a:r>
            <a:r>
              <a:rPr lang="en-US" altLang="zh-CN" sz="14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14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销货单</a:t>
            </a:r>
            <a:endParaRPr lang="en-US" sz="14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250882" y="3094425"/>
            <a:ext cx="372218" cy="167270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已</a:t>
            </a:r>
            <a:endParaRPr lang="en-US" altLang="zh-CN" sz="1465" dirty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发</a:t>
            </a:r>
            <a:endParaRPr lang="en-US" altLang="zh-CN" sz="1465" dirty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货</a:t>
            </a:r>
            <a:endParaRPr lang="en-US" altLang="zh-CN" sz="1465" dirty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订</a:t>
            </a:r>
            <a:endParaRPr lang="en-US" altLang="zh-CN" sz="1465" dirty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单</a:t>
            </a:r>
            <a:endParaRPr lang="en-US" altLang="zh-CN" sz="1465" dirty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同</a:t>
            </a:r>
            <a:endParaRPr lang="en-US" altLang="zh-CN" sz="1465" dirty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步</a:t>
            </a:r>
            <a:endParaRPr lang="en-US" sz="1465" dirty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623634" y="5376949"/>
            <a:ext cx="3074841" cy="74879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zh-CN" altLang="en-US" sz="2135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新零售背景下，专注企业财务供应链一体化</a:t>
            </a:r>
            <a:endParaRPr lang="en-US" sz="2135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532970" y="2807889"/>
            <a:ext cx="1181263" cy="573073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anchor="ctr"/>
          <a:lstStyle/>
          <a:p>
            <a:pPr algn="ctr"/>
            <a:r>
              <a:rPr lang="zh-CN" altLang="en-US" sz="14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订单筛选</a:t>
            </a:r>
            <a:endParaRPr lang="en-US" sz="14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9" name="肘形连接符 38"/>
          <p:cNvCxnSpPr>
            <a:endCxn id="6" idx="1"/>
          </p:cNvCxnSpPr>
          <p:nvPr/>
        </p:nvCxnSpPr>
        <p:spPr>
          <a:xfrm flipV="1">
            <a:off x="3456332" y="2316747"/>
            <a:ext cx="1049843" cy="289659"/>
          </a:xfrm>
          <a:prstGeom prst="bentConnector3">
            <a:avLst>
              <a:gd name="adj1" fmla="val 50000"/>
            </a:avLst>
          </a:prstGeom>
          <a:ln w="38100">
            <a:solidFill>
              <a:srgbClr val="66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肘形连接符 41"/>
          <p:cNvCxnSpPr>
            <a:endCxn id="33" idx="1"/>
          </p:cNvCxnSpPr>
          <p:nvPr/>
        </p:nvCxnSpPr>
        <p:spPr>
          <a:xfrm>
            <a:off x="3456332" y="2635639"/>
            <a:ext cx="1076637" cy="458787"/>
          </a:xfrm>
          <a:prstGeom prst="bentConnector3">
            <a:avLst>
              <a:gd name="adj1" fmla="val 50000"/>
            </a:avLst>
          </a:prstGeom>
          <a:ln w="38100">
            <a:solidFill>
              <a:srgbClr val="66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17"/>
          <p:cNvSpPr txBox="1"/>
          <p:nvPr/>
        </p:nvSpPr>
        <p:spPr>
          <a:xfrm>
            <a:off x="3500466" y="1898477"/>
            <a:ext cx="934871" cy="31810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自有发货</a:t>
            </a:r>
            <a:endParaRPr lang="en-US" sz="1465" dirty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" name="文本框 17"/>
          <p:cNvSpPr txBox="1"/>
          <p:nvPr/>
        </p:nvSpPr>
        <p:spPr>
          <a:xfrm>
            <a:off x="3456333" y="3062927"/>
            <a:ext cx="1122423" cy="31810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第三方发货</a:t>
            </a:r>
            <a:endParaRPr lang="en-US" sz="1465" dirty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 flipV="1">
            <a:off x="5702300" y="2258472"/>
            <a:ext cx="1059549" cy="1"/>
          </a:xfrm>
          <a:prstGeom prst="straightConnector1">
            <a:avLst/>
          </a:prstGeom>
          <a:ln w="38100">
            <a:solidFill>
              <a:srgbClr val="66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17"/>
          <p:cNvSpPr txBox="1"/>
          <p:nvPr/>
        </p:nvSpPr>
        <p:spPr>
          <a:xfrm>
            <a:off x="5664073" y="1869615"/>
            <a:ext cx="1390124" cy="31810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打印发货</a:t>
            </a:r>
            <a:r>
              <a:rPr lang="en-US" altLang="zh-CN" sz="1465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快递</a:t>
            </a:r>
            <a:endParaRPr lang="en-US" sz="1465" dirty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802037" y="2813939"/>
            <a:ext cx="1181263" cy="567024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anchor="ctr"/>
          <a:lstStyle/>
          <a:p>
            <a:pPr algn="ctr"/>
            <a:r>
              <a:rPr lang="zh-CN" altLang="en-US" sz="14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更新发货状态</a:t>
            </a:r>
            <a:endParaRPr lang="en-US" sz="14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60" name="直接箭头连接符 59"/>
          <p:cNvCxnSpPr/>
          <p:nvPr/>
        </p:nvCxnSpPr>
        <p:spPr>
          <a:xfrm flipV="1">
            <a:off x="5791306" y="3098202"/>
            <a:ext cx="1059549" cy="1"/>
          </a:xfrm>
          <a:prstGeom prst="straightConnector1">
            <a:avLst/>
          </a:prstGeom>
          <a:ln w="38100">
            <a:solidFill>
              <a:srgbClr val="66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肘形连接符 60"/>
          <p:cNvCxnSpPr>
            <a:stCxn id="59" idx="2"/>
          </p:cNvCxnSpPr>
          <p:nvPr/>
        </p:nvCxnSpPr>
        <p:spPr>
          <a:xfrm rot="5400000">
            <a:off x="4003671" y="275491"/>
            <a:ext cx="283527" cy="6494469"/>
          </a:xfrm>
          <a:prstGeom prst="bentConnector2">
            <a:avLst/>
          </a:prstGeom>
          <a:ln w="38100">
            <a:solidFill>
              <a:srgbClr val="66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20"/>
          <p:cNvSpPr txBox="1"/>
          <p:nvPr/>
        </p:nvSpPr>
        <p:spPr>
          <a:xfrm>
            <a:off x="5815419" y="3691341"/>
            <a:ext cx="1309974" cy="31810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发货状态回填</a:t>
            </a:r>
            <a:endParaRPr lang="en-US" sz="1465" dirty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64" name="肘形连接符 63"/>
          <p:cNvCxnSpPr>
            <a:stCxn id="7" idx="3"/>
          </p:cNvCxnSpPr>
          <p:nvPr/>
        </p:nvCxnSpPr>
        <p:spPr>
          <a:xfrm flipH="1">
            <a:off x="6817338" y="2181989"/>
            <a:ext cx="1125775" cy="2749537"/>
          </a:xfrm>
          <a:prstGeom prst="bentConnector4">
            <a:avLst>
              <a:gd name="adj1" fmla="val -27075"/>
              <a:gd name="adj2" fmla="val 99985"/>
            </a:avLst>
          </a:prstGeom>
          <a:ln w="38100">
            <a:solidFill>
              <a:srgbClr val="66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肘形连接符 66"/>
          <p:cNvCxnSpPr>
            <a:stCxn id="59" idx="3"/>
            <a:endCxn id="27" idx="3"/>
          </p:cNvCxnSpPr>
          <p:nvPr/>
        </p:nvCxnSpPr>
        <p:spPr>
          <a:xfrm flipH="1">
            <a:off x="6905802" y="3097451"/>
            <a:ext cx="1077497" cy="1992455"/>
          </a:xfrm>
          <a:prstGeom prst="bentConnector3">
            <a:avLst>
              <a:gd name="adj1" fmla="val -28288"/>
            </a:avLst>
          </a:prstGeom>
          <a:ln w="38100">
            <a:solidFill>
              <a:srgbClr val="66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矩形 74"/>
          <p:cNvSpPr/>
          <p:nvPr/>
        </p:nvSpPr>
        <p:spPr>
          <a:xfrm>
            <a:off x="8830294" y="2114403"/>
            <a:ext cx="1181263" cy="1042471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anchor="ctr"/>
          <a:lstStyle/>
          <a:p>
            <a:pPr algn="ctr"/>
            <a:r>
              <a:rPr lang="zh-CN" altLang="en-US" sz="14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交易完成</a:t>
            </a:r>
            <a:endParaRPr lang="en-US" sz="14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9" name="文本框 19"/>
          <p:cNvSpPr txBox="1"/>
          <p:nvPr/>
        </p:nvSpPr>
        <p:spPr>
          <a:xfrm>
            <a:off x="9948361" y="2200089"/>
            <a:ext cx="934871" cy="31810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状态更新</a:t>
            </a:r>
            <a:endParaRPr lang="en-US" sz="1465" dirty="0"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382859" y="4105031"/>
            <a:ext cx="1332299" cy="183044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735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endParaRPr lang="en-US" sz="1735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2749610" y="4568670"/>
            <a:ext cx="1181263" cy="1042471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1465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财务管理</a:t>
            </a:r>
            <a:endParaRPr lang="en-US" sz="1465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85" name="直接箭头连接符 84"/>
          <p:cNvCxnSpPr>
            <a:stCxn id="27" idx="1"/>
            <a:endCxn id="81" idx="3"/>
          </p:cNvCxnSpPr>
          <p:nvPr/>
        </p:nvCxnSpPr>
        <p:spPr>
          <a:xfrm flipH="1">
            <a:off x="3930872" y="5089905"/>
            <a:ext cx="1793667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4"/>
          <p:cNvSpPr txBox="1"/>
          <p:nvPr/>
        </p:nvSpPr>
        <p:spPr>
          <a:xfrm>
            <a:off x="1144099" y="3875187"/>
            <a:ext cx="295786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6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跨平台</a:t>
            </a:r>
            <a:r>
              <a:rPr lang="zh-CN" altLang="en-US" sz="216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多店铺订单归集</a:t>
            </a:r>
            <a:endParaRPr lang="en-US" altLang="zh-CN" sz="216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TextBox 5"/>
          <p:cNvSpPr txBox="1"/>
          <p:nvPr/>
        </p:nvSpPr>
        <p:spPr>
          <a:xfrm>
            <a:off x="1144099" y="5074270"/>
            <a:ext cx="295786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6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快速</a:t>
            </a:r>
            <a:r>
              <a:rPr lang="zh-CN" altLang="en-US" sz="216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处理买家交易信息</a:t>
            </a:r>
            <a:endParaRPr lang="en-US" altLang="zh-CN" sz="216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7687765" y="3313195"/>
            <a:ext cx="240322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6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及时更新</a:t>
            </a:r>
            <a:r>
              <a:rPr lang="zh-CN" altLang="en-US" sz="216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交易状态</a:t>
            </a:r>
            <a:endParaRPr lang="en-US" altLang="zh-CN" sz="216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TextBox 7"/>
          <p:cNvSpPr txBox="1"/>
          <p:nvPr/>
        </p:nvSpPr>
        <p:spPr>
          <a:xfrm>
            <a:off x="7687769" y="4377694"/>
            <a:ext cx="268054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6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销售</a:t>
            </a:r>
            <a:r>
              <a:rPr lang="zh-CN" altLang="en-US" sz="216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数据的及时传达</a:t>
            </a:r>
            <a:endParaRPr lang="en-US" altLang="zh-CN" sz="216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TextBox 8"/>
          <p:cNvSpPr txBox="1"/>
          <p:nvPr/>
        </p:nvSpPr>
        <p:spPr>
          <a:xfrm>
            <a:off x="7687768" y="5516971"/>
            <a:ext cx="268054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6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平台变更的</a:t>
            </a:r>
            <a:r>
              <a:rPr lang="zh-CN" altLang="en-US" sz="216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高效</a:t>
            </a:r>
            <a:r>
              <a:rPr lang="zh-CN" altLang="en-US" sz="216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响应</a:t>
            </a:r>
            <a:endParaRPr lang="en-US" altLang="zh-CN" sz="216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9" name="Picture 2" descr="C:\Users\Viking\Desktop\PPTq-01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8" t="21092" r="31014" b="19182"/>
          <a:stretch>
            <a:fillRect/>
          </a:stretch>
        </p:blipFill>
        <p:spPr bwMode="auto">
          <a:xfrm>
            <a:off x="4341299" y="3097504"/>
            <a:ext cx="3032275" cy="302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Line 33"/>
          <p:cNvSpPr>
            <a:spLocks noChangeShapeType="1"/>
          </p:cNvSpPr>
          <p:nvPr/>
        </p:nvSpPr>
        <p:spPr bwMode="auto">
          <a:xfrm flipH="1">
            <a:off x="4086767" y="4091756"/>
            <a:ext cx="729532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  <a:round/>
          </a:ln>
          <a:effectLst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a-DK" sz="1440" kern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S PGothic" panose="020B0600070205080204" charset="-128"/>
            </a:endParaRPr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 flipH="1">
            <a:off x="4086767" y="5304405"/>
            <a:ext cx="729532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  <a:round/>
          </a:ln>
          <a:effectLst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a-DK" sz="1440" kern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S PGothic" panose="020B0600070205080204" charset="-128"/>
            </a:endParaRPr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 flipH="1">
            <a:off x="7205053" y="4607515"/>
            <a:ext cx="482712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  <a:round/>
          </a:ln>
          <a:effectLst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a-DK" sz="1440" kern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S PGothic" panose="020B0600070205080204" charset="-128"/>
            </a:endParaRPr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 flipH="1">
            <a:off x="6513777" y="5738569"/>
            <a:ext cx="1173991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  <a:round/>
          </a:ln>
          <a:effectLst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a-DK" sz="1440" kern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S PGothic" panose="020B0600070205080204" charset="-128"/>
            </a:endParaRPr>
          </a:p>
        </p:txBody>
      </p:sp>
      <p:sp>
        <p:nvSpPr>
          <p:cNvPr id="36" name="文本框 2"/>
          <p:cNvSpPr txBox="1"/>
          <p:nvPr/>
        </p:nvSpPr>
        <p:spPr>
          <a:xfrm>
            <a:off x="1037425" y="1162997"/>
            <a:ext cx="10118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与畅捷通</a:t>
            </a:r>
            <a:r>
              <a:rPr lang="en-US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无缝对接，解决客户线上电商业务与财务对接的痛点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实现线上线下业务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财务一体化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帮助客户多电商平台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多店铺统一处理订单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Line 33"/>
          <p:cNvSpPr>
            <a:spLocks noChangeShapeType="1"/>
          </p:cNvSpPr>
          <p:nvPr/>
        </p:nvSpPr>
        <p:spPr bwMode="auto">
          <a:xfrm flipH="1">
            <a:off x="6632789" y="3557090"/>
            <a:ext cx="1054976" cy="17569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  <a:round/>
          </a:ln>
          <a:effectLst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a-DK" sz="1440" kern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S PGothic" panose="020B0600070205080204" charset="-128"/>
            </a:endParaRPr>
          </a:p>
        </p:txBody>
      </p:sp>
      <p:sp>
        <p:nvSpPr>
          <p:cNvPr id="16" name="标题 1"/>
          <p:cNvSpPr txBox="1">
            <a:spLocks noGrp="1"/>
          </p:cNvSpPr>
          <p:nvPr>
            <p:ph type="title" idx="4294967295"/>
          </p:nvPr>
        </p:nvSpPr>
        <p:spPr>
          <a:xfrm>
            <a:off x="609600" y="198337"/>
            <a:ext cx="8442960" cy="898525"/>
          </a:xfrm>
          <a:prstGeom prst="rect">
            <a:avLst/>
          </a:prstGeom>
        </p:spPr>
        <p:txBody>
          <a:bodyPr anchor="ctr"/>
          <a:lstStyle/>
          <a:p>
            <a:pPr algn="l"/>
            <a:r>
              <a:rPr lang="en-US" altLang="zh-CN" sz="3735" b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电商通核心应用价值</a:t>
            </a:r>
            <a:endParaRPr sz="3735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标题 1"/>
          <p:cNvSpPr>
            <a:spLocks noGrp="1"/>
          </p:cNvSpPr>
          <p:nvPr>
            <p:ph type="title" idx="4294967295"/>
          </p:nvPr>
        </p:nvSpPr>
        <p:spPr bwMode="auto">
          <a:xfrm>
            <a:off x="540518" y="119507"/>
            <a:ext cx="10780713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algn="l"/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微信营销</a:t>
            </a:r>
            <a:r>
              <a:rPr lang="en-US" altLang="zh-CN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——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以人为核心的社会化营销平台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7" name="圆角矩形 96"/>
          <p:cNvSpPr/>
          <p:nvPr/>
        </p:nvSpPr>
        <p:spPr>
          <a:xfrm>
            <a:off x="641351" y="2038351"/>
            <a:ext cx="10322983" cy="2611967"/>
          </a:xfrm>
          <a:prstGeom prst="roundRect">
            <a:avLst>
              <a:gd name="adj" fmla="val 481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2135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5" name="圆角矩形 264"/>
          <p:cNvSpPr/>
          <p:nvPr/>
        </p:nvSpPr>
        <p:spPr>
          <a:xfrm>
            <a:off x="673100" y="5376334"/>
            <a:ext cx="2709333" cy="505884"/>
          </a:xfrm>
          <a:prstGeom prst="roundRect">
            <a:avLst>
              <a:gd name="adj" fmla="val 4813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13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财务管理</a:t>
            </a:r>
            <a:endParaRPr lang="zh-CN" altLang="en-US" sz="2135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5" name="圆角矩形 224"/>
          <p:cNvSpPr/>
          <p:nvPr/>
        </p:nvSpPr>
        <p:spPr>
          <a:xfrm>
            <a:off x="641614" y="1161965"/>
            <a:ext cx="5091215" cy="518851"/>
          </a:xfrm>
          <a:prstGeom prst="roundRect">
            <a:avLst>
              <a:gd name="adj" fmla="val 6892"/>
            </a:avLst>
          </a:prstGeom>
          <a:solidFill>
            <a:schemeClr val="tx2">
              <a:lumMod val="40000"/>
              <a:lumOff val="60000"/>
            </a:schemeClr>
          </a:solidFill>
          <a:ln w="12700">
            <a:noFill/>
          </a:ln>
          <a:effectLst>
            <a:innerShdw blurRad="127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65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线上销售渠道：微商城、电商平台</a:t>
            </a:r>
            <a:endParaRPr lang="zh-CN" altLang="en-US" sz="1465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9463618" y="2288118"/>
            <a:ext cx="1212849" cy="2241549"/>
          </a:xfrm>
          <a:prstGeom prst="roundRect">
            <a:avLst>
              <a:gd name="adj" fmla="val 4813"/>
            </a:avLst>
          </a:prstGeom>
          <a:solidFill>
            <a:srgbClr val="F0ECF4"/>
          </a:solidFill>
          <a:ln>
            <a:noFill/>
          </a:ln>
          <a:effectLst>
            <a:outerShdw blurRad="50800" dist="381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sz="2135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1753" name="Picture 3" descr="F:\专门下载\icon\iphone (3)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617" y="2434168"/>
            <a:ext cx="472016" cy="4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151" y="2857501"/>
            <a:ext cx="465667" cy="44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467" y="3354917"/>
            <a:ext cx="465667" cy="46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617" y="4002618"/>
            <a:ext cx="404283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流程图: 可选过程 3"/>
          <p:cNvSpPr/>
          <p:nvPr/>
        </p:nvSpPr>
        <p:spPr>
          <a:xfrm>
            <a:off x="8219017" y="2463800"/>
            <a:ext cx="582083" cy="1890184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865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客户服务中心</a:t>
            </a:r>
            <a:endParaRPr lang="zh-CN" altLang="en-US" sz="1865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上下箭头 34"/>
          <p:cNvSpPr/>
          <p:nvPr/>
        </p:nvSpPr>
        <p:spPr>
          <a:xfrm rot="16200000">
            <a:off x="8988527" y="3149678"/>
            <a:ext cx="288032" cy="528127"/>
          </a:xfrm>
          <a:prstGeom prst="upDownArrow">
            <a:avLst/>
          </a:prstGeom>
          <a:solidFill>
            <a:srgbClr val="E88E36"/>
          </a:solidFill>
          <a:ln w="12700">
            <a:noFill/>
          </a:ln>
          <a:effectLst>
            <a:innerShdw blurRad="127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935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1761" name="组合 5"/>
          <p:cNvGrpSpPr/>
          <p:nvPr/>
        </p:nvGrpSpPr>
        <p:grpSpPr bwMode="auto">
          <a:xfrm>
            <a:off x="3048000" y="2224618"/>
            <a:ext cx="3210984" cy="2139949"/>
            <a:chOff x="2555776" y="2179993"/>
            <a:chExt cx="3532880" cy="2140722"/>
          </a:xfrm>
        </p:grpSpPr>
        <p:sp>
          <p:nvSpPr>
            <p:cNvPr id="232" name="流程图: 准备 231"/>
            <p:cNvSpPr/>
            <p:nvPr/>
          </p:nvSpPr>
          <p:spPr>
            <a:xfrm>
              <a:off x="2555776" y="2552661"/>
              <a:ext cx="1348410" cy="713574"/>
            </a:xfrm>
            <a:prstGeom prst="flowChartPreparation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 sz="146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3" name="流程图: 准备 232"/>
            <p:cNvSpPr/>
            <p:nvPr/>
          </p:nvSpPr>
          <p:spPr>
            <a:xfrm>
              <a:off x="3650340" y="2179993"/>
              <a:ext cx="1350738" cy="715692"/>
            </a:xfrm>
            <a:prstGeom prst="flowChartPreparation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 sz="146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4" name="流程图: 准备 233"/>
            <p:cNvSpPr/>
            <p:nvPr/>
          </p:nvSpPr>
          <p:spPr>
            <a:xfrm>
              <a:off x="4740246" y="2552661"/>
              <a:ext cx="1348410" cy="713574"/>
            </a:xfrm>
            <a:prstGeom prst="flowChartPreparation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 sz="1465" b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5" name="流程图: 准备 234"/>
            <p:cNvSpPr/>
            <p:nvPr/>
          </p:nvSpPr>
          <p:spPr>
            <a:xfrm>
              <a:off x="4726273" y="3289527"/>
              <a:ext cx="1348410" cy="715692"/>
            </a:xfrm>
            <a:prstGeom prst="flowChartPreparation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 sz="1465" b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7" name="流程图: 准备 236"/>
            <p:cNvSpPr/>
            <p:nvPr/>
          </p:nvSpPr>
          <p:spPr>
            <a:xfrm>
              <a:off x="3679341" y="2913302"/>
              <a:ext cx="1304420" cy="714693"/>
            </a:xfrm>
            <a:prstGeom prst="flowChartPreparation">
              <a:avLst/>
            </a:prstGeom>
            <a:solidFill>
              <a:srgbClr val="E68886"/>
            </a:solidFill>
            <a:ln w="12700">
              <a:noFill/>
            </a:ln>
            <a:effectLst>
              <a:innerShdw blurRad="127000">
                <a:schemeClr val="bg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865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</a:t>
              </a:r>
              <a:endParaRPr lang="zh-CN" altLang="en-US" sz="1865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792" name="TextBox 81"/>
            <p:cNvSpPr txBox="1">
              <a:spLocks noChangeArrowheads="1"/>
            </p:cNvSpPr>
            <p:nvPr/>
          </p:nvSpPr>
          <p:spPr bwMode="auto">
            <a:xfrm>
              <a:off x="4065172" y="2333142"/>
              <a:ext cx="615885" cy="477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zh-CN" altLang="en-US" sz="1465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</a:t>
              </a:r>
              <a:endParaRPr lang="en-US" altLang="zh-CN" sz="1465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ts val="1500"/>
                </a:lnSpc>
              </a:pPr>
              <a:r>
                <a:rPr lang="zh-CN" altLang="en-US" sz="1465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识别</a:t>
              </a:r>
              <a:endParaRPr lang="zh-CN" altLang="en-US" sz="1465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793" name="TextBox 81"/>
            <p:cNvSpPr txBox="1">
              <a:spLocks noChangeArrowheads="1"/>
            </p:cNvSpPr>
            <p:nvPr/>
          </p:nvSpPr>
          <p:spPr bwMode="auto">
            <a:xfrm>
              <a:off x="2977472" y="2719530"/>
              <a:ext cx="615885" cy="477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zh-CN" altLang="en-US" sz="1465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</a:t>
              </a:r>
              <a:endParaRPr lang="en-US" altLang="zh-CN" sz="146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ts val="1500"/>
                </a:lnSpc>
              </a:pPr>
              <a:r>
                <a:rPr lang="zh-CN" altLang="en-US" sz="1465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激励</a:t>
              </a:r>
              <a:endParaRPr lang="zh-CN" altLang="en-US" sz="146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794" name="TextBox 81"/>
            <p:cNvSpPr txBox="1">
              <a:spLocks noChangeArrowheads="1"/>
            </p:cNvSpPr>
            <p:nvPr/>
          </p:nvSpPr>
          <p:spPr bwMode="auto">
            <a:xfrm>
              <a:off x="5111770" y="2684777"/>
              <a:ext cx="615885" cy="477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zh-CN" altLang="en-US" sz="1465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</a:t>
              </a:r>
              <a:endParaRPr lang="en-US" altLang="zh-CN" sz="1465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ts val="1500"/>
                </a:lnSpc>
              </a:pPr>
              <a:r>
                <a:rPr lang="zh-CN" altLang="en-US" sz="1465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等级</a:t>
              </a:r>
              <a:endParaRPr lang="zh-CN" altLang="en-US" sz="1465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5" name="流程图: 准备 44"/>
            <p:cNvSpPr/>
            <p:nvPr/>
          </p:nvSpPr>
          <p:spPr>
            <a:xfrm>
              <a:off x="2588380" y="3285292"/>
              <a:ext cx="1348410" cy="715692"/>
            </a:xfrm>
            <a:prstGeom prst="flowChartPreparation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 sz="1465" b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6" name="流程图: 准备 45"/>
            <p:cNvSpPr/>
            <p:nvPr/>
          </p:nvSpPr>
          <p:spPr>
            <a:xfrm>
              <a:off x="3689931" y="3628316"/>
              <a:ext cx="1348409" cy="692399"/>
            </a:xfrm>
            <a:prstGeom prst="flowChartPreparation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 sz="1465" b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797" name="TextBox 81"/>
            <p:cNvSpPr txBox="1">
              <a:spLocks noChangeArrowheads="1"/>
            </p:cNvSpPr>
            <p:nvPr/>
          </p:nvSpPr>
          <p:spPr bwMode="auto">
            <a:xfrm>
              <a:off x="5111770" y="3409167"/>
              <a:ext cx="615885" cy="477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zh-CN" altLang="en-US" sz="1465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</a:t>
              </a:r>
              <a:endParaRPr lang="en-US" altLang="zh-CN" sz="1465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ts val="1500"/>
                </a:lnSpc>
              </a:pPr>
              <a:r>
                <a:rPr lang="zh-CN" altLang="en-US" sz="1465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服务</a:t>
              </a:r>
              <a:endParaRPr lang="zh-CN" altLang="en-US" sz="1465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798" name="TextBox 81"/>
            <p:cNvSpPr txBox="1">
              <a:spLocks noChangeArrowheads="1"/>
            </p:cNvSpPr>
            <p:nvPr/>
          </p:nvSpPr>
          <p:spPr bwMode="auto">
            <a:xfrm>
              <a:off x="2986701" y="3404526"/>
              <a:ext cx="615885" cy="477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zh-CN" altLang="en-US" sz="1465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</a:t>
              </a:r>
              <a:endParaRPr lang="en-US" altLang="zh-CN" sz="1465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ts val="1500"/>
                </a:lnSpc>
              </a:pPr>
              <a:r>
                <a:rPr lang="zh-CN" altLang="en-US" sz="1465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营销</a:t>
              </a:r>
              <a:endParaRPr lang="zh-CN" altLang="en-US" sz="1465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799" name="TextBox 81"/>
            <p:cNvSpPr txBox="1">
              <a:spLocks noChangeArrowheads="1"/>
            </p:cNvSpPr>
            <p:nvPr/>
          </p:nvSpPr>
          <p:spPr bwMode="auto">
            <a:xfrm>
              <a:off x="4094935" y="3742665"/>
              <a:ext cx="615885" cy="477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zh-CN" altLang="en-US" sz="1465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</a:t>
              </a:r>
              <a:endParaRPr lang="en-US" altLang="zh-CN" sz="1465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ts val="1500"/>
                </a:lnSpc>
              </a:pPr>
              <a:r>
                <a:rPr lang="zh-CN" altLang="en-US" sz="1465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分析</a:t>
              </a:r>
              <a:endParaRPr lang="zh-CN" altLang="en-US" sz="1465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" name="上下箭头 4"/>
          <p:cNvSpPr/>
          <p:nvPr/>
        </p:nvSpPr>
        <p:spPr>
          <a:xfrm>
            <a:off x="8702319" y="1627925"/>
            <a:ext cx="452228" cy="533915"/>
          </a:xfrm>
          <a:prstGeom prst="upDownArrow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  <a:effectLst>
            <a:innerShdw blurRad="127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935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1111251" y="2186518"/>
            <a:ext cx="1634067" cy="690033"/>
          </a:xfrm>
          <a:prstGeom prst="roundRect">
            <a:avLst>
              <a:gd name="adj" fmla="val 1091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865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消费信息</a:t>
            </a:r>
            <a:endParaRPr lang="zh-CN" altLang="en-US" sz="1865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7" name="圆角矩形 56"/>
          <p:cNvSpPr/>
          <p:nvPr/>
        </p:nvSpPr>
        <p:spPr>
          <a:xfrm>
            <a:off x="1111251" y="2980268"/>
            <a:ext cx="1634067" cy="690033"/>
          </a:xfrm>
          <a:prstGeom prst="roundRect">
            <a:avLst>
              <a:gd name="adj" fmla="val 1091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865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营销管理</a:t>
            </a:r>
            <a:endParaRPr lang="zh-CN" altLang="en-US" sz="1865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8" name="圆角矩形 57"/>
          <p:cNvSpPr/>
          <p:nvPr/>
        </p:nvSpPr>
        <p:spPr>
          <a:xfrm>
            <a:off x="1111251" y="3774018"/>
            <a:ext cx="1634067" cy="690033"/>
          </a:xfrm>
          <a:prstGeom prst="roundRect">
            <a:avLst>
              <a:gd name="adj" fmla="val 1091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865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营销分析</a:t>
            </a:r>
            <a:endParaRPr lang="zh-CN" altLang="en-US" sz="1865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9" name="上下箭头 58"/>
          <p:cNvSpPr/>
          <p:nvPr/>
        </p:nvSpPr>
        <p:spPr>
          <a:xfrm>
            <a:off x="3576659" y="1646497"/>
            <a:ext cx="452228" cy="533915"/>
          </a:xfrm>
          <a:prstGeom prst="upDownArrow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  <a:effectLst>
            <a:innerShdw blurRad="127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935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6521452" y="2186518"/>
            <a:ext cx="1452033" cy="690033"/>
          </a:xfrm>
          <a:prstGeom prst="roundRect">
            <a:avLst>
              <a:gd name="adj" fmla="val 10913"/>
            </a:avLst>
          </a:prstGeom>
          <a:solidFill>
            <a:srgbClr val="00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86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服务咨询</a:t>
            </a:r>
            <a:endParaRPr lang="zh-CN" altLang="en-US" sz="1865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1" name="圆角矩形 60"/>
          <p:cNvSpPr/>
          <p:nvPr/>
        </p:nvSpPr>
        <p:spPr>
          <a:xfrm>
            <a:off x="6521452" y="2980268"/>
            <a:ext cx="1452033" cy="690033"/>
          </a:xfrm>
          <a:prstGeom prst="roundRect">
            <a:avLst>
              <a:gd name="adj" fmla="val 10913"/>
            </a:avLst>
          </a:prstGeom>
          <a:solidFill>
            <a:srgbClr val="00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86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服务跟踪</a:t>
            </a:r>
            <a:endParaRPr lang="zh-CN" altLang="en-US" sz="1865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2" name="圆角矩形 61"/>
          <p:cNvSpPr/>
          <p:nvPr/>
        </p:nvSpPr>
        <p:spPr>
          <a:xfrm>
            <a:off x="6521452" y="3774018"/>
            <a:ext cx="1452033" cy="690033"/>
          </a:xfrm>
          <a:prstGeom prst="roundRect">
            <a:avLst>
              <a:gd name="adj" fmla="val 10913"/>
            </a:avLst>
          </a:prstGeom>
          <a:solidFill>
            <a:srgbClr val="0099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865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服务回访</a:t>
            </a:r>
            <a:endParaRPr lang="zh-CN" altLang="en-US" sz="1865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41351" y="4764618"/>
            <a:ext cx="10322983" cy="4847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135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微信营销平台</a:t>
            </a:r>
            <a:endParaRPr lang="zh-CN" altLang="en-US" sz="2135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4" name="圆角矩形 63"/>
          <p:cNvSpPr/>
          <p:nvPr/>
        </p:nvSpPr>
        <p:spPr>
          <a:xfrm>
            <a:off x="4296834" y="5393267"/>
            <a:ext cx="2872317" cy="508000"/>
          </a:xfrm>
          <a:prstGeom prst="roundRect">
            <a:avLst>
              <a:gd name="adj" fmla="val 4813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13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供应链管理</a:t>
            </a:r>
            <a:endParaRPr lang="zh-CN" altLang="en-US" sz="2135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5" name="圆角矩形 64"/>
          <p:cNvSpPr/>
          <p:nvPr/>
        </p:nvSpPr>
        <p:spPr>
          <a:xfrm>
            <a:off x="7863418" y="5389034"/>
            <a:ext cx="3054349" cy="505884"/>
          </a:xfrm>
          <a:prstGeom prst="roundRect">
            <a:avLst>
              <a:gd name="adj" fmla="val 4813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135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零售管理</a:t>
            </a:r>
            <a:endParaRPr lang="zh-CN" altLang="en-US" sz="2135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7" name="圆角矩形 66"/>
          <p:cNvSpPr/>
          <p:nvPr/>
        </p:nvSpPr>
        <p:spPr>
          <a:xfrm>
            <a:off x="641351" y="6009218"/>
            <a:ext cx="10322983" cy="51434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endParaRPr lang="zh-CN" altLang="en-US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6134877" y="1154313"/>
            <a:ext cx="4829979" cy="518851"/>
          </a:xfrm>
          <a:prstGeom prst="roundRect">
            <a:avLst>
              <a:gd name="adj" fmla="val 6892"/>
            </a:avLst>
          </a:prstGeom>
          <a:solidFill>
            <a:schemeClr val="tx2">
              <a:lumMod val="40000"/>
              <a:lumOff val="60000"/>
            </a:schemeClr>
          </a:solidFill>
          <a:ln w="12700">
            <a:noFill/>
          </a:ln>
          <a:effectLst>
            <a:innerShdw blurRad="127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65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线下销售渠道：直营店、专柜、加盟店</a:t>
            </a:r>
            <a:endParaRPr lang="zh-CN" altLang="en-US" sz="1465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1781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633" y="2374900"/>
            <a:ext cx="569384" cy="41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2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534" y="3983568"/>
            <a:ext cx="402167" cy="39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/>
          <a:stretch>
            <a:fillRect/>
          </a:stretch>
        </p:blipFill>
        <p:spPr bwMode="auto">
          <a:xfrm>
            <a:off x="10126134" y="3431117"/>
            <a:ext cx="429684" cy="44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734" y="2906184"/>
            <a:ext cx="378884" cy="37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gray">
          <a:xfrm flipH="1">
            <a:off x="2289175" y="2149090"/>
            <a:ext cx="1873250" cy="1873250"/>
          </a:xfrm>
          <a:prstGeom prst="rtTriangl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4549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gray">
          <a:xfrm>
            <a:off x="4195763" y="1815715"/>
            <a:ext cx="0" cy="4255814"/>
          </a:xfrm>
          <a:prstGeom prst="line">
            <a:avLst/>
          </a:prstGeom>
          <a:noFill/>
          <a:ln w="9525">
            <a:solidFill>
              <a:srgbClr val="1C1C1C"/>
            </a:solidFill>
            <a:prstDash val="lgDash"/>
            <a:round/>
            <a:head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gray">
          <a:xfrm>
            <a:off x="4221163" y="2149090"/>
            <a:ext cx="1873250" cy="1873250"/>
          </a:xfrm>
          <a:prstGeom prst="rtTriangl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5451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gray">
          <a:xfrm rot="5400000">
            <a:off x="4222750" y="4090603"/>
            <a:ext cx="1873250" cy="1873250"/>
          </a:xfrm>
          <a:prstGeom prst="rtTriangl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7647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gray">
          <a:xfrm rot="16200000" flipH="1">
            <a:off x="2290763" y="4090603"/>
            <a:ext cx="1873250" cy="1873250"/>
          </a:xfrm>
          <a:prstGeom prst="rtTriangl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60784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gray">
          <a:xfrm>
            <a:off x="1662113" y="4058853"/>
            <a:ext cx="5070475" cy="0"/>
          </a:xfrm>
          <a:prstGeom prst="line">
            <a:avLst/>
          </a:prstGeom>
          <a:noFill/>
          <a:ln w="9525">
            <a:solidFill>
              <a:srgbClr val="1C1C1C"/>
            </a:solidFill>
            <a:prstDash val="lgDash"/>
            <a:rou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gray">
          <a:xfrm>
            <a:off x="2907934" y="3336180"/>
            <a:ext cx="9541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微会员</a:t>
            </a:r>
            <a:endParaRPr lang="zh-CN" altLang="en-US" sz="2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gray">
          <a:xfrm>
            <a:off x="4463291" y="3336180"/>
            <a:ext cx="9541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微商城</a:t>
            </a:r>
            <a:endParaRPr lang="zh-CN" altLang="en-US" sz="2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gray">
          <a:xfrm>
            <a:off x="4463290" y="4316815"/>
            <a:ext cx="9541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微营销</a:t>
            </a:r>
            <a:endParaRPr lang="en-US" altLang="zh-CN" sz="2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gray">
          <a:xfrm>
            <a:off x="2908575" y="4314154"/>
            <a:ext cx="9541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微分销</a:t>
            </a:r>
            <a:endParaRPr lang="zh-CN" altLang="en-US" sz="2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black">
          <a:xfrm>
            <a:off x="907659" y="1580435"/>
            <a:ext cx="2209800" cy="162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kern="0" dirty="0">
                <a:solidFill>
                  <a:srgbClr val="96AD2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围绕粉丝和会员的线上线下融合及精准营销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solidFill>
                <a:srgbClr val="96AD23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20650" marR="0" lvl="0" indent="-120650" algn="l" defTabSz="91440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>
                <a:srgbClr val="1F3F5F"/>
              </a:buClr>
              <a:buSzTx/>
              <a:buFontTx/>
              <a:buChar char="•"/>
              <a:defRPr/>
            </a:pPr>
            <a:r>
              <a:rPr lang="zh-CN" altLang="en-US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线上线下会员统一管理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20650" marR="0" lvl="0" indent="-1206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zh-CN" altLang="en-US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会员标签 精准营销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20650" marR="0" lvl="0" indent="-1206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zh-CN" altLang="en-US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会员积分 会员储值</a:t>
            </a:r>
            <a:endParaRPr lang="en-US" altLang="zh-CN" sz="1400" kern="0" dirty="0">
              <a:solidFill>
                <a:srgbClr val="1C1C1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20650" marR="0" lvl="0" indent="-1206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会员</a:t>
            </a:r>
            <a:r>
              <a:rPr lang="zh-CN" altLang="en-US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激励</a:t>
            </a:r>
            <a:r>
              <a:rPr lang="en-US" altLang="zh-CN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优惠券</a:t>
            </a:r>
            <a:endParaRPr lang="en-US" altLang="zh-CN" sz="1400" kern="0" dirty="0">
              <a:solidFill>
                <a:srgbClr val="1C1C1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会员</a:t>
            </a:r>
            <a:r>
              <a:rPr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RFM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分析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营销分析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black">
          <a:xfrm>
            <a:off x="5240729" y="1580435"/>
            <a:ext cx="2209800" cy="162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kern="0" dirty="0">
                <a:solidFill>
                  <a:srgbClr val="3973B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自主搭建多交易场景微信商城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solidFill>
                <a:srgbClr val="3973B9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20650" marR="0" lvl="0" indent="-120650" algn="l" defTabSz="91440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>
                <a:srgbClr val="1F3F5F"/>
              </a:buClr>
              <a:buSzTx/>
              <a:buFontTx/>
              <a:buChar char="•"/>
              <a:defRPr/>
            </a:pPr>
            <a:r>
              <a:rPr lang="zh-CN" altLang="en-US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可视化商城搭建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20650" marR="0" lvl="0" indent="-1206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多种支付方式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20650" marR="0" lvl="0" indent="-1206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zh-CN" altLang="en-US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多种促销活动方案</a:t>
            </a:r>
            <a:endParaRPr lang="en-US" altLang="zh-CN" sz="1400" kern="0" dirty="0">
              <a:solidFill>
                <a:srgbClr val="1C1C1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20650" marR="0" lvl="0" indent="-1206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线上线下打通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O2O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20650" marR="0" lvl="0" indent="-1206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zh-CN" altLang="en-US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多种业务交易场景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black">
          <a:xfrm>
            <a:off x="5318105" y="4632804"/>
            <a:ext cx="2055047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zh-CN" altLang="en-US" sz="14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基于微信公众号的营销推广</a:t>
            </a:r>
            <a:endParaRPr lang="en-US" altLang="zh-CN" sz="1400" b="1" dirty="0"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20650" marR="0" lvl="0" indent="-120650" algn="l" defTabSz="914400" eaLnBrk="1" fontAlgn="auto" latinLnBrk="0" hangingPunct="1">
              <a:spcBef>
                <a:spcPct val="50000"/>
              </a:spcBef>
              <a:spcAft>
                <a:spcPts val="0"/>
              </a:spcAft>
              <a:buClr>
                <a:srgbClr val="1F3F5F"/>
              </a:buClr>
              <a:buSzTx/>
              <a:buFontTx/>
              <a:buChar char="•"/>
              <a:defRPr/>
            </a:pPr>
            <a:r>
              <a:rPr lang="zh-CN" altLang="en-US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图文消息推送</a:t>
            </a:r>
            <a:endParaRPr lang="en-US" altLang="zh-CN" sz="1400" kern="0" dirty="0">
              <a:solidFill>
                <a:srgbClr val="1C1C1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20650" marR="0" lvl="0" indent="-1206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zh-CN" altLang="en-US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促销活动推送</a:t>
            </a:r>
            <a:endParaRPr lang="en-US" altLang="zh-CN" sz="1400" kern="0" dirty="0">
              <a:solidFill>
                <a:srgbClr val="1C1C1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20650" marR="0" lvl="0" indent="-1206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zh-CN" altLang="en-US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微信营销游戏</a:t>
            </a:r>
            <a:endParaRPr lang="en-US" altLang="zh-CN" sz="1400" kern="0" dirty="0">
              <a:solidFill>
                <a:srgbClr val="1C1C1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20650" marR="0" lvl="0" indent="-120650" algn="l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zh-CN" altLang="en-US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微网站、海报</a:t>
            </a:r>
            <a:endParaRPr lang="en-US" altLang="zh-CN" sz="1400" kern="0" dirty="0">
              <a:solidFill>
                <a:srgbClr val="1C1C1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black">
          <a:xfrm>
            <a:off x="8217683" y="2027599"/>
            <a:ext cx="350837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CN" altLang="en-US" sz="2000" b="1" dirty="0">
                <a:solidFill>
                  <a:srgbClr val="B103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增值应用（单独订购）</a:t>
            </a:r>
            <a:endParaRPr lang="en-US" altLang="zh-CN" sz="2000" b="1" dirty="0">
              <a:solidFill>
                <a:srgbClr val="B1030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eaLnBrk="0" hangingPunct="0">
              <a:lnSpc>
                <a:spcPct val="110000"/>
              </a:lnSpc>
            </a:pPr>
            <a:endParaRPr lang="en-US" altLang="zh-CN" sz="900" b="1" dirty="0">
              <a:solidFill>
                <a:srgbClr val="B1030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Line 4"/>
          <p:cNvSpPr>
            <a:spLocks noChangeShapeType="1"/>
          </p:cNvSpPr>
          <p:nvPr/>
        </p:nvSpPr>
        <p:spPr bwMode="auto">
          <a:xfrm flipH="1">
            <a:off x="8106558" y="2235177"/>
            <a:ext cx="4763" cy="3095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AutoShape 16"/>
          <p:cNvSpPr>
            <a:spLocks noChangeArrowheads="1"/>
          </p:cNvSpPr>
          <p:nvPr/>
        </p:nvSpPr>
        <p:spPr bwMode="gray">
          <a:xfrm>
            <a:off x="8349862" y="2753125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AutoShape 17"/>
          <p:cNvSpPr>
            <a:spLocks noChangeArrowheads="1"/>
          </p:cNvSpPr>
          <p:nvPr/>
        </p:nvSpPr>
        <p:spPr bwMode="gray">
          <a:xfrm>
            <a:off x="8349862" y="3116980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AutoShape 18"/>
          <p:cNvSpPr>
            <a:spLocks noChangeArrowheads="1"/>
          </p:cNvSpPr>
          <p:nvPr/>
        </p:nvSpPr>
        <p:spPr bwMode="gray">
          <a:xfrm>
            <a:off x="8349862" y="3452260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AutoShape 19"/>
          <p:cNvSpPr>
            <a:spLocks noChangeArrowheads="1"/>
          </p:cNvSpPr>
          <p:nvPr/>
        </p:nvSpPr>
        <p:spPr bwMode="gray">
          <a:xfrm>
            <a:off x="8349862" y="3787540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gray">
          <a:xfrm>
            <a:off x="8597512" y="2693739"/>
            <a:ext cx="2301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1400" b="1" dirty="0">
                <a:solidFill>
                  <a:srgbClr val="1C1C1C"/>
                </a:solidFill>
                <a:cs typeface="Arial" panose="020B0604020202020204" pitchFamily="34" charset="0"/>
              </a:rPr>
              <a:t>微信营销</a:t>
            </a:r>
            <a:r>
              <a:rPr lang="en-US" altLang="zh-CN" sz="1400" b="1" dirty="0">
                <a:solidFill>
                  <a:srgbClr val="1C1C1C"/>
                </a:solidFill>
                <a:cs typeface="Arial" panose="020B0604020202020204" pitchFamily="34" charset="0"/>
              </a:rPr>
              <a:t>-</a:t>
            </a:r>
            <a:r>
              <a:rPr lang="zh-CN" altLang="en-US" sz="1400" b="1" dirty="0">
                <a:solidFill>
                  <a:srgbClr val="1C1C1C"/>
                </a:solidFill>
                <a:cs typeface="Arial" panose="020B0604020202020204" pitchFamily="34" charset="0"/>
              </a:rPr>
              <a:t>全员营销</a:t>
            </a:r>
            <a:endParaRPr lang="zh-CN" altLang="en-US" sz="1400" b="1" dirty="0">
              <a:solidFill>
                <a:srgbClr val="1C1C1C"/>
              </a:solidFill>
              <a:cs typeface="Arial" panose="020B0604020202020204" pitchFamily="34" charset="0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gray">
          <a:xfrm>
            <a:off x="8603862" y="3078880"/>
            <a:ext cx="2301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1400" b="1" dirty="0">
                <a:solidFill>
                  <a:srgbClr val="1C1C1C"/>
                </a:solidFill>
                <a:cs typeface="Arial" panose="020B0604020202020204" pitchFamily="34" charset="0"/>
              </a:rPr>
              <a:t>微信营销</a:t>
            </a:r>
            <a:r>
              <a:rPr lang="en-US" altLang="zh-CN" sz="1400" b="1" dirty="0">
                <a:solidFill>
                  <a:srgbClr val="1C1C1C"/>
                </a:solidFill>
                <a:cs typeface="Arial" panose="020B0604020202020204" pitchFamily="34" charset="0"/>
              </a:rPr>
              <a:t>-</a:t>
            </a:r>
            <a:r>
              <a:rPr lang="zh-CN" altLang="en-US" sz="1400" b="1" dirty="0">
                <a:solidFill>
                  <a:srgbClr val="1C1C1C"/>
                </a:solidFill>
                <a:cs typeface="Arial" panose="020B0604020202020204" pitchFamily="34" charset="0"/>
              </a:rPr>
              <a:t>区域站点</a:t>
            </a:r>
            <a:endParaRPr lang="zh-CN" altLang="en-US" sz="1400" b="1" dirty="0">
              <a:solidFill>
                <a:srgbClr val="1C1C1C"/>
              </a:solidFill>
              <a:cs typeface="Arial" panose="020B0604020202020204" pitchFamily="34" charset="0"/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gray">
          <a:xfrm>
            <a:off x="8603862" y="3423685"/>
            <a:ext cx="2301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1400" b="1" dirty="0">
                <a:solidFill>
                  <a:srgbClr val="1C1C1C"/>
                </a:solidFill>
                <a:cs typeface="Arial" panose="020B0604020202020204" pitchFamily="34" charset="0"/>
              </a:rPr>
              <a:t>微信营销</a:t>
            </a:r>
            <a:r>
              <a:rPr lang="en-US" altLang="zh-CN" sz="1400" b="1" dirty="0">
                <a:solidFill>
                  <a:srgbClr val="1C1C1C"/>
                </a:solidFill>
                <a:cs typeface="Arial" panose="020B0604020202020204" pitchFamily="34" charset="0"/>
              </a:rPr>
              <a:t>-</a:t>
            </a:r>
            <a:r>
              <a:rPr lang="zh-CN" altLang="en-US" sz="1400" b="1" dirty="0">
                <a:solidFill>
                  <a:srgbClr val="1C1C1C"/>
                </a:solidFill>
                <a:cs typeface="Arial" panose="020B0604020202020204" pitchFamily="34" charset="0"/>
              </a:rPr>
              <a:t>配送中心</a:t>
            </a:r>
            <a:endParaRPr lang="zh-CN" altLang="en-US" sz="1400" b="1" dirty="0">
              <a:solidFill>
                <a:srgbClr val="1C1C1C"/>
              </a:solidFill>
              <a:cs typeface="Arial" panose="020B0604020202020204" pitchFamily="34" charset="0"/>
            </a:endParaRP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gray">
          <a:xfrm>
            <a:off x="8603862" y="3758965"/>
            <a:ext cx="24350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1400" b="1" dirty="0">
                <a:solidFill>
                  <a:srgbClr val="1C1C1C"/>
                </a:solidFill>
                <a:cs typeface="Arial" panose="020B0604020202020204" pitchFamily="34" charset="0"/>
              </a:rPr>
              <a:t>微信营销</a:t>
            </a:r>
            <a:r>
              <a:rPr lang="en-US" altLang="zh-CN" sz="1400" b="1" dirty="0">
                <a:solidFill>
                  <a:srgbClr val="1C1C1C"/>
                </a:solidFill>
                <a:cs typeface="Arial" panose="020B0604020202020204" pitchFamily="34" charset="0"/>
              </a:rPr>
              <a:t>-B2B2C</a:t>
            </a:r>
            <a:r>
              <a:rPr lang="zh-CN" altLang="en-US" sz="1400" b="1" dirty="0">
                <a:solidFill>
                  <a:srgbClr val="1C1C1C"/>
                </a:solidFill>
                <a:cs typeface="Arial" panose="020B0604020202020204" pitchFamily="34" charset="0"/>
              </a:rPr>
              <a:t>多用户商城</a:t>
            </a:r>
            <a:endParaRPr lang="zh-CN" altLang="en-US" sz="1400" b="1" dirty="0">
              <a:solidFill>
                <a:srgbClr val="1C1C1C"/>
              </a:solidFill>
              <a:cs typeface="Arial" panose="020B0604020202020204" pitchFamily="34" charset="0"/>
            </a:endParaRPr>
          </a:p>
        </p:txBody>
      </p:sp>
      <p:sp>
        <p:nvSpPr>
          <p:cNvPr id="31" name="Line 24"/>
          <p:cNvSpPr>
            <a:spLocks noChangeShapeType="1"/>
          </p:cNvSpPr>
          <p:nvPr/>
        </p:nvSpPr>
        <p:spPr bwMode="auto">
          <a:xfrm rot="16200000" flipH="1">
            <a:off x="9886940" y="782205"/>
            <a:ext cx="6350" cy="35575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2" name="AutoShape 16"/>
          <p:cNvSpPr>
            <a:spLocks noChangeArrowheads="1"/>
          </p:cNvSpPr>
          <p:nvPr/>
        </p:nvSpPr>
        <p:spPr bwMode="gray">
          <a:xfrm>
            <a:off x="8349862" y="4165444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gray">
          <a:xfrm>
            <a:off x="8349862" y="4529299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4" name="AutoShape 18"/>
          <p:cNvSpPr>
            <a:spLocks noChangeArrowheads="1"/>
          </p:cNvSpPr>
          <p:nvPr/>
        </p:nvSpPr>
        <p:spPr bwMode="gray">
          <a:xfrm>
            <a:off x="8349862" y="4864579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5" name="AutoShape 19"/>
          <p:cNvSpPr>
            <a:spLocks noChangeArrowheads="1"/>
          </p:cNvSpPr>
          <p:nvPr/>
        </p:nvSpPr>
        <p:spPr bwMode="gray">
          <a:xfrm>
            <a:off x="8349862" y="5199859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dist="28398" dir="1593903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gray">
          <a:xfrm>
            <a:off x="8597512" y="4106058"/>
            <a:ext cx="2301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1400" b="1" dirty="0">
                <a:solidFill>
                  <a:srgbClr val="1C1C1C"/>
                </a:solidFill>
                <a:cs typeface="Arial" panose="020B0604020202020204" pitchFamily="34" charset="0"/>
              </a:rPr>
              <a:t>微信营销</a:t>
            </a:r>
            <a:r>
              <a:rPr lang="en-US" altLang="zh-CN" sz="1400" b="1" dirty="0">
                <a:solidFill>
                  <a:srgbClr val="1C1C1C"/>
                </a:solidFill>
                <a:cs typeface="Arial" panose="020B0604020202020204" pitchFamily="34" charset="0"/>
              </a:rPr>
              <a:t>-</a:t>
            </a:r>
            <a:r>
              <a:rPr lang="zh-CN" altLang="en-US" sz="1400" b="1" dirty="0">
                <a:solidFill>
                  <a:srgbClr val="1C1C1C"/>
                </a:solidFill>
                <a:cs typeface="Arial" panose="020B0604020202020204" pitchFamily="34" charset="0"/>
              </a:rPr>
              <a:t>微信通道</a:t>
            </a:r>
            <a:endParaRPr lang="zh-CN" altLang="en-US" sz="1400" b="1" dirty="0">
              <a:solidFill>
                <a:srgbClr val="1C1C1C"/>
              </a:solidFill>
              <a:cs typeface="Arial" panose="020B0604020202020204" pitchFamily="34" charset="0"/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gray">
          <a:xfrm>
            <a:off x="8603862" y="4491199"/>
            <a:ext cx="2301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1400" b="1" dirty="0">
                <a:solidFill>
                  <a:srgbClr val="1C1C1C"/>
                </a:solidFill>
                <a:cs typeface="Arial" panose="020B0604020202020204" pitchFamily="34" charset="0"/>
              </a:rPr>
              <a:t>微信营销</a:t>
            </a:r>
            <a:r>
              <a:rPr lang="en-US" altLang="zh-CN" sz="1400" b="1" dirty="0">
                <a:solidFill>
                  <a:srgbClr val="1C1C1C"/>
                </a:solidFill>
                <a:cs typeface="Arial" panose="020B0604020202020204" pitchFamily="34" charset="0"/>
              </a:rPr>
              <a:t>-PC</a:t>
            </a:r>
            <a:r>
              <a:rPr lang="zh-CN" altLang="en-US" sz="1400" b="1" dirty="0">
                <a:solidFill>
                  <a:srgbClr val="1C1C1C"/>
                </a:solidFill>
                <a:cs typeface="Arial" panose="020B0604020202020204" pitchFamily="34" charset="0"/>
              </a:rPr>
              <a:t>商城</a:t>
            </a:r>
            <a:endParaRPr lang="zh-CN" altLang="en-US" sz="1400" b="1" dirty="0">
              <a:solidFill>
                <a:srgbClr val="1C1C1C"/>
              </a:solidFill>
              <a:cs typeface="Arial" panose="020B0604020202020204" pitchFamily="34" charset="0"/>
            </a:endParaRPr>
          </a:p>
        </p:txBody>
      </p:sp>
      <p:sp>
        <p:nvSpPr>
          <p:cNvPr id="38" name="Text Box 22"/>
          <p:cNvSpPr txBox="1">
            <a:spLocks noChangeArrowheads="1"/>
          </p:cNvSpPr>
          <p:nvPr/>
        </p:nvSpPr>
        <p:spPr bwMode="gray">
          <a:xfrm>
            <a:off x="8603862" y="4836004"/>
            <a:ext cx="2301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CN" altLang="en-US" sz="1400" b="1" dirty="0">
                <a:solidFill>
                  <a:srgbClr val="1C1C1C"/>
                </a:solidFill>
                <a:cs typeface="Arial" panose="020B0604020202020204" pitchFamily="34" charset="0"/>
              </a:rPr>
              <a:t>微信营销</a:t>
            </a:r>
            <a:r>
              <a:rPr lang="en-US" altLang="zh-CN" sz="1400" b="1" dirty="0">
                <a:solidFill>
                  <a:srgbClr val="1C1C1C"/>
                </a:solidFill>
                <a:cs typeface="Arial" panose="020B0604020202020204" pitchFamily="34" charset="0"/>
              </a:rPr>
              <a:t>-</a:t>
            </a:r>
            <a:r>
              <a:rPr lang="zh-CN" altLang="en-US" sz="1400" b="1" dirty="0">
                <a:solidFill>
                  <a:srgbClr val="1C1C1C"/>
                </a:solidFill>
                <a:cs typeface="Arial" panose="020B0604020202020204" pitchFamily="34" charset="0"/>
              </a:rPr>
              <a:t>微信小程序</a:t>
            </a:r>
            <a:endParaRPr lang="zh-CN" altLang="en-US" sz="1400" b="1" dirty="0">
              <a:solidFill>
                <a:srgbClr val="1C1C1C"/>
              </a:solidFill>
              <a:cs typeface="Arial" panose="020B0604020202020204" pitchFamily="34" charset="0"/>
            </a:endParaRP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gray">
          <a:xfrm>
            <a:off x="8603862" y="5171284"/>
            <a:ext cx="24350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1400" b="1" dirty="0">
                <a:solidFill>
                  <a:srgbClr val="1C1C1C"/>
                </a:solidFill>
                <a:cs typeface="Arial" panose="020B0604020202020204" pitchFamily="34" charset="0"/>
              </a:rPr>
              <a:t>微信营销</a:t>
            </a:r>
            <a:r>
              <a:rPr lang="en-US" altLang="zh-CN" sz="1400" b="1" dirty="0">
                <a:solidFill>
                  <a:srgbClr val="1C1C1C"/>
                </a:solidFill>
                <a:cs typeface="Arial" panose="020B0604020202020204" pitchFamily="34" charset="0"/>
              </a:rPr>
              <a:t>-API</a:t>
            </a:r>
            <a:r>
              <a:rPr lang="zh-CN" altLang="en-US" sz="1400" b="1" dirty="0">
                <a:solidFill>
                  <a:srgbClr val="1C1C1C"/>
                </a:solidFill>
                <a:cs typeface="Arial" panose="020B0604020202020204" pitchFamily="34" charset="0"/>
              </a:rPr>
              <a:t>接口</a:t>
            </a:r>
            <a:endParaRPr lang="zh-CN" altLang="en-US" sz="1400" b="1" dirty="0">
              <a:solidFill>
                <a:srgbClr val="1C1C1C"/>
              </a:solidFill>
              <a:cs typeface="Arial" panose="020B0604020202020204" pitchFamily="34" charset="0"/>
            </a:endParaRP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black">
          <a:xfrm>
            <a:off x="8217682" y="5588044"/>
            <a:ext cx="3508375" cy="37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CN" altLang="en-US" dirty="0">
                <a:solidFill>
                  <a:srgbClr val="B103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更多应用</a:t>
            </a:r>
            <a:r>
              <a:rPr lang="en-US" altLang="zh-CN" dirty="0">
                <a:solidFill>
                  <a:srgbClr val="B1030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endParaRPr lang="en-US" altLang="zh-CN" sz="800" dirty="0">
              <a:solidFill>
                <a:srgbClr val="B1030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文本框 31"/>
          <p:cNvSpPr txBox="1">
            <a:spLocks noChangeArrowheads="1"/>
          </p:cNvSpPr>
          <p:nvPr/>
        </p:nvSpPr>
        <p:spPr bwMode="auto">
          <a:xfrm>
            <a:off x="812440" y="390606"/>
            <a:ext cx="638667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zh-CN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微信营销总体应用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" name="Text Box 14"/>
          <p:cNvSpPr txBox="1">
            <a:spLocks noChangeArrowheads="1"/>
          </p:cNvSpPr>
          <p:nvPr/>
        </p:nvSpPr>
        <p:spPr bwMode="black">
          <a:xfrm>
            <a:off x="812440" y="4653124"/>
            <a:ext cx="2101816" cy="15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20650" indent="-1206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zh-CN" sz="1400" b="1" kern="0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CN" altLang="zh-CN" sz="1400" b="1" kern="0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基于</a:t>
            </a:r>
            <a:r>
              <a:rPr lang="zh-CN" altLang="en-US" sz="1400" b="1" kern="0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三层分润模式的快速裂变实现低成本获客</a:t>
            </a:r>
            <a:endParaRPr lang="en-US" altLang="zh-CN" sz="1400" b="1" dirty="0">
              <a:solidFill>
                <a:schemeClr val="accent4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Clr>
                <a:srgbClr val="1F3F5F"/>
              </a:buClr>
              <a:buFontTx/>
              <a:buChar char="•"/>
              <a:defRPr/>
            </a:pPr>
            <a:r>
              <a:rPr lang="zh-CN" altLang="en-US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两种三级分润模式</a:t>
            </a:r>
            <a:endParaRPr lang="en-US" altLang="zh-CN" sz="1400" kern="0" dirty="0">
              <a:solidFill>
                <a:srgbClr val="1C1C1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fontAlgn="auto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>
                <a:srgbClr val="1F3F5F"/>
              </a:buClr>
              <a:buFontTx/>
              <a:buChar char="•"/>
              <a:defRPr/>
            </a:pPr>
            <a:r>
              <a:rPr lang="zh-CN" altLang="en-US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佣金结算、提现规则</a:t>
            </a:r>
            <a:endParaRPr lang="en-US" altLang="zh-CN" sz="1400" kern="0" dirty="0">
              <a:solidFill>
                <a:srgbClr val="1C1C1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CN" altLang="en-US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分销员自助查询</a:t>
            </a:r>
            <a:endParaRPr lang="en-US" altLang="zh-CN" sz="1400" kern="0" dirty="0">
              <a:solidFill>
                <a:srgbClr val="1C1C1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zh-CN" altLang="en-US" sz="1400" kern="0" dirty="0">
                <a:solidFill>
                  <a:srgbClr val="1C1C1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分销商统计查询</a:t>
            </a:r>
            <a:endParaRPr lang="en-US" altLang="zh-CN" sz="1400" kern="0" dirty="0">
              <a:solidFill>
                <a:srgbClr val="1C1C1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45428" y="1580322"/>
            <a:ext cx="10005667" cy="4075043"/>
            <a:chOff x="539552" y="1131590"/>
            <a:chExt cx="8515132" cy="3073267"/>
          </a:xfrm>
        </p:grpSpPr>
        <p:pic>
          <p:nvPicPr>
            <p:cNvPr id="3" name="图片 5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679" y="3437143"/>
              <a:ext cx="1073883" cy="327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圆角矩形 3"/>
            <p:cNvSpPr/>
            <p:nvPr/>
          </p:nvSpPr>
          <p:spPr>
            <a:xfrm>
              <a:off x="2349256" y="3334945"/>
              <a:ext cx="6705428" cy="869912"/>
            </a:xfrm>
            <a:prstGeom prst="roundRect">
              <a:avLst>
                <a:gd name="adj" fmla="val 2883"/>
              </a:avLst>
            </a:prstGeom>
            <a:solidFill>
              <a:schemeClr val="bg1">
                <a:lumMod val="85000"/>
              </a:schemeClr>
            </a:solidFill>
            <a:ln w="6350" cmpd="sng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2400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2469902" y="3476225"/>
              <a:ext cx="1088997" cy="630211"/>
            </a:xfrm>
            <a:prstGeom prst="roundRect">
              <a:avLst>
                <a:gd name="adj" fmla="val 288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2400"/>
            </a:p>
          </p:txBody>
        </p:sp>
        <p:sp>
          <p:nvSpPr>
            <p:cNvPr id="6" name="文本框 61"/>
            <p:cNvSpPr txBox="1">
              <a:spLocks noChangeArrowheads="1"/>
            </p:cNvSpPr>
            <p:nvPr/>
          </p:nvSpPr>
          <p:spPr bwMode="auto">
            <a:xfrm>
              <a:off x="2496517" y="3620187"/>
              <a:ext cx="101785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600" b="1">
                  <a:solidFill>
                    <a:srgbClr val="E6001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数据服务</a:t>
              </a:r>
              <a:endParaRPr lang="zh-CN" altLang="en-US" sz="1600" b="1">
                <a:solidFill>
                  <a:srgbClr val="E6001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2349256" y="2341212"/>
              <a:ext cx="4724279" cy="877849"/>
            </a:xfrm>
            <a:prstGeom prst="roundRect">
              <a:avLst>
                <a:gd name="adj" fmla="val 8274"/>
              </a:avLst>
            </a:prstGeom>
            <a:solidFill>
              <a:schemeClr val="bg1">
                <a:lumMod val="85000"/>
              </a:schemeClr>
            </a:solidFill>
            <a:ln w="6350" cmpd="sng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2400"/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2460378" y="2474557"/>
              <a:ext cx="1098522" cy="625447"/>
            </a:xfrm>
            <a:prstGeom prst="roundRect">
              <a:avLst>
                <a:gd name="adj" fmla="val 288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2400"/>
            </a:p>
          </p:txBody>
        </p:sp>
        <p:sp>
          <p:nvSpPr>
            <p:cNvPr id="9" name="文本框 64"/>
            <p:cNvSpPr txBox="1">
              <a:spLocks noChangeArrowheads="1"/>
            </p:cNvSpPr>
            <p:nvPr/>
          </p:nvSpPr>
          <p:spPr bwMode="auto">
            <a:xfrm>
              <a:off x="2428105" y="2624734"/>
              <a:ext cx="110504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600" b="1">
                  <a:solidFill>
                    <a:srgbClr val="E6001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数据管理</a:t>
              </a:r>
              <a:endParaRPr lang="zh-CN" altLang="en-US" sz="1600" b="1">
                <a:solidFill>
                  <a:srgbClr val="E6001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3646211" y="2531704"/>
              <a:ext cx="898501" cy="236527"/>
            </a:xfrm>
            <a:prstGeom prst="roundRect">
              <a:avLst>
                <a:gd name="adj" fmla="val 1092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1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360</a:t>
              </a:r>
              <a:r>
                <a:rPr lang="zh-CN" altLang="en-US" sz="11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度视图</a:t>
              </a:r>
              <a:endParaRPr lang="zh-CN" altLang="en-US" sz="11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4792357" y="2531704"/>
              <a:ext cx="898501" cy="236527"/>
            </a:xfrm>
            <a:prstGeom prst="roundRect">
              <a:avLst>
                <a:gd name="adj" fmla="val 1092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智能标签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936914" y="2531704"/>
              <a:ext cx="898501" cy="236527"/>
            </a:xfrm>
            <a:prstGeom prst="roundRect">
              <a:avLst>
                <a:gd name="adj" fmla="val 1092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客户画像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2349256" y="1530035"/>
              <a:ext cx="4724279" cy="761968"/>
            </a:xfrm>
            <a:prstGeom prst="roundRect">
              <a:avLst>
                <a:gd name="adj" fmla="val 8275"/>
              </a:avLst>
            </a:prstGeom>
            <a:solidFill>
              <a:schemeClr val="bg1">
                <a:lumMod val="85000"/>
              </a:schemeClr>
            </a:solidFill>
            <a:ln w="6350" cmpd="sng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2400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2460378" y="1664967"/>
              <a:ext cx="1098522" cy="520678"/>
            </a:xfrm>
            <a:prstGeom prst="roundRect">
              <a:avLst>
                <a:gd name="adj" fmla="val 288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2400"/>
            </a:p>
          </p:txBody>
        </p:sp>
        <p:sp>
          <p:nvSpPr>
            <p:cNvPr id="15" name="文本框 70"/>
            <p:cNvSpPr txBox="1">
              <a:spLocks noChangeArrowheads="1"/>
            </p:cNvSpPr>
            <p:nvPr/>
          </p:nvSpPr>
          <p:spPr bwMode="auto">
            <a:xfrm>
              <a:off x="2428105" y="1787169"/>
              <a:ext cx="114950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600" b="1">
                  <a:solidFill>
                    <a:srgbClr val="E6001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社交营销</a:t>
              </a:r>
              <a:endParaRPr lang="zh-CN" altLang="en-US" sz="1600" b="1">
                <a:solidFill>
                  <a:srgbClr val="E6001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3635098" y="1666554"/>
              <a:ext cx="893741" cy="238115"/>
            </a:xfrm>
            <a:prstGeom prst="roundRect">
              <a:avLst>
                <a:gd name="adj" fmla="val 10929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全员营销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4787594" y="1666554"/>
              <a:ext cx="892153" cy="238115"/>
            </a:xfrm>
            <a:prstGeom prst="roundRect">
              <a:avLst>
                <a:gd name="adj" fmla="val 10929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游戏互动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5938502" y="1666554"/>
              <a:ext cx="893740" cy="238115"/>
            </a:xfrm>
            <a:prstGeom prst="roundRect">
              <a:avLst>
                <a:gd name="adj" fmla="val 10929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活动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39552" y="1618930"/>
              <a:ext cx="1541424" cy="2127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33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</a:rPr>
                <a:t>社交平台</a:t>
              </a:r>
              <a:endParaRPr lang="zh-CN" altLang="en-US" sz="1335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539552" y="1618930"/>
              <a:ext cx="1562060" cy="673071"/>
            </a:xfrm>
            <a:prstGeom prst="roundRect">
              <a:avLst>
                <a:gd name="adj" fmla="val 5805"/>
              </a:avLst>
            </a:prstGeom>
            <a:noFill/>
            <a:ln w="6350" cmpd="sng">
              <a:solidFill>
                <a:srgbClr val="A6A6A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2400"/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539552" y="3334945"/>
              <a:ext cx="1562060" cy="854039"/>
            </a:xfrm>
            <a:prstGeom prst="roundRect">
              <a:avLst>
                <a:gd name="adj" fmla="val 2469"/>
              </a:avLst>
            </a:prstGeom>
            <a:noFill/>
            <a:ln w="6350" cmpd="sng">
              <a:solidFill>
                <a:srgbClr val="A6A6A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2400"/>
            </a:p>
          </p:txBody>
        </p:sp>
        <p:sp>
          <p:nvSpPr>
            <p:cNvPr id="22" name="文本框 77"/>
            <p:cNvSpPr txBox="1">
              <a:spLocks noChangeArrowheads="1"/>
            </p:cNvSpPr>
            <p:nvPr/>
          </p:nvSpPr>
          <p:spPr bwMode="auto">
            <a:xfrm>
              <a:off x="539552" y="3334945"/>
              <a:ext cx="1560473" cy="220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300" b="1">
                  <a:solidFill>
                    <a:srgbClr val="59595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1300" b="1">
                  <a:solidFill>
                    <a:srgbClr val="59595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AI</a:t>
              </a:r>
              <a:r>
                <a:rPr lang="zh-CN" altLang="en-US" sz="1300" b="1">
                  <a:solidFill>
                    <a:srgbClr val="59595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伙伴</a:t>
              </a:r>
              <a:endParaRPr lang="en-US" altLang="zh-CN" sz="1300" b="1">
                <a:solidFill>
                  <a:srgbClr val="59595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23" name="图片 78" descr="578457845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041166" y="3397661"/>
              <a:ext cx="313043" cy="360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图片 79" descr="578457845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104934" y="3705145"/>
              <a:ext cx="313043" cy="360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圆角矩形 24"/>
            <p:cNvSpPr/>
            <p:nvPr/>
          </p:nvSpPr>
          <p:spPr>
            <a:xfrm>
              <a:off x="2760408" y="1131590"/>
              <a:ext cx="1131858" cy="292088"/>
            </a:xfrm>
            <a:prstGeom prst="roundRect">
              <a:avLst/>
            </a:prstGeom>
            <a:gradFill flip="none" rotWithShape="1">
              <a:gsLst>
                <a:gs pos="0">
                  <a:srgbClr val="FD4B26"/>
                </a:gs>
                <a:gs pos="100000">
                  <a:srgbClr val="DB3364"/>
                </a:gs>
                <a:gs pos="50000">
                  <a:srgbClr val="E73D26"/>
                </a:gs>
              </a:gsLst>
              <a:lin ang="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4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流量</a:t>
              </a:r>
              <a:endPara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5092386" y="1131590"/>
              <a:ext cx="1130271" cy="292088"/>
            </a:xfrm>
            <a:prstGeom prst="roundRect">
              <a:avLst/>
            </a:prstGeom>
            <a:gradFill flip="none" rotWithShape="1">
              <a:gsLst>
                <a:gs pos="0">
                  <a:srgbClr val="FD4B26"/>
                </a:gs>
                <a:gs pos="100000">
                  <a:srgbClr val="DB3364"/>
                </a:gs>
                <a:gs pos="50000">
                  <a:srgbClr val="E73D26"/>
                </a:gs>
              </a:gsLst>
              <a:lin ang="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4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60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粉丝</a:t>
              </a:r>
              <a:endParaRPr lang="zh-CN" altLang="en-US" sz="1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7513262" y="1131590"/>
              <a:ext cx="1130271" cy="292088"/>
            </a:xfrm>
            <a:prstGeom prst="roundRect">
              <a:avLst/>
            </a:prstGeom>
            <a:gradFill flip="none" rotWithShape="1">
              <a:gsLst>
                <a:gs pos="0">
                  <a:srgbClr val="FD4B26"/>
                </a:gs>
                <a:gs pos="100000">
                  <a:srgbClr val="DB3364"/>
                </a:gs>
                <a:gs pos="50000">
                  <a:srgbClr val="E73D26"/>
                </a:gs>
              </a:gsLst>
              <a:lin ang="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4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60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</a:t>
              </a:r>
              <a:endParaRPr lang="zh-CN" altLang="en-US" sz="1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28" name="直线连接符 6"/>
            <p:cNvCxnSpPr/>
            <p:nvPr/>
          </p:nvCxnSpPr>
          <p:spPr>
            <a:xfrm>
              <a:off x="4052601" y="1199849"/>
              <a:ext cx="900089" cy="134932"/>
            </a:xfrm>
            <a:prstGeom prst="line">
              <a:avLst/>
            </a:prstGeom>
            <a:ln>
              <a:solidFill>
                <a:srgbClr val="FF6600"/>
              </a:solidFill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线连接符 138"/>
            <p:cNvCxnSpPr/>
            <p:nvPr/>
          </p:nvCxnSpPr>
          <p:spPr>
            <a:xfrm>
              <a:off x="6414740" y="1199848"/>
              <a:ext cx="900089" cy="134932"/>
            </a:xfrm>
            <a:prstGeom prst="line">
              <a:avLst/>
            </a:prstGeom>
            <a:ln>
              <a:solidFill>
                <a:srgbClr val="FF6600"/>
              </a:solidFill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圆角矩形 29"/>
            <p:cNvSpPr/>
            <p:nvPr/>
          </p:nvSpPr>
          <p:spPr>
            <a:xfrm>
              <a:off x="3646211" y="2857126"/>
              <a:ext cx="898501" cy="236528"/>
            </a:xfrm>
            <a:prstGeom prst="roundRect">
              <a:avLst>
                <a:gd name="adj" fmla="val 10929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消费数据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4789182" y="2857126"/>
              <a:ext cx="900089" cy="236528"/>
            </a:xfrm>
            <a:prstGeom prst="roundRect">
              <a:avLst>
                <a:gd name="adj" fmla="val 10929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活动数据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5932153" y="2855540"/>
              <a:ext cx="900089" cy="238115"/>
            </a:xfrm>
            <a:prstGeom prst="roundRect">
              <a:avLst>
                <a:gd name="adj" fmla="val 10929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粉丝管理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3635098" y="1960229"/>
              <a:ext cx="893741" cy="236527"/>
            </a:xfrm>
            <a:prstGeom prst="roundRect">
              <a:avLst>
                <a:gd name="adj" fmla="val 10929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图文传播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4787594" y="1960229"/>
              <a:ext cx="892153" cy="236527"/>
            </a:xfrm>
            <a:prstGeom prst="roundRect">
              <a:avLst>
                <a:gd name="adj" fmla="val 10929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社区推荐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5938502" y="1960229"/>
              <a:ext cx="893740" cy="236527"/>
            </a:xfrm>
            <a:prstGeom prst="roundRect">
              <a:avLst>
                <a:gd name="adj" fmla="val 10929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微分销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3762095" y="3506387"/>
              <a:ext cx="1319179" cy="236527"/>
            </a:xfrm>
            <a:prstGeom prst="roundRect">
              <a:avLst>
                <a:gd name="adj" fmla="val 1092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客流识别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5543224" y="3506387"/>
              <a:ext cx="1319179" cy="236527"/>
            </a:xfrm>
            <a:prstGeom prst="roundRect">
              <a:avLst>
                <a:gd name="adj" fmla="val 1092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行为分析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7324353" y="3507973"/>
              <a:ext cx="1319179" cy="236528"/>
            </a:xfrm>
            <a:prstGeom prst="roundRect">
              <a:avLst>
                <a:gd name="adj" fmla="val 1092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客户服务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3762095" y="3831809"/>
              <a:ext cx="1319179" cy="236528"/>
            </a:xfrm>
            <a:prstGeom prst="roundRect">
              <a:avLst>
                <a:gd name="adj" fmla="val 1092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 dirty="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促销设计</a:t>
              </a:r>
              <a:endParaRPr lang="zh-CN" altLang="en-US" sz="1200" dirty="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5546399" y="3831809"/>
              <a:ext cx="1319179" cy="236528"/>
            </a:xfrm>
            <a:prstGeom prst="roundRect">
              <a:avLst>
                <a:gd name="adj" fmla="val 1092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活动分析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7332292" y="3831809"/>
              <a:ext cx="1317591" cy="238115"/>
            </a:xfrm>
            <a:prstGeom prst="roundRect">
              <a:avLst>
                <a:gd name="adj" fmla="val 1092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精准营销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39552" y="2385661"/>
              <a:ext cx="1541424" cy="2127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335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Microsoft YaHei" panose="020B0503020204020204" pitchFamily="34" charset="-122"/>
                </a:rPr>
                <a:t>渠道</a:t>
              </a:r>
              <a:endParaRPr lang="zh-CN" altLang="en-US" sz="1335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endParaRPr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539552" y="2385661"/>
              <a:ext cx="1560473" cy="765141"/>
            </a:xfrm>
            <a:prstGeom prst="roundRect">
              <a:avLst>
                <a:gd name="adj" fmla="val 5805"/>
              </a:avLst>
            </a:prstGeom>
            <a:noFill/>
            <a:ln w="6350" cmpd="sng">
              <a:solidFill>
                <a:srgbClr val="A6A6A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2400"/>
            </a:p>
          </p:txBody>
        </p:sp>
        <p:sp>
          <p:nvSpPr>
            <p:cNvPr id="44" name="圆角矩形 43"/>
            <p:cNvSpPr/>
            <p:nvPr/>
          </p:nvSpPr>
          <p:spPr>
            <a:xfrm>
              <a:off x="7184657" y="1541147"/>
              <a:ext cx="1870027" cy="1677914"/>
            </a:xfrm>
            <a:prstGeom prst="roundRect">
              <a:avLst>
                <a:gd name="adj" fmla="val 8275"/>
              </a:avLst>
            </a:prstGeom>
            <a:solidFill>
              <a:schemeClr val="bg1">
                <a:lumMod val="85000"/>
              </a:schemeClr>
            </a:solidFill>
            <a:ln w="6350" cmpd="sng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2400"/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7543424" y="1626868"/>
              <a:ext cx="1100110" cy="365109"/>
            </a:xfrm>
            <a:prstGeom prst="roundRect">
              <a:avLst>
                <a:gd name="adj" fmla="val 288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2400"/>
            </a:p>
          </p:txBody>
        </p:sp>
        <p:sp>
          <p:nvSpPr>
            <p:cNvPr id="46" name="文本框 101"/>
            <p:cNvSpPr txBox="1">
              <a:spLocks noChangeArrowheads="1"/>
            </p:cNvSpPr>
            <p:nvPr/>
          </p:nvSpPr>
          <p:spPr bwMode="auto">
            <a:xfrm>
              <a:off x="7521894" y="1671213"/>
              <a:ext cx="11295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600" b="1">
                  <a:solidFill>
                    <a:srgbClr val="E6001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服务激励</a:t>
              </a:r>
              <a:endParaRPr lang="zh-CN" altLang="en-US" sz="1600" b="1">
                <a:solidFill>
                  <a:srgbClr val="E6001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7254506" y="2111033"/>
              <a:ext cx="833416" cy="236528"/>
            </a:xfrm>
            <a:prstGeom prst="roundRect">
              <a:avLst>
                <a:gd name="adj" fmla="val 10929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会员等级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7254506" y="2461856"/>
              <a:ext cx="838179" cy="236527"/>
            </a:xfrm>
            <a:prstGeom prst="roundRect">
              <a:avLst>
                <a:gd name="adj" fmla="val 10929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奖励计划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7254506" y="2812678"/>
              <a:ext cx="833416" cy="236528"/>
            </a:xfrm>
            <a:prstGeom prst="roundRect">
              <a:avLst>
                <a:gd name="adj" fmla="val 10929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流量引导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0" name="圆角矩形 49"/>
            <p:cNvSpPr/>
            <p:nvPr/>
          </p:nvSpPr>
          <p:spPr>
            <a:xfrm>
              <a:off x="8135546" y="2112621"/>
              <a:ext cx="835003" cy="236527"/>
            </a:xfrm>
            <a:prstGeom prst="roundRect">
              <a:avLst>
                <a:gd name="adj" fmla="val 10929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权益服务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8126021" y="2461856"/>
              <a:ext cx="839766" cy="236527"/>
            </a:xfrm>
            <a:prstGeom prst="roundRect">
              <a:avLst>
                <a:gd name="adj" fmla="val 10929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预约服务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8126021" y="2811091"/>
              <a:ext cx="835003" cy="236527"/>
            </a:xfrm>
            <a:prstGeom prst="roundRect">
              <a:avLst>
                <a:gd name="adj" fmla="val 10929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200">
                  <a:solidFill>
                    <a:srgbClr val="40404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配送服务</a:t>
              </a:r>
              <a:endParaRPr lang="zh-CN" altLang="en-US" sz="1200">
                <a:solidFill>
                  <a:srgbClr val="40404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53" name="图片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718" y="1855021"/>
              <a:ext cx="394744" cy="319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77" y="1867512"/>
              <a:ext cx="482665" cy="296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图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3877" y="1874422"/>
              <a:ext cx="321178" cy="27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圆角矩形 111"/>
            <p:cNvSpPr>
              <a:spLocks noChangeArrowheads="1"/>
            </p:cNvSpPr>
            <p:nvPr/>
          </p:nvSpPr>
          <p:spPr bwMode="auto">
            <a:xfrm>
              <a:off x="803070" y="2625362"/>
              <a:ext cx="1050898" cy="163506"/>
            </a:xfrm>
            <a:prstGeom prst="roundRect">
              <a:avLst>
                <a:gd name="adj" fmla="val 16667"/>
              </a:avLst>
            </a:pr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300" b="1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rPr>
                <a:t>实体渠道</a:t>
              </a:r>
              <a:endParaRPr lang="en-US" altLang="zh-CN" sz="1300" b="1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7" name="圆角矩形 112"/>
            <p:cNvSpPr>
              <a:spLocks noChangeArrowheads="1"/>
            </p:cNvSpPr>
            <p:nvPr/>
          </p:nvSpPr>
          <p:spPr bwMode="auto">
            <a:xfrm>
              <a:off x="803070" y="2890463"/>
              <a:ext cx="1050898" cy="163505"/>
            </a:xfrm>
            <a:prstGeom prst="roundRect">
              <a:avLst>
                <a:gd name="adj" fmla="val 16667"/>
              </a:avLst>
            </a:pr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 defTabSz="9112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300" b="1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pitchFamily="34" charset="-122"/>
                </a:rPr>
                <a:t>线上渠道</a:t>
              </a:r>
              <a:endParaRPr lang="zh-CN" altLang="en-US" sz="1300" b="1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pic>
          <p:nvPicPr>
            <p:cNvPr id="58" name="图片 113" descr="578457845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041165" y="2612231"/>
              <a:ext cx="313043" cy="360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图片 1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621" y="3694448"/>
              <a:ext cx="670583" cy="270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图片 1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0" t="5739" r="-2" b="-2"/>
            <a:stretch>
              <a:fillRect/>
            </a:stretch>
          </p:blipFill>
          <p:spPr bwMode="auto">
            <a:xfrm>
              <a:off x="668381" y="3973436"/>
              <a:ext cx="901820" cy="20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TextBox 25"/>
          <p:cNvSpPr txBox="1">
            <a:spLocks noChangeArrowheads="1"/>
          </p:cNvSpPr>
          <p:nvPr/>
        </p:nvSpPr>
        <p:spPr bwMode="auto">
          <a:xfrm>
            <a:off x="783750" y="481072"/>
            <a:ext cx="6284936" cy="523220"/>
          </a:xfrm>
          <a:prstGeom prst="rect">
            <a:avLst/>
          </a:prstGeom>
        </p:spPr>
        <p:txBody>
          <a:bodyPr lIns="109728" tIns="54864" rIns="109728" bIns="54864" anchor="ctr">
            <a:noAutofit/>
          </a:bodyPr>
          <a:lstStyle>
            <a:defPPr>
              <a:defRPr lang="zh-CN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sz="2800" b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Hei" panose="02010609060101010101" pitchFamily="49" charset="-122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Hei" panose="02010609060101010101" pitchFamily="49" charset="-122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Hei" panose="02010609060101010101" pitchFamily="49" charset="-122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Hei" panose="02010609060101010101" pitchFamily="49" charset="-122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kumimoji="1"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  <a:cs typeface="SimHei" panose="02010609060101010101" pitchFamily="49" charset="-122"/>
              </a:defRPr>
            </a:lvl5pPr>
            <a:lvl6pPr marL="812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</a:defRPr>
            </a:lvl6pPr>
            <a:lvl7pPr marL="16256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</a:defRPr>
            </a:lvl7pPr>
            <a:lvl8pPr marL="243776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</a:defRPr>
            </a:lvl8pPr>
            <a:lvl9pPr marL="3250565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C00000"/>
                </a:solidFill>
                <a:latin typeface="Calibri" panose="020F0502020204030204" pitchFamily="34" charset="0"/>
                <a:ea typeface="SimHei" panose="02010609060101010101" pitchFamily="49" charset="-122"/>
              </a:defRPr>
            </a:lvl9pPr>
          </a:lstStyle>
          <a:p>
            <a:r>
              <a:rPr lang="en-US" altLang="zh-CN" sz="3735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T+CLOUD</a:t>
            </a:r>
            <a:r>
              <a:rPr lang="zh-CN" altLang="en-US" sz="3735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微会员产品框架</a:t>
            </a:r>
            <a:endParaRPr lang="zh-CN" altLang="en-US" sz="3735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rc 2"/>
          <p:cNvSpPr>
            <a:spLocks noChangeArrowheads="1"/>
          </p:cNvSpPr>
          <p:nvPr/>
        </p:nvSpPr>
        <p:spPr bwMode="auto">
          <a:xfrm rot="21429479">
            <a:off x="2074864" y="2463803"/>
            <a:ext cx="8097837" cy="3862388"/>
          </a:xfrm>
          <a:custGeom>
            <a:avLst/>
            <a:gdLst>
              <a:gd name="T0" fmla="*/ 0 w 39320"/>
              <a:gd name="T1" fmla="*/ 863162 h 41382"/>
              <a:gd name="T2" fmla="*/ 5435559 w 39320"/>
              <a:gd name="T3" fmla="*/ 3862388 h 41382"/>
              <a:gd name="T4" fmla="*/ 3649381 w 39320"/>
              <a:gd name="T5" fmla="*/ 2016035 h 41382"/>
              <a:gd name="T6" fmla="*/ 0 60000 65536"/>
              <a:gd name="T7" fmla="*/ 0 60000 65536"/>
              <a:gd name="T8" fmla="*/ 0 60000 65536"/>
              <a:gd name="T9" fmla="*/ 0 w 39320"/>
              <a:gd name="T10" fmla="*/ 0 h 41382"/>
              <a:gd name="T11" fmla="*/ 39320 w 39320"/>
              <a:gd name="T12" fmla="*/ 41382 h 413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320" h="41382" fill="none" extrusionOk="0">
                <a:moveTo>
                  <a:pt x="0" y="9248"/>
                </a:moveTo>
                <a:cubicBezTo>
                  <a:pt x="4039" y="3453"/>
                  <a:pt x="10656" y="-1"/>
                  <a:pt x="17720" y="0"/>
                </a:cubicBezTo>
                <a:cubicBezTo>
                  <a:pt x="29649" y="0"/>
                  <a:pt x="39320" y="9670"/>
                  <a:pt x="39320" y="21600"/>
                </a:cubicBezTo>
                <a:cubicBezTo>
                  <a:pt x="39320" y="30175"/>
                  <a:pt x="34246" y="37938"/>
                  <a:pt x="26393" y="41382"/>
                </a:cubicBezTo>
              </a:path>
              <a:path w="39320" h="41382" stroke="0" extrusionOk="0">
                <a:moveTo>
                  <a:pt x="0" y="9248"/>
                </a:moveTo>
                <a:cubicBezTo>
                  <a:pt x="4039" y="3453"/>
                  <a:pt x="10656" y="-1"/>
                  <a:pt x="17720" y="0"/>
                </a:cubicBezTo>
                <a:cubicBezTo>
                  <a:pt x="29649" y="0"/>
                  <a:pt x="39320" y="9670"/>
                  <a:pt x="39320" y="21600"/>
                </a:cubicBezTo>
                <a:cubicBezTo>
                  <a:pt x="39320" y="30175"/>
                  <a:pt x="34246" y="37938"/>
                  <a:pt x="26393" y="41382"/>
                </a:cubicBezTo>
                <a:lnTo>
                  <a:pt x="17720" y="21600"/>
                </a:lnTo>
                <a:close/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rgbClr val="6587A9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179" name="Oval 3"/>
          <p:cNvSpPr>
            <a:spLocks noChangeArrowheads="1"/>
          </p:cNvSpPr>
          <p:nvPr/>
        </p:nvSpPr>
        <p:spPr bwMode="auto">
          <a:xfrm>
            <a:off x="4337051" y="3897317"/>
            <a:ext cx="3670300" cy="1373187"/>
          </a:xfrm>
          <a:prstGeom prst="ellipse">
            <a:avLst/>
          </a:prstGeom>
          <a:gradFill rotWithShape="1">
            <a:gsLst>
              <a:gs pos="0">
                <a:srgbClr val="CBCBCB"/>
              </a:gs>
              <a:gs pos="6500">
                <a:srgbClr val="5F5F5F"/>
              </a:gs>
              <a:gs pos="10501">
                <a:srgbClr val="5F5F5F"/>
              </a:gs>
              <a:gs pos="31500">
                <a:srgbClr val="FFFFFF"/>
              </a:gs>
              <a:gs pos="33501">
                <a:srgbClr val="B2B2B2"/>
              </a:gs>
              <a:gs pos="34500">
                <a:srgbClr val="292929"/>
              </a:gs>
              <a:gs pos="41000">
                <a:srgbClr val="777777"/>
              </a:gs>
              <a:gs pos="50000">
                <a:srgbClr val="EAEAEA"/>
              </a:gs>
              <a:gs pos="59000">
                <a:srgbClr val="777777"/>
              </a:gs>
              <a:gs pos="65500">
                <a:srgbClr val="292929"/>
              </a:gs>
              <a:gs pos="66499">
                <a:srgbClr val="B2B2B2"/>
              </a:gs>
              <a:gs pos="68500">
                <a:srgbClr val="FFFFFF"/>
              </a:gs>
              <a:gs pos="89500">
                <a:srgbClr val="5F5F5F"/>
              </a:gs>
              <a:gs pos="93500">
                <a:srgbClr val="5F5F5F"/>
              </a:gs>
              <a:gs pos="100000">
                <a:srgbClr val="CBCBC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181" name="Oval 5"/>
          <p:cNvSpPr>
            <a:spLocks noChangeArrowheads="1"/>
          </p:cNvSpPr>
          <p:nvPr/>
        </p:nvSpPr>
        <p:spPr bwMode="auto">
          <a:xfrm>
            <a:off x="4337051" y="3794127"/>
            <a:ext cx="3670300" cy="137318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182" name="Arc 6"/>
          <p:cNvSpPr/>
          <p:nvPr/>
        </p:nvSpPr>
        <p:spPr bwMode="auto">
          <a:xfrm>
            <a:off x="3660782" y="3009900"/>
            <a:ext cx="5605463" cy="2667000"/>
          </a:xfrm>
          <a:custGeom>
            <a:avLst/>
            <a:gdLst>
              <a:gd name="T0" fmla="*/ 0 w 39723"/>
              <a:gd name="T1" fmla="*/ 629938 h 41694"/>
              <a:gd name="T2" fmla="*/ 3675590 w 39723"/>
              <a:gd name="T3" fmla="*/ 2667000 h 41694"/>
              <a:gd name="T4" fmla="*/ 2557405 w 39723"/>
              <a:gd name="T5" fmla="*/ 1381666 h 41694"/>
              <a:gd name="T6" fmla="*/ 0 60000 65536"/>
              <a:gd name="T7" fmla="*/ 0 60000 65536"/>
              <a:gd name="T8" fmla="*/ 0 60000 65536"/>
              <a:gd name="T9" fmla="*/ 0 w 39723"/>
              <a:gd name="T10" fmla="*/ 0 h 41694"/>
              <a:gd name="T11" fmla="*/ 39723 w 39723"/>
              <a:gd name="T12" fmla="*/ 41694 h 416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723" h="41694" fill="none" extrusionOk="0">
                <a:moveTo>
                  <a:pt x="-1" y="9847"/>
                </a:moveTo>
                <a:cubicBezTo>
                  <a:pt x="3982" y="3706"/>
                  <a:pt x="10803" y="-1"/>
                  <a:pt x="18123" y="0"/>
                </a:cubicBezTo>
                <a:cubicBezTo>
                  <a:pt x="30052" y="0"/>
                  <a:pt x="39723" y="9670"/>
                  <a:pt x="39723" y="21600"/>
                </a:cubicBezTo>
                <a:cubicBezTo>
                  <a:pt x="39723" y="30470"/>
                  <a:pt x="34299" y="38439"/>
                  <a:pt x="26047" y="41694"/>
                </a:cubicBezTo>
              </a:path>
              <a:path w="39723" h="41694" stroke="0" extrusionOk="0">
                <a:moveTo>
                  <a:pt x="-1" y="9847"/>
                </a:moveTo>
                <a:cubicBezTo>
                  <a:pt x="3982" y="3706"/>
                  <a:pt x="10803" y="-1"/>
                  <a:pt x="18123" y="0"/>
                </a:cubicBezTo>
                <a:cubicBezTo>
                  <a:pt x="30052" y="0"/>
                  <a:pt x="39723" y="9670"/>
                  <a:pt x="39723" y="21600"/>
                </a:cubicBezTo>
                <a:cubicBezTo>
                  <a:pt x="39723" y="30470"/>
                  <a:pt x="34299" y="38439"/>
                  <a:pt x="26047" y="41694"/>
                </a:cubicBezTo>
                <a:lnTo>
                  <a:pt x="18123" y="21600"/>
                </a:lnTo>
                <a:close/>
              </a:path>
            </a:pathLst>
          </a:custGeom>
          <a:noFill/>
          <a:ln w="635000" cmpd="sng">
            <a:solidFill>
              <a:srgbClr val="000066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183" name="Oval 7"/>
          <p:cNvSpPr>
            <a:spLocks noChangeArrowheads="1"/>
          </p:cNvSpPr>
          <p:nvPr/>
        </p:nvSpPr>
        <p:spPr bwMode="auto">
          <a:xfrm>
            <a:off x="7092951" y="5130800"/>
            <a:ext cx="1092200" cy="1092200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374A5C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latinLnBrk="1" hangingPunct="1"/>
            <a:r>
              <a:rPr lang="zh-CN" altLang="en-US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精准营销</a:t>
            </a:r>
            <a:endParaRPr lang="en-US" altLang="zh-CN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184" name="Oval 8"/>
          <p:cNvSpPr>
            <a:spLocks noChangeArrowheads="1"/>
          </p:cNvSpPr>
          <p:nvPr/>
        </p:nvSpPr>
        <p:spPr bwMode="auto">
          <a:xfrm>
            <a:off x="3114675" y="3101975"/>
            <a:ext cx="1092200" cy="1092200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374A5C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latinLnBrk="1" hangingPunct="1"/>
            <a:r>
              <a:rPr lang="zh-CN" altLang="en-US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推广拉新</a:t>
            </a:r>
            <a:endParaRPr lang="en-US" altLang="zh-CN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185" name="Oval 9"/>
          <p:cNvSpPr>
            <a:spLocks noChangeArrowheads="1"/>
          </p:cNvSpPr>
          <p:nvPr/>
        </p:nvSpPr>
        <p:spPr bwMode="auto">
          <a:xfrm>
            <a:off x="4791076" y="4214815"/>
            <a:ext cx="481013" cy="481012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186" name="Oval 10"/>
          <p:cNvSpPr>
            <a:spLocks noChangeArrowheads="1"/>
          </p:cNvSpPr>
          <p:nvPr/>
        </p:nvSpPr>
        <p:spPr bwMode="auto">
          <a:xfrm>
            <a:off x="5272088" y="4456115"/>
            <a:ext cx="482600" cy="481012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187" name="Oval 11"/>
          <p:cNvSpPr>
            <a:spLocks noChangeArrowheads="1"/>
          </p:cNvSpPr>
          <p:nvPr/>
        </p:nvSpPr>
        <p:spPr bwMode="auto">
          <a:xfrm>
            <a:off x="5856291" y="4524376"/>
            <a:ext cx="481012" cy="481013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188" name="Oval 12"/>
          <p:cNvSpPr>
            <a:spLocks noChangeArrowheads="1"/>
          </p:cNvSpPr>
          <p:nvPr/>
        </p:nvSpPr>
        <p:spPr bwMode="auto">
          <a:xfrm>
            <a:off x="6438904" y="4456115"/>
            <a:ext cx="481013" cy="481012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189" name="Oval 13"/>
          <p:cNvSpPr>
            <a:spLocks noChangeArrowheads="1"/>
          </p:cNvSpPr>
          <p:nvPr/>
        </p:nvSpPr>
        <p:spPr bwMode="auto">
          <a:xfrm>
            <a:off x="6969128" y="4283075"/>
            <a:ext cx="481013" cy="48260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>
            <a:off x="4086228" y="3989389"/>
            <a:ext cx="771525" cy="204787"/>
          </a:xfrm>
          <a:prstGeom prst="line">
            <a:avLst/>
          </a:prstGeom>
          <a:noFill/>
          <a:ln w="28575" cmpd="sng">
            <a:solidFill>
              <a:schemeClr val="bg1">
                <a:lumMod val="85000"/>
              </a:schemeClr>
            </a:solidFill>
            <a:round/>
            <a:headEnd type="triangl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>
            <a:off x="5703894" y="3556002"/>
            <a:ext cx="420687" cy="433388"/>
          </a:xfrm>
          <a:prstGeom prst="line">
            <a:avLst/>
          </a:prstGeom>
          <a:noFill/>
          <a:ln w="28575" cmpd="sng">
            <a:solidFill>
              <a:schemeClr val="bg1">
                <a:lumMod val="85000"/>
              </a:schemeClr>
            </a:solidFill>
            <a:round/>
            <a:headEnd type="triangl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H="1">
            <a:off x="6769104" y="3652842"/>
            <a:ext cx="717551" cy="336551"/>
          </a:xfrm>
          <a:prstGeom prst="line">
            <a:avLst/>
          </a:prstGeom>
          <a:noFill/>
          <a:ln w="28575" cmpd="sng">
            <a:solidFill>
              <a:schemeClr val="bg1">
                <a:lumMod val="85000"/>
              </a:schemeClr>
            </a:solidFill>
            <a:round/>
            <a:headEnd type="triangl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>
            <a:off x="7524751" y="4368805"/>
            <a:ext cx="1195388" cy="173039"/>
          </a:xfrm>
          <a:prstGeom prst="line">
            <a:avLst/>
          </a:prstGeom>
          <a:noFill/>
          <a:ln w="28575" cmpd="sng">
            <a:solidFill>
              <a:schemeClr val="bg1">
                <a:lumMod val="85000"/>
              </a:schemeClr>
            </a:solidFill>
            <a:round/>
            <a:headEnd type="triangl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>
            <a:off x="6886577" y="4937131"/>
            <a:ext cx="323851" cy="358775"/>
          </a:xfrm>
          <a:prstGeom prst="line">
            <a:avLst/>
          </a:prstGeom>
          <a:noFill/>
          <a:ln w="28575" cmpd="sng">
            <a:solidFill>
              <a:schemeClr val="bg1">
                <a:lumMod val="85000"/>
              </a:schemeClr>
            </a:solidFill>
            <a:round/>
            <a:headEnd type="triangl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3105070" y="1680135"/>
            <a:ext cx="671975" cy="38471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8" rIns="91432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latinLnBrk="1" hangingPunct="1"/>
            <a:r>
              <a:rPr lang="zh-CN" altLang="en-US" dirty="0">
                <a:solidFill>
                  <a:srgbClr val="CC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获客</a:t>
            </a:r>
            <a:endParaRPr lang="en-US" altLang="zh-CN" dirty="0">
              <a:solidFill>
                <a:srgbClr val="CC33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5146669" y="1685930"/>
            <a:ext cx="671975" cy="38471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8" rIns="91432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latinLnBrk="1" hangingPunct="1"/>
            <a:r>
              <a:rPr lang="zh-CN" altLang="en-US" dirty="0">
                <a:solidFill>
                  <a:srgbClr val="CC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粉丝</a:t>
            </a:r>
            <a:endParaRPr lang="en-US" altLang="zh-CN" dirty="0">
              <a:solidFill>
                <a:srgbClr val="CC33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3344863" y="2243140"/>
            <a:ext cx="0" cy="858837"/>
          </a:xfrm>
          <a:prstGeom prst="line">
            <a:avLst/>
          </a:prstGeom>
          <a:noFill/>
          <a:ln w="9525" cmpd="sng">
            <a:solidFill>
              <a:srgbClr val="9966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199" name="Line 23"/>
          <p:cNvSpPr>
            <a:spLocks noChangeShapeType="1"/>
          </p:cNvSpPr>
          <p:nvPr/>
        </p:nvSpPr>
        <p:spPr bwMode="auto">
          <a:xfrm flipV="1">
            <a:off x="3457575" y="2243145"/>
            <a:ext cx="0" cy="841375"/>
          </a:xfrm>
          <a:prstGeom prst="line">
            <a:avLst/>
          </a:prstGeom>
          <a:noFill/>
          <a:ln w="9525" cmpd="sng">
            <a:solidFill>
              <a:srgbClr val="9966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200" name="Line 24"/>
          <p:cNvSpPr>
            <a:spLocks noChangeShapeType="1"/>
          </p:cNvSpPr>
          <p:nvPr/>
        </p:nvSpPr>
        <p:spPr bwMode="auto">
          <a:xfrm>
            <a:off x="3660781" y="2166939"/>
            <a:ext cx="1433513" cy="342900"/>
          </a:xfrm>
          <a:prstGeom prst="line">
            <a:avLst/>
          </a:prstGeom>
          <a:noFill/>
          <a:ln w="9525" cmpd="sng">
            <a:solidFill>
              <a:srgbClr val="9966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201" name="Line 25"/>
          <p:cNvSpPr>
            <a:spLocks noChangeShapeType="1"/>
          </p:cNvSpPr>
          <p:nvPr/>
        </p:nvSpPr>
        <p:spPr bwMode="auto">
          <a:xfrm rot="5400000">
            <a:off x="4263232" y="1572421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 rot="5400000">
            <a:off x="4263232" y="1766097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203" name="Line 27"/>
          <p:cNvSpPr>
            <a:spLocks noChangeShapeType="1"/>
          </p:cNvSpPr>
          <p:nvPr/>
        </p:nvSpPr>
        <p:spPr bwMode="auto">
          <a:xfrm rot="5400000">
            <a:off x="4256883" y="1945485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204" name="Oval 28"/>
          <p:cNvSpPr>
            <a:spLocks noChangeArrowheads="1"/>
          </p:cNvSpPr>
          <p:nvPr/>
        </p:nvSpPr>
        <p:spPr bwMode="auto">
          <a:xfrm>
            <a:off x="4421193" y="1582737"/>
            <a:ext cx="169863" cy="171451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475E76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205" name="Oval 29"/>
          <p:cNvSpPr>
            <a:spLocks noChangeArrowheads="1"/>
          </p:cNvSpPr>
          <p:nvPr/>
        </p:nvSpPr>
        <p:spPr bwMode="auto">
          <a:xfrm>
            <a:off x="4421193" y="1789113"/>
            <a:ext cx="169863" cy="171451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475E76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206" name="Oval 30"/>
          <p:cNvSpPr>
            <a:spLocks noChangeArrowheads="1"/>
          </p:cNvSpPr>
          <p:nvPr/>
        </p:nvSpPr>
        <p:spPr bwMode="auto">
          <a:xfrm>
            <a:off x="4421189" y="1995489"/>
            <a:ext cx="171451" cy="171451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475E76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207" name="Text Box 31"/>
          <p:cNvSpPr txBox="1">
            <a:spLocks noChangeArrowheads="1"/>
          </p:cNvSpPr>
          <p:nvPr/>
        </p:nvSpPr>
        <p:spPr bwMode="auto">
          <a:xfrm>
            <a:off x="5310333" y="3925893"/>
            <a:ext cx="17602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8" rIns="91432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latinLnBrk="1" hangingPunct="1"/>
            <a:r>
              <a:rPr lang="zh-CN" altLang="en-US" sz="2400" dirty="0">
                <a:solidFill>
                  <a:srgbClr val="FFFFFF"/>
                </a:solidFill>
                <a:latin typeface="Arial Black" panose="020B0A04020102020204" pitchFamily="34" charset="0"/>
                <a:ea typeface="Gulim" panose="020B0600000101010101" pitchFamily="34" charset="-127"/>
              </a:rPr>
              <a:t>粉丝、会员</a:t>
            </a:r>
            <a:endParaRPr lang="en-US" altLang="zh-CN" sz="2400" dirty="0">
              <a:solidFill>
                <a:srgbClr val="FFFFFF"/>
              </a:solidFill>
              <a:latin typeface="Arial Black" panose="020B0A04020102020204" pitchFamily="34" charset="0"/>
              <a:ea typeface="Gulim" panose="020B0600000101010101" pitchFamily="34" charset="-127"/>
            </a:endParaRPr>
          </a:p>
        </p:txBody>
      </p:sp>
      <p:sp>
        <p:nvSpPr>
          <p:cNvPr id="50208" name="Line 32"/>
          <p:cNvSpPr>
            <a:spLocks noChangeShapeType="1"/>
          </p:cNvSpPr>
          <p:nvPr/>
        </p:nvSpPr>
        <p:spPr bwMode="auto">
          <a:xfrm rot="5400000">
            <a:off x="5214144" y="5638009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209" name="Line 33"/>
          <p:cNvSpPr>
            <a:spLocks noChangeShapeType="1"/>
          </p:cNvSpPr>
          <p:nvPr/>
        </p:nvSpPr>
        <p:spPr bwMode="auto">
          <a:xfrm rot="5400000">
            <a:off x="5214144" y="5831681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210" name="Line 34"/>
          <p:cNvSpPr>
            <a:spLocks noChangeShapeType="1"/>
          </p:cNvSpPr>
          <p:nvPr/>
        </p:nvSpPr>
        <p:spPr bwMode="auto">
          <a:xfrm rot="5400000">
            <a:off x="5207001" y="6010282"/>
            <a:ext cx="0" cy="206375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211" name="Oval 35"/>
          <p:cNvSpPr>
            <a:spLocks noChangeArrowheads="1"/>
          </p:cNvSpPr>
          <p:nvPr/>
        </p:nvSpPr>
        <p:spPr bwMode="auto">
          <a:xfrm>
            <a:off x="4868865" y="5638806"/>
            <a:ext cx="171451" cy="169863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475E76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212" name="Oval 36"/>
          <p:cNvSpPr>
            <a:spLocks noChangeArrowheads="1"/>
          </p:cNvSpPr>
          <p:nvPr/>
        </p:nvSpPr>
        <p:spPr bwMode="auto">
          <a:xfrm>
            <a:off x="4868865" y="5845182"/>
            <a:ext cx="171451" cy="169863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475E76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213" name="Oval 37"/>
          <p:cNvSpPr>
            <a:spLocks noChangeArrowheads="1"/>
          </p:cNvSpPr>
          <p:nvPr/>
        </p:nvSpPr>
        <p:spPr bwMode="auto">
          <a:xfrm>
            <a:off x="4870457" y="6051557"/>
            <a:ext cx="169863" cy="169863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475E76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grpSp>
        <p:nvGrpSpPr>
          <p:cNvPr id="50214" name="Group 38"/>
          <p:cNvGrpSpPr/>
          <p:nvPr/>
        </p:nvGrpSpPr>
        <p:grpSpPr bwMode="auto">
          <a:xfrm rot="5400000">
            <a:off x="6774662" y="5676107"/>
            <a:ext cx="112713" cy="393700"/>
            <a:chOff x="0" y="0"/>
            <a:chExt cx="71" cy="248"/>
          </a:xfrm>
        </p:grpSpPr>
        <p:sp>
          <p:nvSpPr>
            <p:cNvPr id="50215" name="Line 39"/>
            <p:cNvSpPr>
              <a:spLocks noChangeShapeType="1"/>
            </p:cNvSpPr>
            <p:nvPr/>
          </p:nvSpPr>
          <p:spPr bwMode="auto">
            <a:xfrm>
              <a:off x="0" y="10"/>
              <a:ext cx="0" cy="238"/>
            </a:xfrm>
            <a:prstGeom prst="line">
              <a:avLst/>
            </a:prstGeom>
            <a:noFill/>
            <a:ln w="9525" cmpd="sng">
              <a:solidFill>
                <a:srgbClr val="9966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0216" name="Line 40"/>
            <p:cNvSpPr>
              <a:spLocks noChangeShapeType="1"/>
            </p:cNvSpPr>
            <p:nvPr/>
          </p:nvSpPr>
          <p:spPr bwMode="auto">
            <a:xfrm flipV="1">
              <a:off x="71" y="0"/>
              <a:ext cx="0" cy="237"/>
            </a:xfrm>
            <a:prstGeom prst="line">
              <a:avLst/>
            </a:prstGeom>
            <a:noFill/>
            <a:ln w="9525" cmpd="sng">
              <a:solidFill>
                <a:srgbClr val="9966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50217" name="Line 41"/>
          <p:cNvSpPr>
            <a:spLocks noChangeShapeType="1"/>
          </p:cNvSpPr>
          <p:nvPr/>
        </p:nvSpPr>
        <p:spPr bwMode="auto">
          <a:xfrm rot="5400000">
            <a:off x="4760119" y="1580357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218" name="Line 42"/>
          <p:cNvSpPr>
            <a:spLocks noChangeShapeType="1"/>
          </p:cNvSpPr>
          <p:nvPr/>
        </p:nvSpPr>
        <p:spPr bwMode="auto">
          <a:xfrm rot="5400000">
            <a:off x="4760119" y="1774032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219" name="Line 43"/>
          <p:cNvSpPr>
            <a:spLocks noChangeShapeType="1"/>
          </p:cNvSpPr>
          <p:nvPr/>
        </p:nvSpPr>
        <p:spPr bwMode="auto">
          <a:xfrm rot="5400000">
            <a:off x="4753769" y="1953421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220" name="Line 44"/>
          <p:cNvSpPr>
            <a:spLocks noChangeShapeType="1"/>
          </p:cNvSpPr>
          <p:nvPr/>
        </p:nvSpPr>
        <p:spPr bwMode="auto">
          <a:xfrm>
            <a:off x="5475288" y="2085981"/>
            <a:ext cx="0" cy="377825"/>
          </a:xfrm>
          <a:prstGeom prst="line">
            <a:avLst/>
          </a:prstGeom>
          <a:noFill/>
          <a:ln w="9525" cmpd="sng">
            <a:solidFill>
              <a:srgbClr val="9966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221" name="Line 45"/>
          <p:cNvSpPr>
            <a:spLocks noChangeShapeType="1"/>
          </p:cNvSpPr>
          <p:nvPr/>
        </p:nvSpPr>
        <p:spPr bwMode="auto">
          <a:xfrm flipV="1">
            <a:off x="5588000" y="2070105"/>
            <a:ext cx="0" cy="376239"/>
          </a:xfrm>
          <a:prstGeom prst="line">
            <a:avLst/>
          </a:prstGeom>
          <a:noFill/>
          <a:ln w="9525" cmpd="sng">
            <a:solidFill>
              <a:srgbClr val="9966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222" name="Arc 46"/>
          <p:cNvSpPr/>
          <p:nvPr/>
        </p:nvSpPr>
        <p:spPr bwMode="auto">
          <a:xfrm>
            <a:off x="4206877" y="3000376"/>
            <a:ext cx="5164139" cy="2462213"/>
          </a:xfrm>
          <a:custGeom>
            <a:avLst/>
            <a:gdLst>
              <a:gd name="T0" fmla="*/ 0 w 36597"/>
              <a:gd name="T1" fmla="*/ 387239 h 38500"/>
              <a:gd name="T2" fmla="*/ 4014246 w 36597"/>
              <a:gd name="T3" fmla="*/ 2462213 h 38500"/>
              <a:gd name="T4" fmla="*/ 2116200 w 36597"/>
              <a:gd name="T5" fmla="*/ 1381397 h 38500"/>
              <a:gd name="T6" fmla="*/ 0 60000 65536"/>
              <a:gd name="T7" fmla="*/ 0 60000 65536"/>
              <a:gd name="T8" fmla="*/ 0 60000 65536"/>
              <a:gd name="T9" fmla="*/ 0 w 36597"/>
              <a:gd name="T10" fmla="*/ 0 h 38500"/>
              <a:gd name="T11" fmla="*/ 36597 w 36597"/>
              <a:gd name="T12" fmla="*/ 38500 h 385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597" h="38500" fill="none" extrusionOk="0">
                <a:moveTo>
                  <a:pt x="-1" y="6054"/>
                </a:moveTo>
                <a:cubicBezTo>
                  <a:pt x="4026" y="2170"/>
                  <a:pt x="9402" y="-1"/>
                  <a:pt x="14997" y="0"/>
                </a:cubicBezTo>
                <a:cubicBezTo>
                  <a:pt x="26926" y="0"/>
                  <a:pt x="36597" y="9670"/>
                  <a:pt x="36597" y="21600"/>
                </a:cubicBezTo>
                <a:cubicBezTo>
                  <a:pt x="36597" y="28180"/>
                  <a:pt x="33597" y="34402"/>
                  <a:pt x="28448" y="38500"/>
                </a:cubicBezTo>
              </a:path>
              <a:path w="36597" h="38500" stroke="0" extrusionOk="0">
                <a:moveTo>
                  <a:pt x="-1" y="6054"/>
                </a:moveTo>
                <a:cubicBezTo>
                  <a:pt x="4026" y="2170"/>
                  <a:pt x="9402" y="-1"/>
                  <a:pt x="14997" y="0"/>
                </a:cubicBezTo>
                <a:cubicBezTo>
                  <a:pt x="26926" y="0"/>
                  <a:pt x="36597" y="9670"/>
                  <a:pt x="36597" y="21600"/>
                </a:cubicBezTo>
                <a:cubicBezTo>
                  <a:pt x="36597" y="28180"/>
                  <a:pt x="33597" y="34402"/>
                  <a:pt x="28448" y="38500"/>
                </a:cubicBezTo>
                <a:lnTo>
                  <a:pt x="14997" y="21600"/>
                </a:lnTo>
                <a:close/>
              </a:path>
            </a:pathLst>
          </a:custGeom>
          <a:noFill/>
          <a:ln w="38100" cmpd="sng">
            <a:solidFill>
              <a:schemeClr val="bg1">
                <a:lumMod val="85000"/>
              </a:schemeClr>
            </a:solidFill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223" name="Oval 47"/>
          <p:cNvSpPr>
            <a:spLocks noChangeArrowheads="1"/>
          </p:cNvSpPr>
          <p:nvPr/>
        </p:nvSpPr>
        <p:spPr bwMode="auto">
          <a:xfrm>
            <a:off x="5032375" y="2463800"/>
            <a:ext cx="1092200" cy="1092200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374A5C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latinLnBrk="1" hangingPunct="1"/>
            <a:r>
              <a:rPr lang="zh-CN" altLang="en-US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运营促活</a:t>
            </a:r>
            <a:endParaRPr lang="en-US" altLang="zh-CN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224" name="Oval 48"/>
          <p:cNvSpPr>
            <a:spLocks noChangeArrowheads="1"/>
          </p:cNvSpPr>
          <p:nvPr/>
        </p:nvSpPr>
        <p:spPr bwMode="auto">
          <a:xfrm>
            <a:off x="7167563" y="2586039"/>
            <a:ext cx="1092200" cy="1090612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374A5C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latinLnBrk="1" hangingPunct="1"/>
            <a:r>
              <a:rPr lang="zh-CN" altLang="en-US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消费转化</a:t>
            </a:r>
            <a:endParaRPr lang="en-US" altLang="zh-CN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225" name="Oval 49"/>
          <p:cNvSpPr>
            <a:spLocks noChangeArrowheads="1"/>
          </p:cNvSpPr>
          <p:nvPr/>
        </p:nvSpPr>
        <p:spPr bwMode="auto">
          <a:xfrm>
            <a:off x="8720139" y="3808413"/>
            <a:ext cx="1092200" cy="1092200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374A5C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latinLnBrk="1" hangingPunct="1"/>
            <a:r>
              <a:rPr lang="zh-CN" altLang="en-US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服务留存</a:t>
            </a:r>
            <a:endParaRPr lang="en-US" altLang="zh-CN" b="1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226" name="Line 50"/>
          <p:cNvSpPr>
            <a:spLocks noChangeShapeType="1"/>
          </p:cNvSpPr>
          <p:nvPr/>
        </p:nvSpPr>
        <p:spPr bwMode="auto">
          <a:xfrm rot="5400000">
            <a:off x="6197953" y="1597821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 rot="5400000">
            <a:off x="6197953" y="1791497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228" name="Line 52"/>
          <p:cNvSpPr>
            <a:spLocks noChangeShapeType="1"/>
          </p:cNvSpPr>
          <p:nvPr/>
        </p:nvSpPr>
        <p:spPr bwMode="auto">
          <a:xfrm rot="5400000">
            <a:off x="6191603" y="1970885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0229" name="Oval 53"/>
          <p:cNvSpPr>
            <a:spLocks noChangeArrowheads="1"/>
          </p:cNvSpPr>
          <p:nvPr/>
        </p:nvSpPr>
        <p:spPr bwMode="auto">
          <a:xfrm>
            <a:off x="6355914" y="1608137"/>
            <a:ext cx="169863" cy="171451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475E76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230" name="Oval 54"/>
          <p:cNvSpPr>
            <a:spLocks noChangeArrowheads="1"/>
          </p:cNvSpPr>
          <p:nvPr/>
        </p:nvSpPr>
        <p:spPr bwMode="auto">
          <a:xfrm>
            <a:off x="6355914" y="1814513"/>
            <a:ext cx="169863" cy="171451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475E76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0231" name="Oval 55"/>
          <p:cNvSpPr>
            <a:spLocks noChangeArrowheads="1"/>
          </p:cNvSpPr>
          <p:nvPr/>
        </p:nvSpPr>
        <p:spPr bwMode="auto">
          <a:xfrm>
            <a:off x="6355909" y="2020889"/>
            <a:ext cx="171451" cy="171451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475E76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5358609" y="5705479"/>
            <a:ext cx="1159288" cy="38471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8" rIns="91432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latinLnBrk="1" hangingPunct="1"/>
            <a:r>
              <a:rPr lang="zh-CN" altLang="en-US" dirty="0">
                <a:solidFill>
                  <a:srgbClr val="CC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目标客群</a:t>
            </a:r>
            <a:endParaRPr lang="en-US" altLang="zh-CN" dirty="0">
              <a:solidFill>
                <a:srgbClr val="CC33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7304090" y="1658999"/>
            <a:ext cx="671975" cy="38471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8" rIns="91432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latinLnBrk="1" hangingPunct="1"/>
            <a:r>
              <a:rPr lang="zh-CN" altLang="en-US" dirty="0">
                <a:solidFill>
                  <a:srgbClr val="CC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会员</a:t>
            </a:r>
            <a:endParaRPr lang="en-US" altLang="zh-CN" dirty="0">
              <a:solidFill>
                <a:srgbClr val="CC33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8" name="Line 44"/>
          <p:cNvSpPr>
            <a:spLocks noChangeShapeType="1"/>
          </p:cNvSpPr>
          <p:nvPr/>
        </p:nvSpPr>
        <p:spPr bwMode="auto">
          <a:xfrm>
            <a:off x="7632709" y="2059052"/>
            <a:ext cx="0" cy="377825"/>
          </a:xfrm>
          <a:prstGeom prst="line">
            <a:avLst/>
          </a:prstGeom>
          <a:noFill/>
          <a:ln w="9525" cmpd="sng">
            <a:solidFill>
              <a:srgbClr val="9966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59" name="Line 45"/>
          <p:cNvSpPr>
            <a:spLocks noChangeShapeType="1"/>
          </p:cNvSpPr>
          <p:nvPr/>
        </p:nvSpPr>
        <p:spPr bwMode="auto">
          <a:xfrm flipV="1">
            <a:off x="7745421" y="2043174"/>
            <a:ext cx="0" cy="376239"/>
          </a:xfrm>
          <a:prstGeom prst="line">
            <a:avLst/>
          </a:prstGeom>
          <a:noFill/>
          <a:ln w="9525" cmpd="sng">
            <a:solidFill>
              <a:srgbClr val="9966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60" name="Line 50"/>
          <p:cNvSpPr>
            <a:spLocks noChangeShapeType="1"/>
          </p:cNvSpPr>
          <p:nvPr/>
        </p:nvSpPr>
        <p:spPr bwMode="auto">
          <a:xfrm rot="5400000">
            <a:off x="8355375" y="1570889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61" name="Line 51"/>
          <p:cNvSpPr>
            <a:spLocks noChangeShapeType="1"/>
          </p:cNvSpPr>
          <p:nvPr/>
        </p:nvSpPr>
        <p:spPr bwMode="auto">
          <a:xfrm rot="5400000">
            <a:off x="8355375" y="1764565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62" name="Line 52"/>
          <p:cNvSpPr>
            <a:spLocks noChangeShapeType="1"/>
          </p:cNvSpPr>
          <p:nvPr/>
        </p:nvSpPr>
        <p:spPr bwMode="auto">
          <a:xfrm rot="5400000">
            <a:off x="8349024" y="1943953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63" name="Oval 53"/>
          <p:cNvSpPr>
            <a:spLocks noChangeArrowheads="1"/>
          </p:cNvSpPr>
          <p:nvPr/>
        </p:nvSpPr>
        <p:spPr bwMode="auto">
          <a:xfrm>
            <a:off x="8513334" y="1581209"/>
            <a:ext cx="169863" cy="171451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475E76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64" name="Oval 54"/>
          <p:cNvSpPr>
            <a:spLocks noChangeArrowheads="1"/>
          </p:cNvSpPr>
          <p:nvPr/>
        </p:nvSpPr>
        <p:spPr bwMode="auto">
          <a:xfrm>
            <a:off x="8513334" y="1787585"/>
            <a:ext cx="169863" cy="171451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475E76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65" name="Oval 55"/>
          <p:cNvSpPr>
            <a:spLocks noChangeArrowheads="1"/>
          </p:cNvSpPr>
          <p:nvPr/>
        </p:nvSpPr>
        <p:spPr bwMode="auto">
          <a:xfrm>
            <a:off x="8513329" y="1993957"/>
            <a:ext cx="171451" cy="171451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475E76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2" tIns="45718" rIns="91432" bIns="4571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66" name="Line 50"/>
          <p:cNvSpPr>
            <a:spLocks noChangeShapeType="1"/>
          </p:cNvSpPr>
          <p:nvPr/>
        </p:nvSpPr>
        <p:spPr bwMode="auto">
          <a:xfrm rot="5400000">
            <a:off x="6670452" y="1597821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67" name="Line 51"/>
          <p:cNvSpPr>
            <a:spLocks noChangeShapeType="1"/>
          </p:cNvSpPr>
          <p:nvPr/>
        </p:nvSpPr>
        <p:spPr bwMode="auto">
          <a:xfrm rot="5400000">
            <a:off x="6670452" y="1791497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sp>
        <p:nvSpPr>
          <p:cNvPr id="68" name="Line 52"/>
          <p:cNvSpPr>
            <a:spLocks noChangeShapeType="1"/>
          </p:cNvSpPr>
          <p:nvPr/>
        </p:nvSpPr>
        <p:spPr bwMode="auto">
          <a:xfrm rot="5400000">
            <a:off x="6664101" y="1970885"/>
            <a:ext cx="0" cy="207963"/>
          </a:xfrm>
          <a:prstGeom prst="line">
            <a:avLst/>
          </a:prstGeom>
          <a:noFill/>
          <a:ln w="12700" cmpd="sng">
            <a:solidFill>
              <a:srgbClr val="00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8" rIns="91432" bIns="45718" anchor="ctr"/>
          <a:lstStyle/>
          <a:p>
            <a:endParaRPr lang="zh-CN" altLang="en-US"/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407">
            <a:off x="2446618" y="4282407"/>
            <a:ext cx="1058431" cy="1878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7747">
            <a:off x="1214718" y="3972577"/>
            <a:ext cx="998655" cy="1772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3" name="标题 1"/>
          <p:cNvSpPr>
            <a:spLocks noGrp="1"/>
          </p:cNvSpPr>
          <p:nvPr>
            <p:ph type="ctrTitle" idx="4294967295"/>
          </p:nvPr>
        </p:nvSpPr>
        <p:spPr>
          <a:xfrm>
            <a:off x="818363" y="392283"/>
            <a:ext cx="9100890" cy="685565"/>
          </a:xfrm>
          <a:prstGeom prst="rect">
            <a:avLst/>
          </a:prstGeom>
        </p:spPr>
        <p:txBody>
          <a:bodyPr lIns="91438" tIns="45719" rIns="91438" bIns="45719"/>
          <a:lstStyle/>
          <a:p>
            <a:pPr algn="l"/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围绕会员体系谈营销</a:t>
            </a:r>
            <a:r>
              <a:rPr lang="en-US" altLang="zh-CN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-</a:t>
            </a:r>
            <a:r>
              <a:rPr lang="zh-CN" altLang="en-US" sz="3735" b="1" kern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运营五步法</a:t>
            </a:r>
            <a:endParaRPr lang="zh-CN" altLang="en-US" sz="3735" b="1" kern="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i"/>
  <p:tag name="KSO_WM_UNIT_INDEX" val="1"/>
  <p:tag name="KSO_WM_UNIT_ID" val="diagram20188636_1*i*1"/>
  <p:tag name="KSO_WM_TEMPLATE_CATEGORY" val="diagram"/>
  <p:tag name="KSO_WM_TEMPLATE_INDEX" val="20188636"/>
  <p:tag name="KSO_WM_UNIT_LAYERLEVEL" val="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4"/>
  <p:tag name="KSO_WM_UNIT_ID" val="diagram20188636_1*r_i*1_14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5"/>
  <p:tag name="KSO_WM_UNIT_ID" val="diagram20188636_1*r_i*1_15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3"/>
  <p:tag name="KSO_WM_UNIT_ID" val="diagram20188636_1*r_i*1_3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i"/>
  <p:tag name="KSO_WM_UNIT_INDEX" val="3"/>
  <p:tag name="KSO_WM_UNIT_ID" val="diagram20188636_1*i*3"/>
  <p:tag name="KSO_WM_TEMPLATE_CATEGORY" val="diagram"/>
  <p:tag name="KSO_WM_TEMPLATE_INDEX" val="20188636"/>
  <p:tag name="KSO_WM_UNIT_LAYERLEVEL" val="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9"/>
  <p:tag name="KSO_WM_UNI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2"/>
  <p:tag name="KSO_WM_UNIT_ID" val="diagram20188636_1*r_i*1_2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8"/>
  <p:tag name="KSO_WM_UNIT_ID" val="diagram20188636_1*r_i*1_8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i"/>
  <p:tag name="KSO_WM_UNIT_INDEX" val="4"/>
  <p:tag name="KSO_WM_UNIT_ID" val="diagram20188636_1*i*4"/>
  <p:tag name="KSO_WM_TEMPLATE_CATEGORY" val="diagram"/>
  <p:tag name="KSO_WM_TEMPLATE_INDEX" val="20188636"/>
  <p:tag name="KSO_WM_UNIT_LAYERLEVEL" val="1"/>
  <p:tag name="KSO_WM_TAG_VERSION" val="1.0"/>
  <p:tag name="KSO_WM_BEAUTIFY_FLAG" val="#wm#"/>
  <p:tag name="KSO_WM_UNIT_DIAGRAM_CONTRAST_TITLE_CNT" val="2"/>
  <p:tag name="KSO_WM_UNIT_DIAGRAM_DIMENSION_TITLE_CNT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1"/>
  <p:tag name="KSO_WM_UNIT_ID" val="diagram20188636_1*r_i*1_11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3"/>
  <p:tag name="KSO_WM_UNIT_ID" val="diagram20188636_1*r_i*1_13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6"/>
  <p:tag name="KSO_WM_UNIT_ID" val="diagram20188636_1*r_i*1_16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"/>
  <p:tag name="KSO_WM_UNIT_ID" val="diagram20188636_1*r_i*1_1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4"/>
  <p:tag name="KSO_WM_UNIT_ID" val="diagram20188636_1*r_i*1_4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i"/>
  <p:tag name="KSO_WM_UNIT_INDEX" val="5"/>
  <p:tag name="KSO_WM_UNIT_ID" val="diagram20188636_1*i*5"/>
  <p:tag name="KSO_WM_TEMPLATE_CATEGORY" val="diagram"/>
  <p:tag name="KSO_WM_TEMPLATE_INDEX" val="20188636"/>
  <p:tag name="KSO_WM_UNIT_LAYERLEVEL" val="1"/>
  <p:tag name="KSO_WM_TAG_VERSION" val="1.0"/>
  <p:tag name="KSO_WM_BEAUTIFY_FLAG" val="#wm#"/>
  <p:tag name="KSO_WM_UNIT_DIAGRAM_CONTRAST_TITLE_CNT" val="2"/>
  <p:tag name="KSO_WM_UNIT_DIAGRAM_DIMENSION_TITLE_CNT" val="1"/>
</p:tagLst>
</file>

<file path=ppt/tags/tag22.xml><?xml version="1.0" encoding="utf-8"?>
<p:tagLst xmlns:p="http://schemas.openxmlformats.org/presentationml/2006/main">
  <p:tag name="KSO_WM_UNIT_NOCLEAR" val="0"/>
  <p:tag name="KSO_WM_UNIT_SHOW_EDIT_AREA_INDICATION" val="0"/>
  <p:tag name="KSO_WM_UNIT_VALUE" val="10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t"/>
  <p:tag name="KSO_WM_UNIT_INDEX" val="1_1"/>
  <p:tag name="KSO_WM_UNIT_ID" val="diagram20188636_1*r_t*1_1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PRESET_TEXT" val="单击此处添加标题"/>
  <p:tag name="KSO_WM_UNIT_TEXT_FILL_FORE_SCHEMECOLOR_INDEX" val="6"/>
  <p:tag name="KSO_WM_UNIT_TEXT_FILL_TYPE" val="1"/>
</p:tagLst>
</file>

<file path=ppt/tags/tag23.xml><?xml version="1.0" encoding="utf-8"?>
<p:tagLst xmlns:p="http://schemas.openxmlformats.org/presentationml/2006/main">
  <p:tag name="KSO_WM_UNIT_NOCLEAR" val="0"/>
  <p:tag name="KSO_WM_UNIT_SHOW_EDIT_AREA_INDICATION" val="0"/>
  <p:tag name="KSO_WM_UNIT_VALUE" val="10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t"/>
  <p:tag name="KSO_WM_UNIT_INDEX" val="1_2"/>
  <p:tag name="KSO_WM_UNIT_ID" val="diagram20188636_1*r_t*1_2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PRESET_TEXT" val="单击此处添加标题"/>
  <p:tag name="KSO_WM_UNIT_TEXT_FILL_FORE_SCHEMECOLOR_INDEX" val="9"/>
  <p:tag name="KSO_WM_UNIT_TEXT_FILL_TYPE" val="1"/>
</p:tagLst>
</file>

<file path=ppt/tags/tag24.xml><?xml version="1.0" encoding="utf-8"?>
<p:tagLst xmlns:p="http://schemas.openxmlformats.org/presentationml/2006/main">
  <p:tag name="KSO_WM_UNIT_NOCLEAR" val="0"/>
  <p:tag name="KSO_WM_UNIT_SHOW_EDIT_AREA_INDICATION" val="0"/>
  <p:tag name="KSO_WM_UNIT_VALUE" val="30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v"/>
  <p:tag name="KSO_WM_UNIT_INDEX" val="1_1"/>
  <p:tag name="KSO_WM_UNIT_ID" val="diagram20188636_1*r_v*1_1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NOCLEAR" val="0"/>
  <p:tag name="KSO_WM_UNIT_SHOW_EDIT_AREA_INDICATION" val="0"/>
  <p:tag name="KSO_WM_UNIT_VALUE" val="30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v"/>
  <p:tag name="KSO_WM_UNIT_INDEX" val="1_2"/>
  <p:tag name="KSO_WM_UNIT_ID" val="diagram20188636_1*r_v*1_2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5"/>
  <p:tag name="KSO_WM_UNIT_ID" val="diagram20188636_1*r_i*1_5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6"/>
  <p:tag name="KSO_WM_UNIT_ID" val="diagram20188636_1*r_i*1_6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7"/>
  <p:tag name="KSO_WM_UNIT_ID" val="diagram20188636_1*r_i*1_7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9"/>
  <p:tag name="KSO_WM_UNIT_ID" val="diagram20188636_1*r_i*1_9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i"/>
  <p:tag name="KSO_WM_UNIT_INDEX" val="2"/>
  <p:tag name="KSO_WM_UNIT_ID" val="diagram20188636_1*i*2"/>
  <p:tag name="KSO_WM_TEMPLATE_CATEGORY" val="diagram"/>
  <p:tag name="KSO_WM_TEMPLATE_INDEX" val="20188636"/>
  <p:tag name="KSO_WM_UNIT_LAYERLEVEL" val="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0"/>
  <p:tag name="KSO_WM_UNIT_ID" val="diagram20188636_1*r_i*1_10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2"/>
  <p:tag name="KSO_WM_UNIT_ID" val="diagram20188636_1*r_i*1_12"/>
  <p:tag name="KSO_WM_TEMPLATE_CATEGORY" val="diagram"/>
  <p:tag name="KSO_WM_TEMPLATE_INDEX" val="20188636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畅捷通VI规范PPT模板（白-16比9）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畅捷通VI规范PPT模板（白-16比9）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内容页">
  <a:themeElements>
    <a:clrScheme name="7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Office 主题">
      <a:majorFont>
        <a:latin typeface="Calibri"/>
        <a:ea typeface="黑体"/>
        <a:cs typeface="宋体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7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6A3C7C"/>
      </a:accent4>
      <a:accent5>
        <a:srgbClr val="C65885"/>
      </a:accent5>
      <a:accent6>
        <a:srgbClr val="FCC79F"/>
      </a:accent6>
      <a:hlink>
        <a:srgbClr val="00AF92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连锁零售售前用</Template>
  <TotalTime>0</TotalTime>
  <Words>20969</Words>
  <Application>WPS 演示</Application>
  <PresentationFormat>宽屏</PresentationFormat>
  <Paragraphs>2306</Paragraphs>
  <Slides>113</Slides>
  <Notes>16</Notes>
  <HiddenSlides>3</HiddenSlides>
  <MMClips>0</MMClips>
  <ScaleCrop>false</ScaleCrop>
  <HeadingPairs>
    <vt:vector size="6" baseType="variant">
      <vt:variant>
        <vt:lpstr>已用的字体</vt:lpstr>
      </vt:variant>
      <vt:variant>
        <vt:i4>55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113</vt:i4>
      </vt:variant>
    </vt:vector>
  </HeadingPairs>
  <TitlesOfParts>
    <vt:vector size="175" baseType="lpstr">
      <vt:lpstr>Arial</vt:lpstr>
      <vt:lpstr>SimSun</vt:lpstr>
      <vt:lpstr>Wingdings</vt:lpstr>
      <vt:lpstr>Calibri</vt:lpstr>
      <vt:lpstr>Microsoft YaHei</vt:lpstr>
      <vt:lpstr>Franklin Gothic Medium</vt:lpstr>
      <vt:lpstr>Arial</vt:lpstr>
      <vt:lpstr>Franklin Gothic Medium</vt:lpstr>
      <vt:lpstr>SimHei</vt:lpstr>
      <vt:lpstr>Calibri</vt:lpstr>
      <vt:lpstr>LiHei Pro</vt:lpstr>
      <vt:lpstr>Impact</vt:lpstr>
      <vt:lpstr>迷你简汉真广标</vt:lpstr>
      <vt:lpstr>Bodoni MT</vt:lpstr>
      <vt:lpstr>方正正中黑简体</vt:lpstr>
      <vt:lpstr>方正行楷简体</vt:lpstr>
      <vt:lpstr>方正美黑简体</vt:lpstr>
      <vt:lpstr>方正风雅宋简体</vt:lpstr>
      <vt:lpstr>汉真广标</vt:lpstr>
      <vt:lpstr>汉仪雪峰体简</vt:lpstr>
      <vt:lpstr>Humnst777 BT</vt:lpstr>
      <vt:lpstr>Segoe Print</vt:lpstr>
      <vt:lpstr>方正粗活意简体</vt:lpstr>
      <vt:lpstr>时尚中黑简体</vt:lpstr>
      <vt:lpstr>迷你简粗倩</vt:lpstr>
      <vt:lpstr>Verdana</vt:lpstr>
      <vt:lpstr>冬青黑体简体中文 W6</vt:lpstr>
      <vt:lpstr>Arial Unicode MS</vt:lpstr>
      <vt:lpstr>KaiTi</vt:lpstr>
      <vt:lpstr>DengXian</vt:lpstr>
      <vt:lpstr>隶书</vt:lpstr>
      <vt:lpstr>Times New Roman</vt:lpstr>
      <vt:lpstr>Times New Roman</vt:lpstr>
      <vt:lpstr>Microsoft YaHei UI</vt:lpstr>
      <vt:lpstr>Arial Unicode MS</vt:lpstr>
      <vt:lpstr>等线</vt:lpstr>
      <vt:lpstr>Lantinghei SC Extralight</vt:lpstr>
      <vt:lpstr>Tahoma</vt:lpstr>
      <vt:lpstr>方正正纤黑简体</vt:lpstr>
      <vt:lpstr>方正正黑简体</vt:lpstr>
      <vt:lpstr>PingFang SC Semibold</vt:lpstr>
      <vt:lpstr>PingFang SC Medium</vt:lpstr>
      <vt:lpstr>PingFang SC Light</vt:lpstr>
      <vt:lpstr>等线</vt:lpstr>
      <vt:lpstr>Franklin Gothic Book</vt:lpstr>
      <vt:lpstr>Arial Black</vt:lpstr>
      <vt:lpstr>Gulim</vt:lpstr>
      <vt:lpstr>Open Sans Light</vt:lpstr>
      <vt:lpstr>华文楷体</vt:lpstr>
      <vt:lpstr>MS PGothic</vt:lpstr>
      <vt:lpstr>Broadway</vt:lpstr>
      <vt:lpstr>Gabriola</vt:lpstr>
      <vt:lpstr>Kozuka Mincho Pr6N H</vt:lpstr>
      <vt:lpstr>等线 Light</vt:lpstr>
      <vt:lpstr>NumberOnly</vt:lpstr>
      <vt:lpstr>畅捷通VI规范PPT模板（白-16比9）</vt:lpstr>
      <vt:lpstr>1_畅捷通VI规范PPT模板（白-16比9）</vt:lpstr>
      <vt:lpstr>1_自定义设计方案</vt:lpstr>
      <vt:lpstr>内容页</vt:lpstr>
      <vt:lpstr>Office 主题​​</vt:lpstr>
      <vt:lpstr>2_自定义设计方案</vt:lpstr>
      <vt:lpstr>3_自定义设计方案</vt:lpstr>
      <vt:lpstr>PowerPoint 演示文稿</vt:lpstr>
      <vt:lpstr>课件导读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智能外勤管理+数字化运营开启企业管理新模式</vt:lpstr>
      <vt:lpstr>T+ClOUD跑店应用架构及规划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T+ClOUD跑店管理应用价值</vt:lpstr>
      <vt:lpstr>T+ClOUD跑店管理与客户管家的区别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T+ClOUD电商通业务流程</vt:lpstr>
      <vt:lpstr>T+ClOUD电商通核心应用价值</vt:lpstr>
      <vt:lpstr>微信营销——以人为核心的社会化营销平台</vt:lpstr>
      <vt:lpstr>PowerPoint 演示文稿</vt:lpstr>
      <vt:lpstr>PowerPoint 演示文稿</vt:lpstr>
      <vt:lpstr>围绕会员体系谈营销-运营五步法</vt:lpstr>
      <vt:lpstr>PowerPoint 演示文稿</vt:lpstr>
      <vt:lpstr>PowerPoint 演示文稿</vt:lpstr>
      <vt:lpstr>T+CLOUD微商城关键特性</vt:lpstr>
      <vt:lpstr>PowerPoint 演示文稿</vt:lpstr>
      <vt:lpstr>PowerPoint 演示文稿</vt:lpstr>
      <vt:lpstr>PowerPoint 演示文稿</vt:lpstr>
      <vt:lpstr>T+ClOUD协同办公应用价值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lvbin</dc:creator>
  <cp:lastModifiedBy>创友万伟平</cp:lastModifiedBy>
  <cp:revision>323</cp:revision>
  <dcterms:created xsi:type="dcterms:W3CDTF">2019-04-01T01:30:00Z</dcterms:created>
  <dcterms:modified xsi:type="dcterms:W3CDTF">2021-04-21T09:00:38Z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1E5DDC1EB11549DBB52759D2B8DAD1BA</vt:lpwstr>
  </property>
</Properties>
</file>